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44.jpg" ContentType="image/gif"/>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308.jpg" ContentType="image/pn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 id="2147483669" r:id="rId2"/>
  </p:sldMasterIdLst>
  <p:notesMasterIdLst>
    <p:notesMasterId r:id="rId79"/>
  </p:notesMasterIdLst>
  <p:handoutMasterIdLst>
    <p:handoutMasterId r:id="rId80"/>
  </p:handoutMasterIdLst>
  <p:sldIdLst>
    <p:sldId id="802" r:id="rId3"/>
    <p:sldId id="755" r:id="rId4"/>
    <p:sldId id="803" r:id="rId5"/>
    <p:sldId id="757" r:id="rId6"/>
    <p:sldId id="758" r:id="rId7"/>
    <p:sldId id="825" r:id="rId8"/>
    <p:sldId id="826" r:id="rId9"/>
    <p:sldId id="759" r:id="rId10"/>
    <p:sldId id="829" r:id="rId11"/>
    <p:sldId id="834" r:id="rId12"/>
    <p:sldId id="835" r:id="rId13"/>
    <p:sldId id="846" r:id="rId14"/>
    <p:sldId id="847" r:id="rId15"/>
    <p:sldId id="836" r:id="rId16"/>
    <p:sldId id="837" r:id="rId17"/>
    <p:sldId id="838" r:id="rId18"/>
    <p:sldId id="839" r:id="rId19"/>
    <p:sldId id="840" r:id="rId20"/>
    <p:sldId id="841" r:id="rId21"/>
    <p:sldId id="842" r:id="rId22"/>
    <p:sldId id="843" r:id="rId23"/>
    <p:sldId id="844" r:id="rId24"/>
    <p:sldId id="845" r:id="rId25"/>
    <p:sldId id="764" r:id="rId26"/>
    <p:sldId id="765" r:id="rId27"/>
    <p:sldId id="762" r:id="rId28"/>
    <p:sldId id="859" r:id="rId29"/>
    <p:sldId id="770" r:id="rId30"/>
    <p:sldId id="771" r:id="rId31"/>
    <p:sldId id="772" r:id="rId32"/>
    <p:sldId id="773" r:id="rId33"/>
    <p:sldId id="774" r:id="rId34"/>
    <p:sldId id="775" r:id="rId35"/>
    <p:sldId id="776" r:id="rId36"/>
    <p:sldId id="777" r:id="rId37"/>
    <p:sldId id="779" r:id="rId38"/>
    <p:sldId id="780" r:id="rId39"/>
    <p:sldId id="782" r:id="rId40"/>
    <p:sldId id="783" r:id="rId41"/>
    <p:sldId id="784" r:id="rId42"/>
    <p:sldId id="785" r:id="rId43"/>
    <p:sldId id="860" r:id="rId44"/>
    <p:sldId id="763" r:id="rId45"/>
    <p:sldId id="854" r:id="rId46"/>
    <p:sldId id="788" r:id="rId47"/>
    <p:sldId id="789" r:id="rId48"/>
    <p:sldId id="849" r:id="rId49"/>
    <p:sldId id="850" r:id="rId50"/>
    <p:sldId id="790" r:id="rId51"/>
    <p:sldId id="852" r:id="rId52"/>
    <p:sldId id="791" r:id="rId53"/>
    <p:sldId id="855" r:id="rId54"/>
    <p:sldId id="856" r:id="rId55"/>
    <p:sldId id="792" r:id="rId56"/>
    <p:sldId id="793" r:id="rId57"/>
    <p:sldId id="794" r:id="rId58"/>
    <p:sldId id="795" r:id="rId59"/>
    <p:sldId id="796" r:id="rId60"/>
    <p:sldId id="857" r:id="rId61"/>
    <p:sldId id="824" r:id="rId62"/>
    <p:sldId id="807" r:id="rId63"/>
    <p:sldId id="808" r:id="rId64"/>
    <p:sldId id="809" r:id="rId65"/>
    <p:sldId id="810" r:id="rId66"/>
    <p:sldId id="813" r:id="rId67"/>
    <p:sldId id="811" r:id="rId68"/>
    <p:sldId id="814" r:id="rId69"/>
    <p:sldId id="815" r:id="rId70"/>
    <p:sldId id="816" r:id="rId71"/>
    <p:sldId id="817" r:id="rId72"/>
    <p:sldId id="318" r:id="rId73"/>
    <p:sldId id="319" r:id="rId74"/>
    <p:sldId id="322" r:id="rId75"/>
    <p:sldId id="325" r:id="rId76"/>
    <p:sldId id="454" r:id="rId77"/>
    <p:sldId id="453" r:id="rId78"/>
  </p:sldIdLst>
  <p:sldSz cx="9144000" cy="6858000" type="screen4x3"/>
  <p:notesSz cx="6797675" cy="9929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7AE"/>
    <a:srgbClr val="0070C0"/>
    <a:srgbClr val="4269BD"/>
    <a:srgbClr val="E97C30"/>
    <a:srgbClr val="3A97D7"/>
    <a:srgbClr val="E87E04"/>
    <a:srgbClr val="FFC000"/>
    <a:srgbClr val="1F4E79"/>
    <a:srgbClr val="2E75B6"/>
    <a:srgbClr val="872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7" autoAdjust="0"/>
    <p:restoredTop sz="93875" autoAdjust="0"/>
  </p:normalViewPr>
  <p:slideViewPr>
    <p:cSldViewPr snapToGrid="0">
      <p:cViewPr varScale="1">
        <p:scale>
          <a:sx n="60" d="100"/>
          <a:sy n="60" d="100"/>
        </p:scale>
        <p:origin x="1380" y="5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8" d="100"/>
          <a:sy n="78" d="100"/>
        </p:scale>
        <p:origin x="4068" y="102"/>
      </p:cViewPr>
      <p:guideLst/>
    </p:cSldViewPr>
  </p:notes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215"/>
          </a:xfrm>
          <a:prstGeom prst="rect">
            <a:avLst/>
          </a:prstGeom>
        </p:spPr>
        <p:txBody>
          <a:bodyPr vert="horz" lIns="91440" tIns="45720" rIns="91440" bIns="45720" rtlCol="0"/>
          <a:lstStyle>
            <a:lvl1pPr algn="r">
              <a:defRPr sz="1200"/>
            </a:lvl1pPr>
          </a:lstStyle>
          <a:p>
            <a:fld id="{D40A1BC1-FA36-405A-84E5-2ECB11F24F06}" type="datetimeFigureOut">
              <a:rPr lang="zh-CN" altLang="en-US" smtClean="0"/>
              <a:t>2021/12/5</a:t>
            </a:fld>
            <a:endParaRPr lang="zh-CN" altLang="en-US"/>
          </a:p>
        </p:txBody>
      </p:sp>
      <p:sp>
        <p:nvSpPr>
          <p:cNvPr id="4" name="页脚占位符 3"/>
          <p:cNvSpPr>
            <a:spLocks noGrp="1"/>
          </p:cNvSpPr>
          <p:nvPr>
            <p:ph type="ftr" sz="quarter" idx="2"/>
          </p:nvPr>
        </p:nvSpPr>
        <p:spPr>
          <a:xfrm>
            <a:off x="0" y="9431600"/>
            <a:ext cx="2945659" cy="49821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1600"/>
            <a:ext cx="2945659" cy="498214"/>
          </a:xfrm>
          <a:prstGeom prst="rect">
            <a:avLst/>
          </a:prstGeom>
        </p:spPr>
        <p:txBody>
          <a:bodyPr vert="horz" lIns="91440" tIns="45720" rIns="91440" bIns="45720" rtlCol="0" anchor="b"/>
          <a:lstStyle>
            <a:lvl1pPr algn="r">
              <a:defRPr sz="1200"/>
            </a:lvl1pPr>
          </a:lstStyle>
          <a:p>
            <a:fld id="{C2F20590-9981-46CC-AF13-22488216DE8F}" type="slidenum">
              <a:rPr lang="zh-CN" altLang="en-US" smtClean="0"/>
              <a:t>‹#›</a:t>
            </a:fld>
            <a:endParaRPr lang="zh-CN" altLang="en-US"/>
          </a:p>
        </p:txBody>
      </p:sp>
    </p:spTree>
    <p:extLst>
      <p:ext uri="{BB962C8B-B14F-4D97-AF65-F5344CB8AC3E}">
        <p14:creationId xmlns:p14="http://schemas.microsoft.com/office/powerpoint/2010/main" val="2492248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61489580-3797-4DA2-9E4E-24E61D4E80CF}" type="datetimeFigureOut">
              <a:rPr lang="zh-CN" altLang="en-US" smtClean="0"/>
              <a:t>2021/12/5</a:t>
            </a:fld>
            <a:endParaRPr lang="zh-CN" altLang="en-US"/>
          </a:p>
        </p:txBody>
      </p:sp>
      <p:sp>
        <p:nvSpPr>
          <p:cNvPr id="4" name="幻灯片图像占位符 3"/>
          <p:cNvSpPr>
            <a:spLocks noGrp="1" noRot="1" noChangeAspect="1"/>
          </p:cNvSpPr>
          <p:nvPr>
            <p:ph type="sldImg" idx="2"/>
          </p:nvPr>
        </p:nvSpPr>
        <p:spPr>
          <a:xfrm>
            <a:off x="1165225" y="1241425"/>
            <a:ext cx="4467225" cy="33512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8723"/>
            <a:ext cx="5438140" cy="3909863"/>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CCF47CB-3076-4026-8B18-63F39C6D1FFE}" type="slidenum">
              <a:rPr lang="zh-CN" altLang="en-US" smtClean="0"/>
              <a:t>‹#›</a:t>
            </a:fld>
            <a:endParaRPr lang="zh-CN" altLang="en-US"/>
          </a:p>
        </p:txBody>
      </p:sp>
    </p:spTree>
    <p:extLst>
      <p:ext uri="{BB962C8B-B14F-4D97-AF65-F5344CB8AC3E}">
        <p14:creationId xmlns:p14="http://schemas.microsoft.com/office/powerpoint/2010/main" val="820119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697608-0EF3-4B76-99D4-DD8DA00112E2}" type="slidenum">
              <a:rPr lang="zh-CN" altLang="en-US" smtClean="0"/>
              <a:t>1</a:t>
            </a:fld>
            <a:endParaRPr lang="zh-CN" altLang="en-US"/>
          </a:p>
        </p:txBody>
      </p:sp>
    </p:spTree>
    <p:extLst>
      <p:ext uri="{BB962C8B-B14F-4D97-AF65-F5344CB8AC3E}">
        <p14:creationId xmlns:p14="http://schemas.microsoft.com/office/powerpoint/2010/main" val="2771196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11</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11</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zh-CN" altLang="zh-CN" sz="1200" kern="1200" dirty="0">
                <a:solidFill>
                  <a:schemeClr val="tx1"/>
                </a:solidFill>
                <a:effectLst/>
                <a:latin typeface="Times New Roman" pitchFamily="18" charset="0"/>
                <a:ea typeface="宋体" pitchFamily="2" charset="-122"/>
                <a:cs typeface="+mn-cs"/>
              </a:rPr>
              <a:t>另外数据结构设计和算法设计的内容也是非常庞大的，相关内容会在本课程的其他章节中说明。</a:t>
            </a:r>
            <a:endParaRPr lang="en-US" altLang="zh-CN" dirty="0"/>
          </a:p>
        </p:txBody>
      </p:sp>
    </p:spTree>
    <p:extLst>
      <p:ext uri="{BB962C8B-B14F-4D97-AF65-F5344CB8AC3E}">
        <p14:creationId xmlns:p14="http://schemas.microsoft.com/office/powerpoint/2010/main" val="3837678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tr-TR"/>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139A7F8-7349-40D2-A490-E2A50CEC9F36}" type="slidenum">
              <a:rPr lang="en-US" altLang="zh-CN"/>
              <a:t>12</a:t>
            </a:fld>
            <a:endParaRPr lang="en-US" altLang="zh-CN"/>
          </a:p>
        </p:txBody>
      </p:sp>
    </p:spTree>
    <p:extLst>
      <p:ext uri="{BB962C8B-B14F-4D97-AF65-F5344CB8AC3E}">
        <p14:creationId xmlns:p14="http://schemas.microsoft.com/office/powerpoint/2010/main" val="407602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b="1" dirty="0"/>
          </a:p>
        </p:txBody>
      </p:sp>
      <p:sp>
        <p:nvSpPr>
          <p:cNvPr id="4" name="灯片编号占位符 3"/>
          <p:cNvSpPr>
            <a:spLocks noGrp="1"/>
          </p:cNvSpPr>
          <p:nvPr>
            <p:ph type="sldNum" sz="quarter" idx="10"/>
          </p:nvPr>
        </p:nvSpPr>
        <p:spPr/>
        <p:txBody>
          <a:bodyPr/>
          <a:lstStyle/>
          <a:p>
            <a:pPr>
              <a:defRPr/>
            </a:pPr>
            <a:fld id="{824B68B9-7889-48A4-8FC6-A91649129099}" type="slidenum">
              <a:rPr lang="zh-CN" altLang="en-US" smtClean="0"/>
              <a:t>13</a:t>
            </a:fld>
            <a:endParaRPr lang="zh-CN" altLang="en-US"/>
          </a:p>
        </p:txBody>
      </p:sp>
    </p:spTree>
    <p:extLst>
      <p:ext uri="{BB962C8B-B14F-4D97-AF65-F5344CB8AC3E}">
        <p14:creationId xmlns:p14="http://schemas.microsoft.com/office/powerpoint/2010/main" val="3530463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tr-TR"/>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5E2F08F-CFA9-4A7A-BF86-5A84AB749BE6}" type="slidenum">
              <a:rPr lang="en-US" altLang="zh-CN"/>
              <a:t>14</a:t>
            </a:fld>
            <a:endParaRPr lang="en-US" altLang="zh-CN"/>
          </a:p>
        </p:txBody>
      </p:sp>
    </p:spTree>
    <p:extLst>
      <p:ext uri="{BB962C8B-B14F-4D97-AF65-F5344CB8AC3E}">
        <p14:creationId xmlns:p14="http://schemas.microsoft.com/office/powerpoint/2010/main" val="2398215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tr-TR"/>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BC2A6-6765-4867-BAED-2779358C0FB7}" type="slidenum">
              <a:rPr lang="en-US" altLang="zh-CN"/>
              <a:t>15</a:t>
            </a:fld>
            <a:endParaRPr lang="en-US" altLang="zh-CN"/>
          </a:p>
        </p:txBody>
      </p:sp>
    </p:spTree>
    <p:extLst>
      <p:ext uri="{BB962C8B-B14F-4D97-AF65-F5344CB8AC3E}">
        <p14:creationId xmlns:p14="http://schemas.microsoft.com/office/powerpoint/2010/main" val="3877576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tr-TR"/>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04E41C4-50C6-43E6-BA21-9F09A5E5533E}" type="slidenum">
              <a:rPr lang="en-US" altLang="zh-CN"/>
              <a:t>16</a:t>
            </a:fld>
            <a:endParaRPr lang="en-US" altLang="zh-CN"/>
          </a:p>
        </p:txBody>
      </p:sp>
    </p:spTree>
    <p:extLst>
      <p:ext uri="{BB962C8B-B14F-4D97-AF65-F5344CB8AC3E}">
        <p14:creationId xmlns:p14="http://schemas.microsoft.com/office/powerpoint/2010/main" val="96930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tr-TR"/>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E3E5E19-1D24-4C3D-9728-A6300ADAC1A0}" type="slidenum">
              <a:rPr lang="en-US" altLang="zh-CN"/>
              <a:t>17</a:t>
            </a:fld>
            <a:endParaRPr lang="en-US" altLang="zh-CN"/>
          </a:p>
        </p:txBody>
      </p:sp>
    </p:spTree>
    <p:extLst>
      <p:ext uri="{BB962C8B-B14F-4D97-AF65-F5344CB8AC3E}">
        <p14:creationId xmlns:p14="http://schemas.microsoft.com/office/powerpoint/2010/main" val="4091962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tr-TR"/>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56DA0E6-8ACE-427E-A075-F8FA4CFAF6BB}" type="slidenum">
              <a:rPr lang="en-US" altLang="zh-CN"/>
              <a:t>18</a:t>
            </a:fld>
            <a:endParaRPr lang="en-US" altLang="zh-CN"/>
          </a:p>
        </p:txBody>
      </p:sp>
    </p:spTree>
    <p:extLst>
      <p:ext uri="{BB962C8B-B14F-4D97-AF65-F5344CB8AC3E}">
        <p14:creationId xmlns:p14="http://schemas.microsoft.com/office/powerpoint/2010/main" val="3567612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tr-T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B0881DC-19C3-4125-A1E1-7C91ADACA8C9}" type="slidenum">
              <a:rPr lang="en-US" altLang="zh-CN"/>
              <a:t>19</a:t>
            </a:fld>
            <a:endParaRPr lang="en-US" altLang="zh-CN"/>
          </a:p>
        </p:txBody>
      </p:sp>
    </p:spTree>
    <p:extLst>
      <p:ext uri="{BB962C8B-B14F-4D97-AF65-F5344CB8AC3E}">
        <p14:creationId xmlns:p14="http://schemas.microsoft.com/office/powerpoint/2010/main" val="2291295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tr-TR"/>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95F301F-34D7-4A56-BE48-17D2738C97CF}" type="slidenum">
              <a:rPr lang="en-US" altLang="zh-CN"/>
              <a:t>20</a:t>
            </a:fld>
            <a:endParaRPr lang="en-US" altLang="zh-CN"/>
          </a:p>
        </p:txBody>
      </p:sp>
    </p:spTree>
    <p:extLst>
      <p:ext uri="{BB962C8B-B14F-4D97-AF65-F5344CB8AC3E}">
        <p14:creationId xmlns:p14="http://schemas.microsoft.com/office/powerpoint/2010/main" val="1120419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mn-ea"/>
                <a:cs typeface="+mn-cs"/>
              </a:rPr>
              <a:t>程序是怎么运行的？这个事情简单来说，就是从源代码，到计算机执行，这个过程中发生的事情。</a:t>
            </a:r>
          </a:p>
          <a:p>
            <a:r>
              <a:rPr kumimoji="1" lang="zh-CN" altLang="zh-CN" sz="1200" kern="1200" dirty="0">
                <a:solidFill>
                  <a:schemeClr val="tx1"/>
                </a:solidFill>
                <a:effectLst/>
                <a:latin typeface="Times New Roman" pitchFamily="18" charset="0"/>
                <a:ea typeface="+mn-ea"/>
                <a:cs typeface="+mn-cs"/>
              </a:rPr>
              <a:t>但是要把这个说完整，说清楚，说尽量透彻，是好几门专业课程加到一起的事情，至少包括了：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程序设计语言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汇编语言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编译原理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操作系统</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计算机系统结构</a:t>
            </a:r>
          </a:p>
          <a:p>
            <a:r>
              <a:rPr kumimoji="1" lang="zh-CN" altLang="zh-CN" sz="1200" kern="1200" dirty="0">
                <a:solidFill>
                  <a:schemeClr val="tx1"/>
                </a:solidFill>
                <a:effectLst/>
                <a:latin typeface="Times New Roman" pitchFamily="18" charset="0"/>
                <a:ea typeface="+mn-ea"/>
                <a:cs typeface="+mn-cs"/>
              </a:rPr>
              <a:t>这几门课程。而且，有必要的话，还有离散数学，算法与数据结构、计算机网络、数据库等课程对上面这些课程的关键内容的补充，或者特殊的程序过程的深入讲解。</a:t>
            </a:r>
          </a:p>
          <a:p>
            <a:r>
              <a:rPr kumimoji="1" lang="zh-CN" altLang="zh-CN" sz="1200" kern="1200" dirty="0">
                <a:solidFill>
                  <a:schemeClr val="tx1"/>
                </a:solidFill>
                <a:effectLst/>
                <a:latin typeface="Times New Roman" pitchFamily="18" charset="0"/>
                <a:ea typeface="+mn-ea"/>
                <a:cs typeface="+mn-cs"/>
              </a:rPr>
              <a:t>光是看这些课程名字还有旁边这些经典教材封面，大家就应该能多少了解这个问题的涉及面了吧</a:t>
            </a:r>
            <a:r>
              <a:rPr kumimoji="1" lang="en-US" altLang="zh-CN" sz="1200" kern="1200" dirty="0">
                <a:solidFill>
                  <a:schemeClr val="tx1"/>
                </a:solidFill>
                <a:effectLst/>
                <a:latin typeface="Times New Roman" pitchFamily="18" charset="0"/>
                <a:ea typeface="+mn-ea"/>
                <a:cs typeface="+mn-cs"/>
              </a:rPr>
              <a:t>?</a:t>
            </a:r>
            <a:r>
              <a:rPr kumimoji="1" lang="zh-CN" altLang="zh-CN" sz="1200" kern="1200" dirty="0">
                <a:solidFill>
                  <a:schemeClr val="tx1"/>
                </a:solidFill>
                <a:effectLst/>
                <a:latin typeface="Times New Roman" pitchFamily="18" charset="0"/>
                <a:ea typeface="+mn-ea"/>
                <a:cs typeface="+mn-cs"/>
              </a:rPr>
              <a:t>这些课程从各个侧面涵盖了影响程序运行的多个因素，每一个课程都有大量的研究内容，同时也代表了计算机研究领域的一个研究方向，每个方向深入下去都有可能走到计算机研究的前沿。</a:t>
            </a:r>
          </a:p>
          <a:p>
            <a:r>
              <a:rPr kumimoji="1" lang="zh-CN" altLang="zh-CN" sz="1200" kern="1200" dirty="0">
                <a:solidFill>
                  <a:schemeClr val="tx1"/>
                </a:solidFill>
                <a:effectLst/>
                <a:latin typeface="Times New Roman" pitchFamily="18" charset="0"/>
                <a:ea typeface="+mn-ea"/>
                <a:cs typeface="+mn-cs"/>
              </a:rPr>
              <a:t>不过本课程只是导论，显然不可能涵盖这么多内容。</a:t>
            </a:r>
          </a:p>
          <a:p>
            <a:r>
              <a:rPr kumimoji="1" lang="zh-CN" altLang="zh-CN" sz="1200" kern="1200" dirty="0">
                <a:solidFill>
                  <a:schemeClr val="tx1"/>
                </a:solidFill>
                <a:effectLst/>
                <a:latin typeface="Times New Roman" pitchFamily="18" charset="0"/>
                <a:ea typeface="+mn-ea"/>
                <a:cs typeface="+mn-cs"/>
              </a:rPr>
              <a:t>所以接下来，我们将从</a:t>
            </a:r>
            <a:r>
              <a:rPr kumimoji="1" lang="zh-CN" altLang="zh-CN" sz="1200" b="1" kern="1200" dirty="0">
                <a:solidFill>
                  <a:schemeClr val="tx1"/>
                </a:solidFill>
                <a:effectLst/>
                <a:latin typeface="Times New Roman" pitchFamily="18" charset="0"/>
                <a:ea typeface="+mn-ea"/>
                <a:cs typeface="+mn-cs"/>
              </a:rPr>
              <a:t>计算机程序</a:t>
            </a:r>
            <a:r>
              <a:rPr kumimoji="1" lang="zh-CN" altLang="zh-CN" sz="1200" kern="1200" dirty="0">
                <a:solidFill>
                  <a:schemeClr val="tx1"/>
                </a:solidFill>
                <a:effectLst/>
                <a:latin typeface="Times New Roman" pitchFamily="18" charset="0"/>
                <a:ea typeface="+mn-ea"/>
                <a:cs typeface="+mn-cs"/>
              </a:rPr>
              <a:t>这个事情开始说起，介绍围绕计算机程序相关的问题。</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a:t>
            </a:fld>
            <a:endParaRPr lang="zh-CN" altLang="en-US"/>
          </a:p>
        </p:txBody>
      </p:sp>
    </p:spTree>
    <p:extLst>
      <p:ext uri="{BB962C8B-B14F-4D97-AF65-F5344CB8AC3E}">
        <p14:creationId xmlns:p14="http://schemas.microsoft.com/office/powerpoint/2010/main" val="28594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tr-TR"/>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D31D037-4E20-4592-96CE-9D84732E0FC3}" type="slidenum">
              <a:rPr lang="en-US" altLang="zh-CN"/>
              <a:t>21</a:t>
            </a:fld>
            <a:endParaRPr lang="en-US" altLang="zh-CN"/>
          </a:p>
        </p:txBody>
      </p:sp>
    </p:spTree>
    <p:extLst>
      <p:ext uri="{BB962C8B-B14F-4D97-AF65-F5344CB8AC3E}">
        <p14:creationId xmlns:p14="http://schemas.microsoft.com/office/powerpoint/2010/main" val="11978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tr-TR"/>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D4BE0A2-DA62-467D-97BA-4AD0EDA473BA}" type="slidenum">
              <a:rPr lang="en-US" altLang="zh-CN"/>
              <a:t>22</a:t>
            </a:fld>
            <a:endParaRPr lang="en-US" altLang="zh-CN"/>
          </a:p>
        </p:txBody>
      </p:sp>
    </p:spTree>
    <p:extLst>
      <p:ext uri="{BB962C8B-B14F-4D97-AF65-F5344CB8AC3E}">
        <p14:creationId xmlns:p14="http://schemas.microsoft.com/office/powerpoint/2010/main" val="1192370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tr-TR"/>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9BAAAFB-B0EA-458D-9C51-EF10BA6414A4}" type="slidenum">
              <a:rPr lang="en-US" altLang="zh-CN"/>
              <a:t>23</a:t>
            </a:fld>
            <a:endParaRPr lang="en-US" altLang="zh-CN"/>
          </a:p>
        </p:txBody>
      </p:sp>
    </p:spTree>
    <p:extLst>
      <p:ext uri="{BB962C8B-B14F-4D97-AF65-F5344CB8AC3E}">
        <p14:creationId xmlns:p14="http://schemas.microsoft.com/office/powerpoint/2010/main" val="1639459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24</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24</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zh-CN" altLang="zh-CN" sz="1200" kern="1200" dirty="0">
                <a:solidFill>
                  <a:schemeClr val="tx1"/>
                </a:solidFill>
                <a:effectLst/>
                <a:latin typeface="Times New Roman" pitchFamily="18" charset="0"/>
                <a:ea typeface="宋体" pitchFamily="2" charset="-122"/>
                <a:cs typeface="+mn-cs"/>
              </a:rPr>
              <a:t>用编程语言写好了程序，下来就是运行的事情了，编程语言不一样，这个过程也不太一样，但基本而言，都包括以下几个步骤：</a:t>
            </a:r>
            <a:endParaRPr kumimoji="1" lang="en-US" altLang="zh-CN" sz="1200" kern="1200" dirty="0">
              <a:solidFill>
                <a:schemeClr val="tx1"/>
              </a:solidFill>
              <a:effectLst/>
              <a:latin typeface="Times New Roman" pitchFamily="18" charset="0"/>
              <a:ea typeface="宋体" pitchFamily="2" charset="-122"/>
              <a:cs typeface="+mn-cs"/>
            </a:endParaRPr>
          </a:p>
          <a:p>
            <a:endParaRPr kumimoji="1" lang="zh-CN" altLang="zh-CN" sz="1200"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预处理：</a:t>
            </a:r>
            <a:r>
              <a:rPr kumimoji="1" lang="en-US" altLang="zh-CN" sz="1200" kern="1200" dirty="0" err="1">
                <a:solidFill>
                  <a:schemeClr val="tx1"/>
                </a:solidFill>
                <a:effectLst/>
                <a:latin typeface="Times New Roman" pitchFamily="18" charset="0"/>
                <a:ea typeface="宋体" pitchFamily="2" charset="-122"/>
                <a:cs typeface="+mn-cs"/>
              </a:rPr>
              <a:t>gcc</a:t>
            </a:r>
            <a:r>
              <a:rPr kumimoji="1" lang="en-US" altLang="zh-CN" sz="1200" kern="1200" dirty="0">
                <a:solidFill>
                  <a:schemeClr val="tx1"/>
                </a:solidFill>
                <a:effectLst/>
                <a:latin typeface="Times New Roman" pitchFamily="18" charset="0"/>
                <a:ea typeface="宋体" pitchFamily="2" charset="-122"/>
                <a:cs typeface="+mn-cs"/>
              </a:rPr>
              <a:t> -E </a:t>
            </a:r>
            <a:r>
              <a:rPr kumimoji="1" lang="en-US" altLang="zh-CN" sz="1200" kern="1200" dirty="0" err="1">
                <a:solidFill>
                  <a:schemeClr val="tx1"/>
                </a:solidFill>
                <a:effectLst/>
                <a:latin typeface="Times New Roman" pitchFamily="18" charset="0"/>
                <a:ea typeface="宋体" pitchFamily="2" charset="-122"/>
                <a:cs typeface="+mn-cs"/>
              </a:rPr>
              <a:t>hello.c</a:t>
            </a:r>
            <a:r>
              <a:rPr kumimoji="1" lang="en-US" altLang="zh-CN" sz="1200" kern="1200" dirty="0">
                <a:solidFill>
                  <a:schemeClr val="tx1"/>
                </a:solidFill>
                <a:effectLst/>
                <a:latin typeface="Times New Roman" pitchFamily="18" charset="0"/>
                <a:ea typeface="宋体" pitchFamily="2" charset="-122"/>
                <a:cs typeface="+mn-cs"/>
              </a:rPr>
              <a:t> -o </a:t>
            </a:r>
            <a:r>
              <a:rPr kumimoji="1" lang="en-US" altLang="zh-CN" sz="1200" kern="1200" dirty="0" err="1">
                <a:solidFill>
                  <a:schemeClr val="tx1"/>
                </a:solidFill>
                <a:effectLst/>
                <a:latin typeface="Times New Roman" pitchFamily="18" charset="0"/>
                <a:ea typeface="宋体" pitchFamily="2" charset="-122"/>
                <a:cs typeface="+mn-cs"/>
              </a:rPr>
              <a:t>hello.i</a:t>
            </a:r>
            <a:endParaRPr kumimoji="1" lang="zh-CN" altLang="zh-CN" sz="1200"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编译：源代码根据系统环境变为本地代码。</a:t>
            </a:r>
          </a:p>
          <a:p>
            <a:r>
              <a:rPr kumimoji="1" lang="zh-CN" altLang="zh-CN" sz="1200" kern="1200" dirty="0">
                <a:solidFill>
                  <a:schemeClr val="tx1"/>
                </a:solidFill>
                <a:effectLst/>
                <a:latin typeface="Times New Roman" pitchFamily="18" charset="0"/>
                <a:ea typeface="宋体" pitchFamily="2" charset="-122"/>
                <a:cs typeface="+mn-cs"/>
              </a:rPr>
              <a:t>汇编：</a:t>
            </a:r>
          </a:p>
          <a:p>
            <a:r>
              <a:rPr kumimoji="1" lang="zh-CN" altLang="zh-CN" sz="1200" kern="1200" dirty="0">
                <a:solidFill>
                  <a:schemeClr val="tx1"/>
                </a:solidFill>
                <a:effectLst/>
                <a:latin typeface="Times New Roman" pitchFamily="18" charset="0"/>
                <a:ea typeface="宋体" pitchFamily="2" charset="-122"/>
                <a:cs typeface="+mn-cs"/>
              </a:rPr>
              <a:t>链接：本地代码装配系统环境提供的链接库，变成可执行文件</a:t>
            </a:r>
            <a:endParaRPr kumimoji="1" lang="en-US" altLang="zh-CN" sz="1200" kern="1200" dirty="0">
              <a:solidFill>
                <a:schemeClr val="tx1"/>
              </a:solidFill>
              <a:effectLst/>
              <a:latin typeface="Times New Roman" pitchFamily="18" charset="0"/>
              <a:ea typeface="宋体" pitchFamily="2" charset="-122"/>
              <a:cs typeface="+mn-cs"/>
            </a:endParaRPr>
          </a:p>
          <a:p>
            <a:endParaRPr kumimoji="1" lang="en-US" altLang="zh-CN" sz="1200" kern="1200" dirty="0">
              <a:solidFill>
                <a:schemeClr val="tx1"/>
              </a:solidFill>
              <a:effectLst/>
              <a:latin typeface="Times New Roman" pitchFamily="18" charset="0"/>
              <a:ea typeface="宋体" pitchFamily="2" charset="-122"/>
              <a:cs typeface="+mn-cs"/>
            </a:endParaRPr>
          </a:p>
          <a:p>
            <a:r>
              <a:rPr kumimoji="1" lang="zh-CN" altLang="en-US" sz="1200" kern="1200" dirty="0">
                <a:solidFill>
                  <a:schemeClr val="tx1"/>
                </a:solidFill>
                <a:effectLst/>
                <a:latin typeface="Times New Roman" pitchFamily="18" charset="0"/>
                <a:ea typeface="宋体" pitchFamily="2" charset="-122"/>
                <a:cs typeface="+mn-cs"/>
              </a:rPr>
              <a:t>然后，我们就可以执行了，</a:t>
            </a:r>
            <a:r>
              <a:rPr kumimoji="1" lang="zh-CN" altLang="zh-CN" sz="1200" kern="1200" dirty="0">
                <a:solidFill>
                  <a:schemeClr val="tx1"/>
                </a:solidFill>
                <a:effectLst/>
                <a:latin typeface="Times New Roman" pitchFamily="18" charset="0"/>
                <a:ea typeface="宋体" pitchFamily="2" charset="-122"/>
                <a:cs typeface="+mn-cs"/>
              </a:rPr>
              <a:t>可执行文件</a:t>
            </a:r>
            <a:r>
              <a:rPr kumimoji="1" lang="zh-CN" altLang="en-US" sz="1200" kern="1200" dirty="0">
                <a:solidFill>
                  <a:schemeClr val="tx1"/>
                </a:solidFill>
                <a:effectLst/>
                <a:latin typeface="Times New Roman" pitchFamily="18" charset="0"/>
                <a:ea typeface="宋体" pitchFamily="2" charset="-122"/>
                <a:cs typeface="+mn-cs"/>
              </a:rPr>
              <a:t>会</a:t>
            </a:r>
            <a:r>
              <a:rPr kumimoji="1" lang="zh-CN" altLang="zh-CN" sz="1200" kern="1200" dirty="0">
                <a:solidFill>
                  <a:schemeClr val="tx1"/>
                </a:solidFill>
                <a:effectLst/>
                <a:latin typeface="Times New Roman" pitchFamily="18" charset="0"/>
                <a:ea typeface="宋体" pitchFamily="2" charset="-122"/>
                <a:cs typeface="+mn-cs"/>
              </a:rPr>
              <a:t>调用系统环境，执行功能</a:t>
            </a:r>
            <a:r>
              <a:rPr kumimoji="1" lang="zh-CN" altLang="en-US" sz="1200" kern="1200" dirty="0">
                <a:solidFill>
                  <a:schemeClr val="tx1"/>
                </a:solidFill>
                <a:effectLst/>
                <a:latin typeface="Times New Roman" pitchFamily="18" charset="0"/>
                <a:ea typeface="宋体" pitchFamily="2" charset="-122"/>
                <a:cs typeface="+mn-cs"/>
              </a:rPr>
              <a:t>：</a:t>
            </a:r>
            <a:endParaRPr kumimoji="1" lang="zh-CN" altLang="zh-CN" sz="1200"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以</a:t>
            </a:r>
            <a:r>
              <a:rPr kumimoji="1" lang="en-US" altLang="zh-CN" sz="1200" kern="1200" dirty="0" err="1">
                <a:solidFill>
                  <a:schemeClr val="tx1"/>
                </a:solidFill>
                <a:effectLst/>
                <a:latin typeface="Times New Roman" pitchFamily="18" charset="0"/>
                <a:ea typeface="宋体" pitchFamily="2" charset="-122"/>
                <a:cs typeface="+mn-cs"/>
              </a:rPr>
              <a:t>hello.c</a:t>
            </a:r>
            <a:r>
              <a:rPr kumimoji="1" lang="zh-CN" altLang="zh-CN" sz="1200" kern="1200" dirty="0">
                <a:solidFill>
                  <a:schemeClr val="tx1"/>
                </a:solidFill>
                <a:effectLst/>
                <a:latin typeface="Times New Roman" pitchFamily="18" charset="0"/>
                <a:ea typeface="宋体" pitchFamily="2" charset="-122"/>
                <a:cs typeface="+mn-cs"/>
              </a:rPr>
              <a:t>那个程序来说，只要执行</a:t>
            </a:r>
          </a:p>
          <a:p>
            <a:r>
              <a:rPr kumimoji="1" lang="en-US" altLang="zh-CN" sz="1200" kern="1200" dirty="0" err="1">
                <a:solidFill>
                  <a:schemeClr val="tx1"/>
                </a:solidFill>
                <a:effectLst/>
                <a:latin typeface="Times New Roman" pitchFamily="18" charset="0"/>
                <a:ea typeface="宋体" pitchFamily="2" charset="-122"/>
                <a:cs typeface="+mn-cs"/>
              </a:rPr>
              <a:t>gcc</a:t>
            </a:r>
            <a:r>
              <a:rPr kumimoji="1" lang="en-US" altLang="zh-CN" sz="1200" kern="1200" dirty="0">
                <a:solidFill>
                  <a:schemeClr val="tx1"/>
                </a:solidFill>
                <a:effectLst/>
                <a:latin typeface="Times New Roman" pitchFamily="18" charset="0"/>
                <a:ea typeface="宋体" pitchFamily="2" charset="-122"/>
                <a:cs typeface="+mn-cs"/>
              </a:rPr>
              <a:t> </a:t>
            </a:r>
            <a:r>
              <a:rPr kumimoji="1" lang="en-US" altLang="zh-CN" sz="1200" kern="1200" dirty="0" err="1">
                <a:solidFill>
                  <a:schemeClr val="tx1"/>
                </a:solidFill>
                <a:effectLst/>
                <a:latin typeface="Times New Roman" pitchFamily="18" charset="0"/>
                <a:ea typeface="宋体" pitchFamily="2" charset="-122"/>
                <a:cs typeface="+mn-cs"/>
              </a:rPr>
              <a:t>hello.c</a:t>
            </a:r>
            <a:r>
              <a:rPr kumimoji="1" lang="en-US" altLang="zh-CN" sz="1200" kern="1200" dirty="0">
                <a:solidFill>
                  <a:schemeClr val="tx1"/>
                </a:solidFill>
                <a:effectLst/>
                <a:latin typeface="Times New Roman" pitchFamily="18" charset="0"/>
                <a:ea typeface="宋体" pitchFamily="2" charset="-122"/>
                <a:cs typeface="+mn-cs"/>
              </a:rPr>
              <a:t> -o hello</a:t>
            </a:r>
            <a:endParaRPr kumimoji="1" lang="zh-CN" altLang="zh-CN" sz="1200" kern="1200" dirty="0">
              <a:solidFill>
                <a:schemeClr val="tx1"/>
              </a:solidFill>
              <a:effectLst/>
              <a:latin typeface="Times New Roman" pitchFamily="18" charset="0"/>
              <a:ea typeface="宋体" pitchFamily="2" charset="-122"/>
              <a:cs typeface="+mn-cs"/>
            </a:endParaRPr>
          </a:p>
          <a:p>
            <a:r>
              <a:rPr kumimoji="1" lang="en-US" altLang="zh-CN" sz="1200" kern="1200" dirty="0" err="1">
                <a:solidFill>
                  <a:schemeClr val="tx1"/>
                </a:solidFill>
                <a:effectLst/>
                <a:latin typeface="Times New Roman" pitchFamily="18" charset="0"/>
                <a:ea typeface="宋体" pitchFamily="2" charset="-122"/>
                <a:cs typeface="+mn-cs"/>
              </a:rPr>
              <a:t>gcc</a:t>
            </a:r>
            <a:r>
              <a:rPr kumimoji="1" lang="zh-CN" altLang="zh-CN" sz="1200" kern="1200" dirty="0">
                <a:solidFill>
                  <a:schemeClr val="tx1"/>
                </a:solidFill>
                <a:effectLst/>
                <a:latin typeface="Times New Roman" pitchFamily="18" charset="0"/>
                <a:ea typeface="宋体" pitchFamily="2" charset="-122"/>
                <a:cs typeface="+mn-cs"/>
              </a:rPr>
              <a:t>就会完成编译、链接，然后就可以执行了</a:t>
            </a:r>
          </a:p>
          <a:p>
            <a:r>
              <a:rPr kumimoji="1" lang="en-US" altLang="zh-CN" sz="1200" kern="1200" dirty="0">
                <a:solidFill>
                  <a:schemeClr val="tx1"/>
                </a:solidFill>
                <a:effectLst/>
                <a:latin typeface="Times New Roman" pitchFamily="18" charset="0"/>
                <a:ea typeface="宋体" pitchFamily="2" charset="-122"/>
                <a:cs typeface="+mn-cs"/>
              </a:rPr>
              <a:t>./hello</a:t>
            </a:r>
            <a:endParaRPr kumimoji="1" lang="zh-CN" altLang="zh-CN" sz="1200"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完整的过程其实比较复杂，</a:t>
            </a:r>
            <a:r>
              <a:rPr kumimoji="1" lang="en-US" altLang="zh-CN" sz="1200" kern="1200" dirty="0" err="1">
                <a:solidFill>
                  <a:schemeClr val="tx1"/>
                </a:solidFill>
                <a:effectLst/>
                <a:latin typeface="Times New Roman" pitchFamily="18" charset="0"/>
                <a:ea typeface="宋体" pitchFamily="2" charset="-122"/>
                <a:cs typeface="+mn-cs"/>
              </a:rPr>
              <a:t>gcc</a:t>
            </a:r>
            <a:r>
              <a:rPr kumimoji="1" lang="zh-CN" altLang="zh-CN" sz="1200" kern="1200" dirty="0">
                <a:solidFill>
                  <a:schemeClr val="tx1"/>
                </a:solidFill>
                <a:effectLst/>
                <a:latin typeface="Times New Roman" pitchFamily="18" charset="0"/>
                <a:ea typeface="宋体" pitchFamily="2" charset="-122"/>
                <a:cs typeface="+mn-cs"/>
              </a:rPr>
              <a:t>为我们省略了很多烦人的内容，使用</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下的</a:t>
            </a:r>
            <a:r>
              <a:rPr kumimoji="1" lang="en-US" altLang="zh-CN" sz="1200" kern="1200" dirty="0">
                <a:solidFill>
                  <a:schemeClr val="tx1"/>
                </a:solidFill>
                <a:effectLst/>
                <a:latin typeface="Times New Roman" pitchFamily="18" charset="0"/>
                <a:ea typeface="宋体" pitchFamily="2" charset="-122"/>
                <a:cs typeface="+mn-cs"/>
              </a:rPr>
              <a:t>VS</a:t>
            </a:r>
            <a:r>
              <a:rPr kumimoji="1" lang="zh-CN" altLang="zh-CN" sz="1200" kern="1200" dirty="0">
                <a:solidFill>
                  <a:schemeClr val="tx1"/>
                </a:solidFill>
                <a:effectLst/>
                <a:latin typeface="Times New Roman" pitchFamily="18" charset="0"/>
                <a:ea typeface="宋体" pitchFamily="2" charset="-122"/>
                <a:cs typeface="+mn-cs"/>
              </a:rPr>
              <a:t>系列</a:t>
            </a:r>
            <a:r>
              <a:rPr kumimoji="1" lang="en-US" altLang="zh-CN" sz="1200" kern="1200" dirty="0">
                <a:solidFill>
                  <a:schemeClr val="tx1"/>
                </a:solidFill>
                <a:effectLst/>
                <a:latin typeface="Times New Roman" pitchFamily="18" charset="0"/>
                <a:ea typeface="宋体" pitchFamily="2" charset="-122"/>
                <a:cs typeface="+mn-cs"/>
              </a:rPr>
              <a:t>IDE</a:t>
            </a:r>
            <a:r>
              <a:rPr kumimoji="1" lang="zh-CN" altLang="zh-CN" sz="1200" kern="1200" dirty="0">
                <a:solidFill>
                  <a:schemeClr val="tx1"/>
                </a:solidFill>
                <a:effectLst/>
                <a:latin typeface="Times New Roman" pitchFamily="18" charset="0"/>
                <a:ea typeface="宋体" pitchFamily="2" charset="-122"/>
                <a:cs typeface="+mn-cs"/>
              </a:rPr>
              <a:t>或者其他集成编程环境也是一样，只要点一下</a:t>
            </a:r>
            <a:r>
              <a:rPr kumimoji="1" lang="en-US" altLang="zh-CN" sz="1200" kern="1200" dirty="0">
                <a:solidFill>
                  <a:schemeClr val="tx1"/>
                </a:solidFill>
                <a:effectLst/>
                <a:latin typeface="Times New Roman" pitchFamily="18" charset="0"/>
                <a:ea typeface="宋体" pitchFamily="2" charset="-122"/>
                <a:cs typeface="+mn-cs"/>
              </a:rPr>
              <a:t>build</a:t>
            </a:r>
            <a:r>
              <a:rPr kumimoji="1" lang="zh-CN" altLang="zh-CN" sz="1200" kern="1200" dirty="0">
                <a:solidFill>
                  <a:schemeClr val="tx1"/>
                </a:solidFill>
                <a:effectLst/>
                <a:latin typeface="Times New Roman" pitchFamily="18" charset="0"/>
                <a:ea typeface="宋体" pitchFamily="2" charset="-122"/>
                <a:cs typeface="+mn-cs"/>
              </a:rPr>
              <a:t>系统就会为你代劳了。</a:t>
            </a:r>
          </a:p>
          <a:p>
            <a:r>
              <a:rPr kumimoji="1" lang="zh-CN" altLang="zh-CN" sz="1200" kern="1200" dirty="0">
                <a:solidFill>
                  <a:schemeClr val="tx1"/>
                </a:solidFill>
                <a:effectLst/>
                <a:latin typeface="Times New Roman" pitchFamily="18" charset="0"/>
                <a:ea typeface="宋体" pitchFamily="2" charset="-122"/>
                <a:cs typeface="+mn-cs"/>
              </a:rPr>
              <a:t>程序基本上就是这么运行的了，不过各个编程语言都有一些相对独特的地方，这里说的编译、链接在编译原理和汇编语言里会讲到。</a:t>
            </a:r>
          </a:p>
          <a:p>
            <a:r>
              <a:rPr kumimoji="1" lang="zh-CN" altLang="zh-CN" sz="1200" kern="1200" dirty="0">
                <a:solidFill>
                  <a:schemeClr val="tx1"/>
                </a:solidFill>
                <a:effectLst/>
                <a:latin typeface="Times New Roman" pitchFamily="18" charset="0"/>
                <a:ea typeface="宋体" pitchFamily="2" charset="-122"/>
                <a:cs typeface="+mn-cs"/>
              </a:rPr>
              <a:t>除了是解释执行</a:t>
            </a:r>
          </a:p>
          <a:p>
            <a:r>
              <a:rPr kumimoji="1" lang="zh-CN" altLang="zh-CN" sz="1200" kern="1200" dirty="0">
                <a:solidFill>
                  <a:schemeClr val="tx1"/>
                </a:solidFill>
                <a:effectLst/>
                <a:latin typeface="Times New Roman" pitchFamily="18" charset="0"/>
                <a:ea typeface="宋体" pitchFamily="2" charset="-122"/>
                <a:cs typeface="+mn-cs"/>
              </a:rPr>
              <a:t>程序的运行和系统环境紧密相关，这个环境也就是我们在程序的定义里说的</a:t>
            </a:r>
            <a:r>
              <a:rPr kumimoji="1" lang="en-US" altLang="zh-CN" sz="1200" kern="1200" dirty="0">
                <a:solidFill>
                  <a:schemeClr val="tx1"/>
                </a:solidFill>
                <a:effectLst/>
                <a:latin typeface="Times New Roman" pitchFamily="18" charset="0"/>
                <a:ea typeface="宋体" pitchFamily="2" charset="-122"/>
                <a:cs typeface="+mn-cs"/>
              </a:rPr>
              <a:t>“</a:t>
            </a:r>
            <a:r>
              <a:rPr kumimoji="1" lang="zh-CN" altLang="zh-CN" sz="1200" kern="1200" dirty="0">
                <a:solidFill>
                  <a:schemeClr val="tx1"/>
                </a:solidFill>
                <a:effectLst/>
                <a:latin typeface="Times New Roman" pitchFamily="18" charset="0"/>
                <a:ea typeface="宋体" pitchFamily="2" charset="-122"/>
                <a:cs typeface="+mn-cs"/>
              </a:rPr>
              <a:t>计算机</a:t>
            </a:r>
            <a:r>
              <a:rPr kumimoji="1" lang="en-US" altLang="zh-CN" sz="1200" kern="1200" dirty="0">
                <a:solidFill>
                  <a:schemeClr val="tx1"/>
                </a:solidFill>
                <a:effectLst/>
                <a:latin typeface="Times New Roman" pitchFamily="18" charset="0"/>
                <a:ea typeface="宋体" pitchFamily="2" charset="-122"/>
                <a:cs typeface="+mn-cs"/>
              </a:rPr>
              <a:t>”</a:t>
            </a:r>
            <a:r>
              <a:rPr kumimoji="1" lang="zh-CN" altLang="zh-CN" sz="1200" kern="1200" dirty="0">
                <a:solidFill>
                  <a:schemeClr val="tx1"/>
                </a:solidFill>
                <a:effectLst/>
                <a:latin typeface="Times New Roman" pitchFamily="18" charset="0"/>
                <a:ea typeface="宋体" pitchFamily="2" charset="-122"/>
                <a:cs typeface="+mn-cs"/>
              </a:rPr>
              <a:t>，包括硬件和软件</a:t>
            </a:r>
            <a:endParaRPr lang="en-US" altLang="zh-CN" dirty="0"/>
          </a:p>
        </p:txBody>
      </p:sp>
    </p:spTree>
    <p:extLst>
      <p:ext uri="{BB962C8B-B14F-4D97-AF65-F5344CB8AC3E}">
        <p14:creationId xmlns:p14="http://schemas.microsoft.com/office/powerpoint/2010/main" val="2856304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25</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25</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zh-CN" altLang="zh-CN" sz="1200" kern="1200" dirty="0">
                <a:solidFill>
                  <a:schemeClr val="tx1"/>
                </a:solidFill>
                <a:effectLst/>
                <a:latin typeface="Times New Roman" pitchFamily="18" charset="0"/>
                <a:ea typeface="宋体" pitchFamily="2" charset="-122"/>
                <a:cs typeface="+mn-cs"/>
              </a:rPr>
              <a:t>解释执行的两种方式，目前主流的都是第二种方式。</a:t>
            </a:r>
            <a:endParaRPr lang="en-US" altLang="zh-CN" dirty="0"/>
          </a:p>
        </p:txBody>
      </p:sp>
    </p:spTree>
    <p:extLst>
      <p:ext uri="{BB962C8B-B14F-4D97-AF65-F5344CB8AC3E}">
        <p14:creationId xmlns:p14="http://schemas.microsoft.com/office/powerpoint/2010/main" val="3138164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26</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26</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zh-CN" altLang="zh-CN" sz="1200" kern="1200" dirty="0">
                <a:solidFill>
                  <a:schemeClr val="tx1"/>
                </a:solidFill>
                <a:effectLst/>
                <a:latin typeface="Times New Roman" pitchFamily="18" charset="0"/>
                <a:ea typeface="宋体" pitchFamily="2" charset="-122"/>
                <a:cs typeface="+mn-cs"/>
              </a:rPr>
              <a:t>所谓运行环境，主要是两个部分非常相关，一个是硬件本身，一个是操作系统。</a:t>
            </a:r>
          </a:p>
          <a:p>
            <a:r>
              <a:rPr kumimoji="1" lang="zh-CN" altLang="zh-CN" sz="1200" kern="1200" dirty="0">
                <a:solidFill>
                  <a:schemeClr val="tx1"/>
                </a:solidFill>
                <a:effectLst/>
                <a:latin typeface="Times New Roman" pitchFamily="18" charset="0"/>
                <a:ea typeface="宋体" pitchFamily="2" charset="-122"/>
                <a:cs typeface="+mn-cs"/>
              </a:rPr>
              <a:t>硬件本身的话，在计算机组成方面的章节里会非常详细的介绍其体系、架构、设计等等，对于程序运行来说，最为主要的差异是来自硬件的</a:t>
            </a:r>
            <a:r>
              <a:rPr kumimoji="1" lang="en-US" altLang="zh-CN" sz="1200" kern="1200" dirty="0">
                <a:solidFill>
                  <a:schemeClr val="tx1"/>
                </a:solidFill>
                <a:effectLst/>
                <a:latin typeface="Times New Roman" pitchFamily="18" charset="0"/>
                <a:ea typeface="宋体" pitchFamily="2" charset="-122"/>
                <a:cs typeface="+mn-cs"/>
              </a:rPr>
              <a:t>CPU</a:t>
            </a:r>
            <a:r>
              <a:rPr kumimoji="1" lang="zh-CN" altLang="zh-CN" sz="1200" kern="1200" dirty="0">
                <a:solidFill>
                  <a:schemeClr val="tx1"/>
                </a:solidFill>
                <a:effectLst/>
                <a:latin typeface="Times New Roman" pitchFamily="18" charset="0"/>
                <a:ea typeface="宋体" pitchFamily="2" charset="-122"/>
                <a:cs typeface="+mn-cs"/>
              </a:rPr>
              <a:t>架构。</a:t>
            </a:r>
          </a:p>
          <a:p>
            <a:r>
              <a:rPr kumimoji="1" lang="zh-CN" altLang="zh-CN" sz="1200" kern="1200" dirty="0">
                <a:solidFill>
                  <a:schemeClr val="tx1"/>
                </a:solidFill>
                <a:effectLst/>
                <a:latin typeface="Times New Roman" pitchFamily="18" charset="0"/>
                <a:ea typeface="宋体" pitchFamily="2" charset="-122"/>
                <a:cs typeface="+mn-cs"/>
              </a:rPr>
              <a:t>在计算机</a:t>
            </a:r>
            <a:r>
              <a:rPr kumimoji="1" lang="en-US" altLang="zh-CN" sz="1200" kern="1200" dirty="0">
                <a:solidFill>
                  <a:schemeClr val="tx1"/>
                </a:solidFill>
                <a:effectLst/>
                <a:latin typeface="Times New Roman" pitchFamily="18" charset="0"/>
                <a:ea typeface="宋体" pitchFamily="2" charset="-122"/>
                <a:cs typeface="+mn-cs"/>
              </a:rPr>
              <a:t>CPU</a:t>
            </a:r>
            <a:r>
              <a:rPr kumimoji="1" lang="zh-CN" altLang="zh-CN" sz="1200" kern="1200" dirty="0">
                <a:solidFill>
                  <a:schemeClr val="tx1"/>
                </a:solidFill>
                <a:effectLst/>
                <a:latin typeface="Times New Roman" pitchFamily="18" charset="0"/>
                <a:ea typeface="宋体" pitchFamily="2" charset="-122"/>
                <a:cs typeface="+mn-cs"/>
              </a:rPr>
              <a:t>架构里，简单的来说可以分为</a:t>
            </a:r>
            <a:r>
              <a:rPr kumimoji="1" lang="en-US" altLang="zh-CN" sz="1200" kern="1200" dirty="0">
                <a:solidFill>
                  <a:schemeClr val="tx1"/>
                </a:solidFill>
                <a:effectLst/>
                <a:latin typeface="Times New Roman" pitchFamily="18" charset="0"/>
                <a:ea typeface="宋体" pitchFamily="2" charset="-122"/>
                <a:cs typeface="+mn-cs"/>
              </a:rPr>
              <a:t>CISC</a:t>
            </a:r>
            <a:r>
              <a:rPr kumimoji="1" lang="zh-CN" altLang="zh-CN" sz="1200" kern="1200" dirty="0">
                <a:solidFill>
                  <a:schemeClr val="tx1"/>
                </a:solidFill>
                <a:effectLst/>
                <a:latin typeface="Times New Roman" pitchFamily="18" charset="0"/>
                <a:ea typeface="宋体" pitchFamily="2" charset="-122"/>
                <a:cs typeface="+mn-cs"/>
              </a:rPr>
              <a:t>复杂指令集和</a:t>
            </a:r>
            <a:r>
              <a:rPr kumimoji="1" lang="en-US" altLang="zh-CN" sz="1200" kern="1200" dirty="0">
                <a:solidFill>
                  <a:schemeClr val="tx1"/>
                </a:solidFill>
                <a:effectLst/>
                <a:latin typeface="Times New Roman" pitchFamily="18" charset="0"/>
                <a:ea typeface="宋体" pitchFamily="2" charset="-122"/>
                <a:cs typeface="+mn-cs"/>
              </a:rPr>
              <a:t>RISC</a:t>
            </a:r>
            <a:r>
              <a:rPr kumimoji="1" lang="zh-CN" altLang="zh-CN" sz="1200" kern="1200" dirty="0">
                <a:solidFill>
                  <a:schemeClr val="tx1"/>
                </a:solidFill>
                <a:effectLst/>
                <a:latin typeface="Times New Roman" pitchFamily="18" charset="0"/>
                <a:ea typeface="宋体" pitchFamily="2" charset="-122"/>
                <a:cs typeface="+mn-cs"/>
              </a:rPr>
              <a:t>精简指令集两类。</a:t>
            </a:r>
          </a:p>
          <a:p>
            <a:r>
              <a:rPr kumimoji="1" lang="zh-CN" altLang="zh-CN" sz="1200" kern="1200" dirty="0">
                <a:solidFill>
                  <a:schemeClr val="tx1"/>
                </a:solidFill>
                <a:effectLst/>
                <a:latin typeface="Times New Roman" pitchFamily="18" charset="0"/>
                <a:ea typeface="宋体" pitchFamily="2" charset="-122"/>
                <a:cs typeface="+mn-cs"/>
              </a:rPr>
              <a:t>业界在两类</a:t>
            </a:r>
            <a:r>
              <a:rPr kumimoji="1" lang="en-US" altLang="zh-CN" sz="1200" kern="1200" dirty="0">
                <a:solidFill>
                  <a:schemeClr val="tx1"/>
                </a:solidFill>
                <a:effectLst/>
                <a:latin typeface="Times New Roman" pitchFamily="18" charset="0"/>
                <a:ea typeface="宋体" pitchFamily="2" charset="-122"/>
                <a:cs typeface="+mn-cs"/>
              </a:rPr>
              <a:t>CPU</a:t>
            </a:r>
            <a:r>
              <a:rPr kumimoji="1" lang="zh-CN" altLang="zh-CN" sz="1200" kern="1200" dirty="0">
                <a:solidFill>
                  <a:schemeClr val="tx1"/>
                </a:solidFill>
                <a:effectLst/>
                <a:latin typeface="Times New Roman" pitchFamily="18" charset="0"/>
                <a:ea typeface="宋体" pitchFamily="2" charset="-122"/>
                <a:cs typeface="+mn-cs"/>
              </a:rPr>
              <a:t>架构都有大量厂商投资建设，</a:t>
            </a:r>
            <a:r>
              <a:rPr kumimoji="1" lang="en-US" altLang="zh-CN" sz="1200" kern="1200" dirty="0">
                <a:solidFill>
                  <a:schemeClr val="tx1"/>
                </a:solidFill>
                <a:effectLst/>
                <a:latin typeface="Times New Roman" pitchFamily="18" charset="0"/>
                <a:ea typeface="宋体" pitchFamily="2" charset="-122"/>
                <a:cs typeface="+mn-cs"/>
              </a:rPr>
              <a:t>CISC</a:t>
            </a:r>
            <a:r>
              <a:rPr kumimoji="1" lang="zh-CN" altLang="zh-CN" sz="1200" kern="1200" dirty="0">
                <a:solidFill>
                  <a:schemeClr val="tx1"/>
                </a:solidFill>
                <a:effectLst/>
                <a:latin typeface="Times New Roman" pitchFamily="18" charset="0"/>
                <a:ea typeface="宋体" pitchFamily="2" charset="-122"/>
                <a:cs typeface="+mn-cs"/>
              </a:rPr>
              <a:t>里最有名的就是现在所谓</a:t>
            </a:r>
            <a:r>
              <a:rPr kumimoji="1" lang="en-US" altLang="zh-CN" sz="1200" kern="1200" dirty="0">
                <a:solidFill>
                  <a:schemeClr val="tx1"/>
                </a:solidFill>
                <a:effectLst/>
                <a:latin typeface="Times New Roman" pitchFamily="18" charset="0"/>
                <a:ea typeface="宋体" pitchFamily="2" charset="-122"/>
                <a:cs typeface="+mn-cs"/>
              </a:rPr>
              <a:t>x86</a:t>
            </a:r>
            <a:r>
              <a:rPr kumimoji="1" lang="zh-CN" altLang="zh-CN" sz="1200" kern="1200" dirty="0">
                <a:solidFill>
                  <a:schemeClr val="tx1"/>
                </a:solidFill>
                <a:effectLst/>
                <a:latin typeface="Times New Roman" pitchFamily="18" charset="0"/>
                <a:ea typeface="宋体" pitchFamily="2" charset="-122"/>
                <a:cs typeface="+mn-cs"/>
              </a:rPr>
              <a:t>体系架构的</a:t>
            </a:r>
            <a:r>
              <a:rPr kumimoji="1" lang="en-US" altLang="zh-CN" sz="1200" kern="1200" dirty="0">
                <a:solidFill>
                  <a:schemeClr val="tx1"/>
                </a:solidFill>
                <a:effectLst/>
                <a:latin typeface="Times New Roman" pitchFamily="18" charset="0"/>
                <a:ea typeface="宋体" pitchFamily="2" charset="-122"/>
                <a:cs typeface="+mn-cs"/>
              </a:rPr>
              <a:t>Intel</a:t>
            </a:r>
            <a:r>
              <a:rPr kumimoji="1" lang="zh-CN" altLang="zh-CN" sz="1200" kern="1200" dirty="0">
                <a:solidFill>
                  <a:schemeClr val="tx1"/>
                </a:solidFill>
                <a:effectLst/>
                <a:latin typeface="Times New Roman" pitchFamily="18" charset="0"/>
                <a:ea typeface="宋体" pitchFamily="2" charset="-122"/>
                <a:cs typeface="+mn-cs"/>
              </a:rPr>
              <a:t>和</a:t>
            </a:r>
            <a:r>
              <a:rPr kumimoji="1" lang="en-US" altLang="zh-CN" sz="1200" kern="1200" dirty="0">
                <a:solidFill>
                  <a:schemeClr val="tx1"/>
                </a:solidFill>
                <a:effectLst/>
                <a:latin typeface="Times New Roman" pitchFamily="18" charset="0"/>
                <a:ea typeface="宋体" pitchFamily="2" charset="-122"/>
                <a:cs typeface="+mn-cs"/>
              </a:rPr>
              <a:t>AMD</a:t>
            </a:r>
            <a:r>
              <a:rPr kumimoji="1" lang="zh-CN" altLang="zh-CN" sz="1200" kern="1200" dirty="0">
                <a:solidFill>
                  <a:schemeClr val="tx1"/>
                </a:solidFill>
                <a:effectLst/>
                <a:latin typeface="Times New Roman" pitchFamily="18" charset="0"/>
                <a:ea typeface="宋体" pitchFamily="2" charset="-122"/>
                <a:cs typeface="+mn-cs"/>
              </a:rPr>
              <a:t>两家公司，</a:t>
            </a:r>
            <a:r>
              <a:rPr kumimoji="1" lang="en-US" altLang="zh-CN" sz="1200" kern="1200" dirty="0">
                <a:solidFill>
                  <a:schemeClr val="tx1"/>
                </a:solidFill>
                <a:effectLst/>
                <a:latin typeface="Times New Roman" pitchFamily="18" charset="0"/>
                <a:ea typeface="宋体" pitchFamily="2" charset="-122"/>
                <a:cs typeface="+mn-cs"/>
              </a:rPr>
              <a:t>RISC</a:t>
            </a:r>
            <a:r>
              <a:rPr kumimoji="1" lang="zh-CN" altLang="zh-CN" sz="1200" kern="1200" dirty="0">
                <a:solidFill>
                  <a:schemeClr val="tx1"/>
                </a:solidFill>
                <a:effectLst/>
                <a:latin typeface="Times New Roman" pitchFamily="18" charset="0"/>
                <a:ea typeface="宋体" pitchFamily="2" charset="-122"/>
                <a:cs typeface="+mn-cs"/>
              </a:rPr>
              <a:t>方面则比较多，国内有龙芯，华为、联发科等，国外的</a:t>
            </a:r>
            <a:r>
              <a:rPr kumimoji="1" lang="en-US" altLang="zh-CN" sz="1200" kern="1200" dirty="0">
                <a:solidFill>
                  <a:schemeClr val="tx1"/>
                </a:solidFill>
                <a:effectLst/>
                <a:latin typeface="Times New Roman" pitchFamily="18" charset="0"/>
                <a:ea typeface="宋体" pitchFamily="2" charset="-122"/>
                <a:cs typeface="+mn-cs"/>
              </a:rPr>
              <a:t>IBM</a:t>
            </a:r>
            <a:r>
              <a:rPr kumimoji="1" lang="zh-CN" altLang="zh-CN" sz="1200" kern="1200" dirty="0">
                <a:solidFill>
                  <a:schemeClr val="tx1"/>
                </a:solidFill>
                <a:effectLst/>
                <a:latin typeface="Times New Roman" pitchFamily="18" charset="0"/>
                <a:ea typeface="宋体" pitchFamily="2" charset="-122"/>
                <a:cs typeface="+mn-cs"/>
              </a:rPr>
              <a:t>、高通、三星、苹果等。</a:t>
            </a:r>
          </a:p>
          <a:p>
            <a:r>
              <a:rPr kumimoji="1" lang="zh-CN" altLang="zh-CN" sz="1200" kern="1200" dirty="0">
                <a:solidFill>
                  <a:schemeClr val="tx1"/>
                </a:solidFill>
                <a:effectLst/>
                <a:latin typeface="Times New Roman" pitchFamily="18" charset="0"/>
                <a:ea typeface="宋体" pitchFamily="2" charset="-122"/>
                <a:cs typeface="+mn-cs"/>
              </a:rPr>
              <a:t>实际上这几家（高通、三星、华为、苹果、联发科）还有其他很多小厂都是从</a:t>
            </a:r>
            <a:r>
              <a:rPr kumimoji="1" lang="en-US" altLang="zh-CN" sz="1200" kern="1200" dirty="0">
                <a:solidFill>
                  <a:schemeClr val="tx1"/>
                </a:solidFill>
                <a:effectLst/>
                <a:latin typeface="Times New Roman" pitchFamily="18" charset="0"/>
                <a:ea typeface="宋体" pitchFamily="2" charset="-122"/>
                <a:cs typeface="+mn-cs"/>
              </a:rPr>
              <a:t>ARM</a:t>
            </a:r>
            <a:r>
              <a:rPr kumimoji="1" lang="zh-CN" altLang="zh-CN" sz="1200" kern="1200" dirty="0">
                <a:solidFill>
                  <a:schemeClr val="tx1"/>
                </a:solidFill>
                <a:effectLst/>
                <a:latin typeface="Times New Roman" pitchFamily="18" charset="0"/>
                <a:ea typeface="宋体" pitchFamily="2" charset="-122"/>
                <a:cs typeface="+mn-cs"/>
              </a:rPr>
              <a:t>买的基本设计然后自己做改进设计，而另外几家算是自己从底向上都是自己搞，还是不太一样。</a:t>
            </a:r>
          </a:p>
          <a:p>
            <a:r>
              <a:rPr kumimoji="1" lang="zh-CN" altLang="zh-CN" sz="1200" kern="1200" dirty="0">
                <a:solidFill>
                  <a:schemeClr val="tx1"/>
                </a:solidFill>
                <a:effectLst/>
                <a:latin typeface="Times New Roman" pitchFamily="18" charset="0"/>
                <a:ea typeface="宋体" pitchFamily="2" charset="-122"/>
                <a:cs typeface="+mn-cs"/>
              </a:rPr>
              <a:t>然后，</a:t>
            </a:r>
            <a:r>
              <a:rPr kumimoji="1" lang="en-US" altLang="zh-CN" sz="1200" kern="1200" dirty="0">
                <a:solidFill>
                  <a:schemeClr val="tx1"/>
                </a:solidFill>
                <a:effectLst/>
                <a:latin typeface="Times New Roman" pitchFamily="18" charset="0"/>
                <a:ea typeface="宋体" pitchFamily="2" charset="-122"/>
                <a:cs typeface="+mn-cs"/>
              </a:rPr>
              <a:t>CISC</a:t>
            </a:r>
            <a:r>
              <a:rPr kumimoji="1" lang="zh-CN" altLang="zh-CN" sz="1200" kern="1200" dirty="0">
                <a:solidFill>
                  <a:schemeClr val="tx1"/>
                </a:solidFill>
                <a:effectLst/>
                <a:latin typeface="Times New Roman" pitchFamily="18" charset="0"/>
                <a:ea typeface="宋体" pitchFamily="2" charset="-122"/>
                <a:cs typeface="+mn-cs"/>
              </a:rPr>
              <a:t>下典型</a:t>
            </a:r>
            <a:r>
              <a:rPr kumimoji="1" lang="en-US" altLang="zh-CN" sz="1200" kern="1200" dirty="0">
                <a:solidFill>
                  <a:schemeClr val="tx1"/>
                </a:solidFill>
                <a:effectLst/>
                <a:latin typeface="Times New Roman" pitchFamily="18" charset="0"/>
                <a:ea typeface="宋体" pitchFamily="2" charset="-122"/>
                <a:cs typeface="+mn-cs"/>
              </a:rPr>
              <a:t>CPU</a:t>
            </a:r>
            <a:r>
              <a:rPr kumimoji="1" lang="zh-CN" altLang="zh-CN" sz="1200" kern="1200" dirty="0">
                <a:solidFill>
                  <a:schemeClr val="tx1"/>
                </a:solidFill>
                <a:effectLst/>
                <a:latin typeface="Times New Roman" pitchFamily="18" charset="0"/>
                <a:ea typeface="宋体" pitchFamily="2" charset="-122"/>
                <a:cs typeface="+mn-cs"/>
              </a:rPr>
              <a:t>产品大家可能都听过啦，比如日常计算的</a:t>
            </a:r>
            <a:r>
              <a:rPr kumimoji="1" lang="en-US" altLang="zh-CN" sz="1200" kern="1200" dirty="0">
                <a:solidFill>
                  <a:schemeClr val="tx1"/>
                </a:solidFill>
                <a:effectLst/>
                <a:latin typeface="Times New Roman" pitchFamily="18" charset="0"/>
                <a:ea typeface="宋体" pitchFamily="2" charset="-122"/>
                <a:cs typeface="+mn-cs"/>
              </a:rPr>
              <a:t>Intel</a:t>
            </a:r>
            <a:r>
              <a:rPr kumimoji="1" lang="zh-CN" altLang="zh-CN" sz="1200" kern="1200" dirty="0">
                <a:solidFill>
                  <a:schemeClr val="tx1"/>
                </a:solidFill>
                <a:effectLst/>
                <a:latin typeface="Times New Roman" pitchFamily="18" charset="0"/>
                <a:ea typeface="宋体" pitchFamily="2" charset="-122"/>
                <a:cs typeface="+mn-cs"/>
              </a:rPr>
              <a:t>的奔腾、酷睿以及服务器使用的志强，可穿戴计算的爱迪生芯片，还有</a:t>
            </a:r>
            <a:r>
              <a:rPr kumimoji="1" lang="en-US" altLang="zh-CN" sz="1200" kern="1200" dirty="0">
                <a:solidFill>
                  <a:schemeClr val="tx1"/>
                </a:solidFill>
                <a:effectLst/>
                <a:latin typeface="Times New Roman" pitchFamily="18" charset="0"/>
                <a:ea typeface="宋体" pitchFamily="2" charset="-122"/>
                <a:cs typeface="+mn-cs"/>
              </a:rPr>
              <a:t>AMD</a:t>
            </a:r>
            <a:r>
              <a:rPr kumimoji="1" lang="zh-CN" altLang="zh-CN" sz="1200" kern="1200" dirty="0">
                <a:solidFill>
                  <a:schemeClr val="tx1"/>
                </a:solidFill>
                <a:effectLst/>
                <a:latin typeface="Times New Roman" pitchFamily="18" charset="0"/>
                <a:ea typeface="宋体" pitchFamily="2" charset="-122"/>
                <a:cs typeface="+mn-cs"/>
              </a:rPr>
              <a:t>的速龙等等。</a:t>
            </a:r>
          </a:p>
          <a:p>
            <a:r>
              <a:rPr kumimoji="1" lang="en-US" altLang="zh-CN" sz="1200" kern="1200" dirty="0">
                <a:solidFill>
                  <a:schemeClr val="tx1"/>
                </a:solidFill>
                <a:effectLst/>
                <a:latin typeface="Times New Roman" pitchFamily="18" charset="0"/>
                <a:ea typeface="宋体" pitchFamily="2" charset="-122"/>
                <a:cs typeface="+mn-cs"/>
              </a:rPr>
              <a:t>RISC</a:t>
            </a:r>
            <a:r>
              <a:rPr kumimoji="1" lang="zh-CN" altLang="zh-CN" sz="1200" kern="1200" dirty="0">
                <a:solidFill>
                  <a:schemeClr val="tx1"/>
                </a:solidFill>
                <a:effectLst/>
                <a:latin typeface="Times New Roman" pitchFamily="18" charset="0"/>
                <a:ea typeface="宋体" pitchFamily="2" charset="-122"/>
                <a:cs typeface="+mn-cs"/>
              </a:rPr>
              <a:t>下就很多了，</a:t>
            </a:r>
            <a:r>
              <a:rPr kumimoji="1" lang="en-US" altLang="zh-CN" sz="1200" kern="1200" dirty="0">
                <a:solidFill>
                  <a:schemeClr val="tx1"/>
                </a:solidFill>
                <a:effectLst/>
                <a:latin typeface="Times New Roman" pitchFamily="18" charset="0"/>
                <a:ea typeface="宋体" pitchFamily="2" charset="-122"/>
                <a:cs typeface="+mn-cs"/>
              </a:rPr>
              <a:t>IBM</a:t>
            </a:r>
            <a:r>
              <a:rPr kumimoji="1" lang="zh-CN" altLang="zh-CN" sz="1200" kern="1200" dirty="0">
                <a:solidFill>
                  <a:schemeClr val="tx1"/>
                </a:solidFill>
                <a:effectLst/>
                <a:latin typeface="Times New Roman" pitchFamily="18" charset="0"/>
                <a:ea typeface="宋体" pitchFamily="2" charset="-122"/>
                <a:cs typeface="+mn-cs"/>
              </a:rPr>
              <a:t>给大型机上配置的</a:t>
            </a:r>
            <a:r>
              <a:rPr kumimoji="1" lang="en-US" altLang="zh-CN" sz="1200" kern="1200" dirty="0">
                <a:solidFill>
                  <a:schemeClr val="tx1"/>
                </a:solidFill>
                <a:effectLst/>
                <a:latin typeface="Times New Roman" pitchFamily="18" charset="0"/>
                <a:ea typeface="宋体" pitchFamily="2" charset="-122"/>
                <a:cs typeface="+mn-cs"/>
              </a:rPr>
              <a:t>Power</a:t>
            </a:r>
            <a:r>
              <a:rPr kumimoji="1" lang="zh-CN" altLang="zh-CN" sz="1200" kern="1200" dirty="0">
                <a:solidFill>
                  <a:schemeClr val="tx1"/>
                </a:solidFill>
                <a:effectLst/>
                <a:latin typeface="Times New Roman" pitchFamily="18" charset="0"/>
                <a:ea typeface="宋体" pitchFamily="2" charset="-122"/>
                <a:cs typeface="+mn-cs"/>
              </a:rPr>
              <a:t>系列</a:t>
            </a:r>
            <a:r>
              <a:rPr kumimoji="1" lang="en-US" altLang="zh-CN" sz="1200" kern="1200" dirty="0">
                <a:solidFill>
                  <a:schemeClr val="tx1"/>
                </a:solidFill>
                <a:effectLst/>
                <a:latin typeface="Times New Roman" pitchFamily="18" charset="0"/>
                <a:ea typeface="宋体" pitchFamily="2" charset="-122"/>
                <a:cs typeface="+mn-cs"/>
              </a:rPr>
              <a:t>CPU</a:t>
            </a:r>
            <a:r>
              <a:rPr kumimoji="1" lang="zh-CN" altLang="zh-CN" sz="1200" kern="1200" dirty="0">
                <a:solidFill>
                  <a:schemeClr val="tx1"/>
                </a:solidFill>
                <a:effectLst/>
                <a:latin typeface="Times New Roman" pitchFamily="18" charset="0"/>
                <a:ea typeface="宋体" pitchFamily="2" charset="-122"/>
                <a:cs typeface="+mn-cs"/>
              </a:rPr>
              <a:t>，龙芯的狗剩，</a:t>
            </a:r>
            <a:r>
              <a:rPr kumimoji="1" lang="en-US" altLang="zh-CN" sz="1200" kern="1200" dirty="0">
                <a:solidFill>
                  <a:schemeClr val="tx1"/>
                </a:solidFill>
                <a:effectLst/>
                <a:latin typeface="Times New Roman" pitchFamily="18" charset="0"/>
                <a:ea typeface="宋体" pitchFamily="2" charset="-122"/>
                <a:cs typeface="+mn-cs"/>
              </a:rPr>
              <a:t>Sun</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Sparc</a:t>
            </a:r>
            <a:r>
              <a:rPr kumimoji="1" lang="zh-CN" altLang="zh-CN" sz="1200" kern="1200" dirty="0">
                <a:solidFill>
                  <a:schemeClr val="tx1"/>
                </a:solidFill>
                <a:effectLst/>
                <a:latin typeface="Times New Roman" pitchFamily="18" charset="0"/>
                <a:ea typeface="宋体" pitchFamily="2" charset="-122"/>
                <a:cs typeface="+mn-cs"/>
              </a:rPr>
              <a:t>，高通给手机上用的晓龙系列，苹果自家</a:t>
            </a:r>
            <a:r>
              <a:rPr kumimoji="1" lang="en-US" altLang="zh-CN" sz="1200" kern="1200" dirty="0">
                <a:solidFill>
                  <a:schemeClr val="tx1"/>
                </a:solidFill>
                <a:effectLst/>
                <a:latin typeface="Times New Roman" pitchFamily="18" charset="0"/>
                <a:ea typeface="宋体" pitchFamily="2" charset="-122"/>
                <a:cs typeface="+mn-cs"/>
              </a:rPr>
              <a:t>iPhone</a:t>
            </a:r>
            <a:r>
              <a:rPr kumimoji="1" lang="zh-CN" altLang="zh-CN" sz="1200" kern="1200" dirty="0">
                <a:solidFill>
                  <a:schemeClr val="tx1"/>
                </a:solidFill>
                <a:effectLst/>
                <a:latin typeface="Times New Roman" pitchFamily="18" charset="0"/>
                <a:ea typeface="宋体" pitchFamily="2" charset="-122"/>
                <a:cs typeface="+mn-cs"/>
              </a:rPr>
              <a:t>和</a:t>
            </a:r>
            <a:r>
              <a:rPr kumimoji="1" lang="en-US" altLang="zh-CN" sz="1200" kern="1200" dirty="0">
                <a:solidFill>
                  <a:schemeClr val="tx1"/>
                </a:solidFill>
                <a:effectLst/>
                <a:latin typeface="Times New Roman" pitchFamily="18" charset="0"/>
                <a:ea typeface="宋体" pitchFamily="2" charset="-122"/>
                <a:cs typeface="+mn-cs"/>
              </a:rPr>
              <a:t>iPad</a:t>
            </a:r>
            <a:r>
              <a:rPr kumimoji="1" lang="zh-CN" altLang="zh-CN" sz="1200" kern="1200" dirty="0">
                <a:solidFill>
                  <a:schemeClr val="tx1"/>
                </a:solidFill>
                <a:effectLst/>
                <a:latin typeface="Times New Roman" pitchFamily="18" charset="0"/>
                <a:ea typeface="宋体" pitchFamily="2" charset="-122"/>
                <a:cs typeface="+mn-cs"/>
              </a:rPr>
              <a:t>上的</a:t>
            </a:r>
            <a:r>
              <a:rPr kumimoji="1" lang="en-US" altLang="zh-CN" sz="1200" kern="1200" dirty="0">
                <a:solidFill>
                  <a:schemeClr val="tx1"/>
                </a:solidFill>
                <a:effectLst/>
                <a:latin typeface="Times New Roman" pitchFamily="18" charset="0"/>
                <a:ea typeface="宋体" pitchFamily="2" charset="-122"/>
                <a:cs typeface="+mn-cs"/>
              </a:rPr>
              <a:t>A7</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8</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9</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10</a:t>
            </a:r>
            <a:r>
              <a:rPr kumimoji="1" lang="zh-CN" altLang="zh-CN" sz="1200" kern="1200" dirty="0">
                <a:solidFill>
                  <a:schemeClr val="tx1"/>
                </a:solidFill>
                <a:effectLst/>
                <a:latin typeface="Times New Roman" pitchFamily="18" charset="0"/>
                <a:ea typeface="宋体" pitchFamily="2" charset="-122"/>
                <a:cs typeface="+mn-cs"/>
              </a:rPr>
              <a:t>等。</a:t>
            </a:r>
          </a:p>
          <a:p>
            <a:r>
              <a:rPr kumimoji="1" lang="zh-CN" altLang="zh-CN" sz="1200" kern="1200" dirty="0">
                <a:solidFill>
                  <a:schemeClr val="tx1"/>
                </a:solidFill>
                <a:effectLst/>
                <a:latin typeface="Times New Roman" pitchFamily="18" charset="0"/>
                <a:ea typeface="宋体" pitchFamily="2" charset="-122"/>
                <a:cs typeface="+mn-cs"/>
              </a:rPr>
              <a:t>然后呢，基于这些不同的</a:t>
            </a:r>
            <a:r>
              <a:rPr kumimoji="1" lang="en-US" altLang="zh-CN" sz="1200" kern="1200" dirty="0">
                <a:solidFill>
                  <a:schemeClr val="tx1"/>
                </a:solidFill>
                <a:effectLst/>
                <a:latin typeface="Times New Roman" pitchFamily="18" charset="0"/>
                <a:ea typeface="宋体" pitchFamily="2" charset="-122"/>
                <a:cs typeface="+mn-cs"/>
              </a:rPr>
              <a:t>CPU</a:t>
            </a:r>
            <a:r>
              <a:rPr kumimoji="1" lang="zh-CN" altLang="zh-CN" sz="1200" kern="1200" dirty="0">
                <a:solidFill>
                  <a:schemeClr val="tx1"/>
                </a:solidFill>
                <a:effectLst/>
                <a:latin typeface="Times New Roman" pitchFamily="18" charset="0"/>
                <a:ea typeface="宋体" pitchFamily="2" charset="-122"/>
                <a:cs typeface="+mn-cs"/>
              </a:rPr>
              <a:t>，操作系统也就有很多啦。</a:t>
            </a:r>
          </a:p>
          <a:p>
            <a:r>
              <a:rPr kumimoji="1" lang="en-US" altLang="zh-CN" sz="1200" kern="1200" dirty="0">
                <a:solidFill>
                  <a:schemeClr val="tx1"/>
                </a:solidFill>
                <a:effectLst/>
                <a:latin typeface="Times New Roman" pitchFamily="18" charset="0"/>
                <a:ea typeface="宋体" pitchFamily="2" charset="-122"/>
                <a:cs typeface="+mn-cs"/>
              </a:rPr>
              <a:t>CISC</a:t>
            </a:r>
            <a:r>
              <a:rPr kumimoji="1" lang="zh-CN" altLang="zh-CN" sz="1200" kern="1200" dirty="0">
                <a:solidFill>
                  <a:schemeClr val="tx1"/>
                </a:solidFill>
                <a:effectLst/>
                <a:latin typeface="Times New Roman" pitchFamily="18" charset="0"/>
                <a:ea typeface="宋体" pitchFamily="2" charset="-122"/>
                <a:cs typeface="+mn-cs"/>
              </a:rPr>
              <a:t>上最常见的就是</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了，大家都用过，然后还有苹果的</a:t>
            </a:r>
            <a:r>
              <a:rPr kumimoji="1" lang="en-US" altLang="zh-CN" sz="1200" kern="1200" dirty="0">
                <a:solidFill>
                  <a:schemeClr val="tx1"/>
                </a:solidFill>
                <a:effectLst/>
                <a:latin typeface="Times New Roman" pitchFamily="18" charset="0"/>
                <a:ea typeface="宋体" pitchFamily="2" charset="-122"/>
                <a:cs typeface="+mn-cs"/>
              </a:rPr>
              <a:t>Mac OS X</a:t>
            </a:r>
            <a:r>
              <a:rPr kumimoji="1" lang="zh-CN" altLang="zh-CN" sz="1200" kern="1200" dirty="0">
                <a:solidFill>
                  <a:schemeClr val="tx1"/>
                </a:solidFill>
                <a:effectLst/>
                <a:latin typeface="Times New Roman" pitchFamily="18" charset="0"/>
                <a:ea typeface="宋体" pitchFamily="2" charset="-122"/>
                <a:cs typeface="+mn-cs"/>
              </a:rPr>
              <a:t>现在也是基于</a:t>
            </a:r>
            <a:r>
              <a:rPr kumimoji="1" lang="en-US" altLang="zh-CN" sz="1200" kern="1200" dirty="0">
                <a:solidFill>
                  <a:schemeClr val="tx1"/>
                </a:solidFill>
                <a:effectLst/>
                <a:latin typeface="Times New Roman" pitchFamily="18" charset="0"/>
                <a:ea typeface="宋体" pitchFamily="2" charset="-122"/>
                <a:cs typeface="+mn-cs"/>
              </a:rPr>
              <a:t>Intel CPU</a:t>
            </a:r>
            <a:r>
              <a:rPr kumimoji="1" lang="zh-CN" altLang="zh-CN" sz="1200" kern="1200" dirty="0">
                <a:solidFill>
                  <a:schemeClr val="tx1"/>
                </a:solidFill>
                <a:effectLst/>
                <a:latin typeface="Times New Roman" pitchFamily="18" charset="0"/>
                <a:ea typeface="宋体" pitchFamily="2" charset="-122"/>
                <a:cs typeface="+mn-cs"/>
              </a:rPr>
              <a:t>的了。</a:t>
            </a:r>
          </a:p>
          <a:p>
            <a:r>
              <a:rPr kumimoji="1" lang="en-US" altLang="zh-CN" sz="1200" kern="1200" dirty="0">
                <a:solidFill>
                  <a:schemeClr val="tx1"/>
                </a:solidFill>
                <a:effectLst/>
                <a:latin typeface="Times New Roman" pitchFamily="18" charset="0"/>
                <a:ea typeface="宋体" pitchFamily="2" charset="-122"/>
                <a:cs typeface="+mn-cs"/>
              </a:rPr>
              <a:t>RISC</a:t>
            </a:r>
            <a:r>
              <a:rPr kumimoji="1" lang="zh-CN" altLang="zh-CN" sz="1200" kern="1200" dirty="0">
                <a:solidFill>
                  <a:schemeClr val="tx1"/>
                </a:solidFill>
                <a:effectLst/>
                <a:latin typeface="Times New Roman" pitchFamily="18" charset="0"/>
                <a:ea typeface="宋体" pitchFamily="2" charset="-122"/>
                <a:cs typeface="+mn-cs"/>
              </a:rPr>
              <a:t>上比较复杂一些，</a:t>
            </a:r>
            <a:r>
              <a:rPr kumimoji="1" lang="en-US" altLang="zh-CN" sz="1200" kern="1200" dirty="0">
                <a:solidFill>
                  <a:schemeClr val="tx1"/>
                </a:solidFill>
                <a:effectLst/>
                <a:latin typeface="Times New Roman" pitchFamily="18" charset="0"/>
                <a:ea typeface="宋体" pitchFamily="2" charset="-122"/>
                <a:cs typeface="+mn-cs"/>
              </a:rPr>
              <a:t>IBM</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Power</a:t>
            </a:r>
            <a:r>
              <a:rPr kumimoji="1" lang="zh-CN" altLang="zh-CN" sz="1200" kern="1200" dirty="0">
                <a:solidFill>
                  <a:schemeClr val="tx1"/>
                </a:solidFill>
                <a:effectLst/>
                <a:latin typeface="Times New Roman" pitchFamily="18" charset="0"/>
                <a:ea typeface="宋体" pitchFamily="2" charset="-122"/>
                <a:cs typeface="+mn-cs"/>
              </a:rPr>
              <a:t>架构</a:t>
            </a:r>
            <a:r>
              <a:rPr kumimoji="1" lang="en-US" altLang="zh-CN" sz="1200" kern="1200" dirty="0">
                <a:solidFill>
                  <a:schemeClr val="tx1"/>
                </a:solidFill>
                <a:effectLst/>
                <a:latin typeface="Times New Roman" pitchFamily="18" charset="0"/>
                <a:ea typeface="宋体" pitchFamily="2" charset="-122"/>
                <a:cs typeface="+mn-cs"/>
              </a:rPr>
              <a:t>CPU</a:t>
            </a:r>
            <a:r>
              <a:rPr kumimoji="1" lang="zh-CN" altLang="zh-CN" sz="1200" kern="1200" dirty="0">
                <a:solidFill>
                  <a:schemeClr val="tx1"/>
                </a:solidFill>
                <a:effectLst/>
                <a:latin typeface="Times New Roman" pitchFamily="18" charset="0"/>
                <a:ea typeface="宋体" pitchFamily="2" charset="-122"/>
                <a:cs typeface="+mn-cs"/>
              </a:rPr>
              <a:t>现在只有</a:t>
            </a:r>
            <a:r>
              <a:rPr kumimoji="1" lang="en-US" altLang="zh-CN" sz="1200" kern="1200" dirty="0">
                <a:solidFill>
                  <a:schemeClr val="tx1"/>
                </a:solidFill>
                <a:effectLst/>
                <a:latin typeface="Times New Roman" pitchFamily="18" charset="0"/>
                <a:ea typeface="宋体" pitchFamily="2" charset="-122"/>
                <a:cs typeface="+mn-cs"/>
              </a:rPr>
              <a:t>IBM</a:t>
            </a:r>
            <a:r>
              <a:rPr kumimoji="1" lang="zh-CN" altLang="zh-CN" sz="1200" kern="1200" dirty="0">
                <a:solidFill>
                  <a:schemeClr val="tx1"/>
                </a:solidFill>
                <a:effectLst/>
                <a:latin typeface="Times New Roman" pitchFamily="18" charset="0"/>
                <a:ea typeface="宋体" pitchFamily="2" charset="-122"/>
                <a:cs typeface="+mn-cs"/>
              </a:rPr>
              <a:t>自家搞出来的</a:t>
            </a:r>
            <a:r>
              <a:rPr kumimoji="1" lang="en-US" altLang="zh-CN" sz="1200" kern="1200" dirty="0">
                <a:solidFill>
                  <a:schemeClr val="tx1"/>
                </a:solidFill>
                <a:effectLst/>
                <a:latin typeface="Times New Roman" pitchFamily="18" charset="0"/>
                <a:ea typeface="宋体" pitchFamily="2" charset="-122"/>
                <a:cs typeface="+mn-cs"/>
              </a:rPr>
              <a:t>OS /2</a:t>
            </a:r>
            <a:r>
              <a:rPr kumimoji="1" lang="zh-CN" altLang="zh-CN" sz="1200" kern="1200" dirty="0">
                <a:solidFill>
                  <a:schemeClr val="tx1"/>
                </a:solidFill>
                <a:effectLst/>
                <a:latin typeface="Times New Roman" pitchFamily="18" charset="0"/>
                <a:ea typeface="宋体" pitchFamily="2" charset="-122"/>
                <a:cs typeface="+mn-cs"/>
              </a:rPr>
              <a:t>操作系统支持，以前苹果也支持，不过</a:t>
            </a:r>
            <a:r>
              <a:rPr kumimoji="1" lang="en-US" altLang="zh-CN" sz="1200" kern="1200" dirty="0">
                <a:solidFill>
                  <a:schemeClr val="tx1"/>
                </a:solidFill>
                <a:effectLst/>
                <a:latin typeface="Times New Roman" pitchFamily="18" charset="0"/>
                <a:ea typeface="宋体" pitchFamily="2" charset="-122"/>
                <a:cs typeface="+mn-cs"/>
              </a:rPr>
              <a:t>2005</a:t>
            </a:r>
            <a:r>
              <a:rPr kumimoji="1" lang="zh-CN" altLang="zh-CN" sz="1200" kern="1200" dirty="0">
                <a:solidFill>
                  <a:schemeClr val="tx1"/>
                </a:solidFill>
                <a:effectLst/>
                <a:latin typeface="Times New Roman" pitchFamily="18" charset="0"/>
                <a:ea typeface="宋体" pitchFamily="2" charset="-122"/>
                <a:cs typeface="+mn-cs"/>
              </a:rPr>
              <a:t>年的时候终于放弃了。</a:t>
            </a:r>
            <a:r>
              <a:rPr kumimoji="1" lang="en-US" altLang="zh-CN" sz="1200" kern="1200" dirty="0">
                <a:solidFill>
                  <a:schemeClr val="tx1"/>
                </a:solidFill>
                <a:effectLst/>
                <a:latin typeface="Times New Roman" pitchFamily="18" charset="0"/>
                <a:ea typeface="宋体" pitchFamily="2" charset="-122"/>
                <a:cs typeface="+mn-cs"/>
              </a:rPr>
              <a:t>Power</a:t>
            </a:r>
            <a:r>
              <a:rPr kumimoji="1" lang="zh-CN" altLang="zh-CN" sz="1200" kern="1200" dirty="0">
                <a:solidFill>
                  <a:schemeClr val="tx1"/>
                </a:solidFill>
                <a:effectLst/>
                <a:latin typeface="Times New Roman" pitchFamily="18" charset="0"/>
                <a:ea typeface="宋体" pitchFamily="2" charset="-122"/>
                <a:cs typeface="+mn-cs"/>
              </a:rPr>
              <a:t>架构除了</a:t>
            </a:r>
            <a:r>
              <a:rPr kumimoji="1" lang="en-US" altLang="zh-CN" sz="1200" kern="1200" dirty="0">
                <a:solidFill>
                  <a:schemeClr val="tx1"/>
                </a:solidFill>
                <a:effectLst/>
                <a:latin typeface="Times New Roman" pitchFamily="18" charset="0"/>
                <a:ea typeface="宋体" pitchFamily="2" charset="-122"/>
                <a:cs typeface="+mn-cs"/>
              </a:rPr>
              <a:t>OS /2</a:t>
            </a:r>
            <a:r>
              <a:rPr kumimoji="1" lang="zh-CN" altLang="zh-CN" sz="1200" kern="1200" dirty="0">
                <a:solidFill>
                  <a:schemeClr val="tx1"/>
                </a:solidFill>
                <a:effectLst/>
                <a:latin typeface="Times New Roman" pitchFamily="18" charset="0"/>
                <a:ea typeface="宋体" pitchFamily="2" charset="-122"/>
                <a:cs typeface="+mn-cs"/>
              </a:rPr>
              <a:t>操作系统支持以外，其实最主要的使用是在游戏机上，索尼的</a:t>
            </a:r>
            <a:r>
              <a:rPr kumimoji="1" lang="en-US" altLang="zh-CN" sz="1200" kern="1200" dirty="0">
                <a:solidFill>
                  <a:schemeClr val="tx1"/>
                </a:solidFill>
                <a:effectLst/>
                <a:latin typeface="Times New Roman" pitchFamily="18" charset="0"/>
                <a:ea typeface="宋体" pitchFamily="2" charset="-122"/>
                <a:cs typeface="+mn-cs"/>
              </a:rPr>
              <a:t>Play Station 3</a:t>
            </a:r>
            <a:r>
              <a:rPr kumimoji="1" lang="zh-CN" altLang="zh-CN" sz="1200" kern="1200" dirty="0">
                <a:solidFill>
                  <a:schemeClr val="tx1"/>
                </a:solidFill>
                <a:effectLst/>
                <a:latin typeface="Times New Roman" pitchFamily="18" charset="0"/>
                <a:ea typeface="宋体" pitchFamily="2" charset="-122"/>
                <a:cs typeface="+mn-cs"/>
              </a:rPr>
              <a:t>上用的就是</a:t>
            </a:r>
            <a:r>
              <a:rPr kumimoji="1" lang="en-US" altLang="zh-CN" sz="1200" kern="1200" dirty="0">
                <a:solidFill>
                  <a:schemeClr val="tx1"/>
                </a:solidFill>
                <a:effectLst/>
                <a:latin typeface="Times New Roman" pitchFamily="18" charset="0"/>
                <a:ea typeface="宋体" pitchFamily="2" charset="-122"/>
                <a:cs typeface="+mn-cs"/>
              </a:rPr>
              <a:t>Power</a:t>
            </a:r>
            <a:r>
              <a:rPr kumimoji="1" lang="zh-CN" altLang="zh-CN" sz="1200" kern="1200" dirty="0">
                <a:solidFill>
                  <a:schemeClr val="tx1"/>
                </a:solidFill>
                <a:effectLst/>
                <a:latin typeface="Times New Roman" pitchFamily="18" charset="0"/>
                <a:ea typeface="宋体" pitchFamily="2" charset="-122"/>
                <a:cs typeface="+mn-cs"/>
              </a:rPr>
              <a:t>架构的</a:t>
            </a:r>
            <a:r>
              <a:rPr kumimoji="1" lang="en-US" altLang="zh-CN" sz="1200" kern="1200" dirty="0">
                <a:solidFill>
                  <a:schemeClr val="tx1"/>
                </a:solidFill>
                <a:effectLst/>
                <a:latin typeface="Times New Roman" pitchFamily="18" charset="0"/>
                <a:ea typeface="宋体" pitchFamily="2" charset="-122"/>
                <a:cs typeface="+mn-cs"/>
              </a:rPr>
              <a:t>Cell CPU</a:t>
            </a:r>
            <a:r>
              <a:rPr kumimoji="1" lang="zh-CN" altLang="zh-CN" sz="1200" kern="1200" dirty="0">
                <a:solidFill>
                  <a:schemeClr val="tx1"/>
                </a:solidFill>
                <a:effectLst/>
                <a:latin typeface="Times New Roman" pitchFamily="18" charset="0"/>
                <a:ea typeface="宋体" pitchFamily="2" charset="-122"/>
                <a:cs typeface="+mn-cs"/>
              </a:rPr>
              <a:t>。</a:t>
            </a:r>
          </a:p>
          <a:p>
            <a:r>
              <a:rPr kumimoji="1" lang="en-US" altLang="zh-CN" sz="1200" kern="1200" dirty="0">
                <a:solidFill>
                  <a:schemeClr val="tx1"/>
                </a:solidFill>
                <a:effectLst/>
                <a:latin typeface="Times New Roman" pitchFamily="18" charset="0"/>
                <a:ea typeface="宋体" pitchFamily="2" charset="-122"/>
                <a:cs typeface="+mn-cs"/>
              </a:rPr>
              <a:t>ARM</a:t>
            </a:r>
            <a:r>
              <a:rPr kumimoji="1" lang="zh-CN" altLang="zh-CN" sz="1200" kern="1200" dirty="0">
                <a:solidFill>
                  <a:schemeClr val="tx1"/>
                </a:solidFill>
                <a:effectLst/>
                <a:latin typeface="Times New Roman" pitchFamily="18" charset="0"/>
                <a:ea typeface="宋体" pitchFamily="2" charset="-122"/>
                <a:cs typeface="+mn-cs"/>
              </a:rPr>
              <a:t>的设计方案被全球各大公司采用，大家常用的手机其实都是基于</a:t>
            </a:r>
            <a:r>
              <a:rPr kumimoji="1" lang="en-US" altLang="zh-CN" sz="1200" kern="1200" dirty="0">
                <a:solidFill>
                  <a:schemeClr val="tx1"/>
                </a:solidFill>
                <a:effectLst/>
                <a:latin typeface="Times New Roman" pitchFamily="18" charset="0"/>
                <a:ea typeface="宋体" pitchFamily="2" charset="-122"/>
                <a:cs typeface="+mn-cs"/>
              </a:rPr>
              <a:t>ARM</a:t>
            </a:r>
            <a:r>
              <a:rPr kumimoji="1" lang="zh-CN" altLang="zh-CN" sz="1200" kern="1200" dirty="0">
                <a:solidFill>
                  <a:schemeClr val="tx1"/>
                </a:solidFill>
                <a:effectLst/>
                <a:latin typeface="Times New Roman" pitchFamily="18" charset="0"/>
                <a:ea typeface="宋体" pitchFamily="2" charset="-122"/>
                <a:cs typeface="+mn-cs"/>
              </a:rPr>
              <a:t>公司设计的方案，再由其他公司改进并实现的，而手机上的操作系统，目前应用最广泛的也就两个，一个是</a:t>
            </a:r>
            <a:r>
              <a:rPr kumimoji="1" lang="en-US" altLang="zh-CN" sz="1200" kern="1200" dirty="0">
                <a:solidFill>
                  <a:schemeClr val="tx1"/>
                </a:solidFill>
                <a:effectLst/>
                <a:latin typeface="Times New Roman" pitchFamily="18" charset="0"/>
                <a:ea typeface="宋体" pitchFamily="2" charset="-122"/>
                <a:cs typeface="+mn-cs"/>
              </a:rPr>
              <a:t>Google</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Android</a:t>
            </a:r>
            <a:r>
              <a:rPr kumimoji="1" lang="zh-CN" altLang="zh-CN" sz="1200" kern="1200" dirty="0">
                <a:solidFill>
                  <a:schemeClr val="tx1"/>
                </a:solidFill>
                <a:effectLst/>
                <a:latin typeface="Times New Roman" pitchFamily="18" charset="0"/>
                <a:ea typeface="宋体" pitchFamily="2" charset="-122"/>
                <a:cs typeface="+mn-cs"/>
              </a:rPr>
              <a:t>，一个是苹果的</a:t>
            </a:r>
            <a:r>
              <a:rPr kumimoji="1" lang="en-US" altLang="zh-CN" sz="1200" kern="1200" dirty="0">
                <a:solidFill>
                  <a:schemeClr val="tx1"/>
                </a:solidFill>
                <a:effectLst/>
                <a:latin typeface="Times New Roman" pitchFamily="18" charset="0"/>
                <a:ea typeface="宋体" pitchFamily="2" charset="-122"/>
                <a:cs typeface="+mn-cs"/>
              </a:rPr>
              <a:t>iOS</a:t>
            </a:r>
            <a:r>
              <a:rPr kumimoji="1" lang="zh-CN" altLang="zh-CN" sz="1200" kern="1200" dirty="0">
                <a:solidFill>
                  <a:schemeClr val="tx1"/>
                </a:solidFill>
                <a:effectLst/>
                <a:latin typeface="Times New Roman" pitchFamily="18" charset="0"/>
                <a:ea typeface="宋体" pitchFamily="2" charset="-122"/>
                <a:cs typeface="+mn-cs"/>
              </a:rPr>
              <a:t>。</a:t>
            </a:r>
          </a:p>
          <a:p>
            <a:r>
              <a:rPr kumimoji="1" lang="zh-CN" altLang="zh-CN" sz="1200" kern="1200" dirty="0">
                <a:solidFill>
                  <a:schemeClr val="tx1"/>
                </a:solidFill>
                <a:effectLst/>
                <a:latin typeface="Times New Roman" pitchFamily="18" charset="0"/>
                <a:ea typeface="宋体" pitchFamily="2" charset="-122"/>
                <a:cs typeface="+mn-cs"/>
              </a:rPr>
              <a:t>除此以外，还有应用于专门领域的操作系统，比如用于实时系统的</a:t>
            </a:r>
            <a:r>
              <a:rPr kumimoji="1" lang="en-US" altLang="zh-CN" sz="1200" kern="1200" dirty="0" err="1">
                <a:solidFill>
                  <a:schemeClr val="tx1"/>
                </a:solidFill>
                <a:effectLst/>
                <a:latin typeface="Times New Roman" pitchFamily="18" charset="0"/>
                <a:ea typeface="宋体" pitchFamily="2" charset="-122"/>
                <a:cs typeface="+mn-cs"/>
              </a:rPr>
              <a:t>vxWorks</a:t>
            </a:r>
            <a:r>
              <a:rPr kumimoji="1" lang="zh-CN" altLang="zh-CN" sz="1200" kern="1200" dirty="0">
                <a:solidFill>
                  <a:schemeClr val="tx1"/>
                </a:solidFill>
                <a:effectLst/>
                <a:latin typeface="Times New Roman" pitchFamily="18" charset="0"/>
                <a:ea typeface="宋体" pitchFamily="2" charset="-122"/>
                <a:cs typeface="+mn-cs"/>
              </a:rPr>
              <a:t>等等，这里就不再详细说明了。</a:t>
            </a:r>
            <a:endParaRPr lang="en-US" altLang="zh-CN" dirty="0"/>
          </a:p>
        </p:txBody>
      </p:sp>
    </p:spTree>
    <p:extLst>
      <p:ext uri="{BB962C8B-B14F-4D97-AF65-F5344CB8AC3E}">
        <p14:creationId xmlns:p14="http://schemas.microsoft.com/office/powerpoint/2010/main" val="2217170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28</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28</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zh-CN" altLang="zh-CN" sz="1200" kern="1200" dirty="0">
                <a:solidFill>
                  <a:schemeClr val="tx1"/>
                </a:solidFill>
                <a:effectLst/>
                <a:latin typeface="Times New Roman" pitchFamily="18" charset="0"/>
                <a:ea typeface="宋体" pitchFamily="2" charset="-122"/>
                <a:cs typeface="+mn-cs"/>
              </a:rPr>
              <a:t>面向人类的编程语言就非常多啦，分类也就多起来了，而且很多时候这些分类是相互交叉的</a:t>
            </a:r>
            <a:r>
              <a:rPr kumimoji="1" lang="en-US" altLang="zh-CN" sz="1200" kern="1200" dirty="0">
                <a:solidFill>
                  <a:schemeClr val="tx1"/>
                </a:solidFill>
                <a:effectLst/>
                <a:latin typeface="Times New Roman" pitchFamily="18" charset="0"/>
                <a:ea typeface="宋体" pitchFamily="2" charset="-122"/>
                <a:cs typeface="+mn-cs"/>
              </a:rPr>
              <a:t>.</a:t>
            </a:r>
            <a:endParaRPr kumimoji="1" lang="zh-CN" altLang="zh-CN" sz="1200"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在业内有一个说法，编程语言其实只分两种，一种有人用的，一种是没人用的，基于这种想法呢就有了一个排行榜，对编程社区内各个项目的编程语言进行统计，看看哪些是有人用的，哪些是没人用的。</a:t>
            </a:r>
            <a:endParaRPr lang="en-US" altLang="zh-CN" dirty="0"/>
          </a:p>
        </p:txBody>
      </p:sp>
    </p:spTree>
    <p:extLst>
      <p:ext uri="{BB962C8B-B14F-4D97-AF65-F5344CB8AC3E}">
        <p14:creationId xmlns:p14="http://schemas.microsoft.com/office/powerpoint/2010/main" val="3573685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29</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29</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en-US" altLang="zh-CN" sz="1200" kern="1200" dirty="0">
                <a:solidFill>
                  <a:schemeClr val="tx1"/>
                </a:solidFill>
                <a:effectLst/>
                <a:latin typeface="Times New Roman" pitchFamily="18" charset="0"/>
                <a:ea typeface="宋体" pitchFamily="2" charset="-122"/>
                <a:cs typeface="+mn-cs"/>
              </a:rPr>
              <a:t>TIOBE</a:t>
            </a:r>
            <a:r>
              <a:rPr kumimoji="1" lang="zh-CN" altLang="zh-CN" sz="1200" kern="1200" dirty="0">
                <a:solidFill>
                  <a:schemeClr val="tx1"/>
                </a:solidFill>
                <a:effectLst/>
                <a:latin typeface="Times New Roman" pitchFamily="18" charset="0"/>
                <a:ea typeface="宋体" pitchFamily="2" charset="-122"/>
                <a:cs typeface="+mn-cs"/>
              </a:rPr>
              <a:t>编程语言社区排行榜的统计，在</a:t>
            </a:r>
            <a:r>
              <a:rPr kumimoji="1" lang="en-US" altLang="zh-CN" sz="1200" kern="1200" dirty="0">
                <a:solidFill>
                  <a:schemeClr val="tx1"/>
                </a:solidFill>
                <a:effectLst/>
                <a:latin typeface="Times New Roman" pitchFamily="18" charset="0"/>
                <a:ea typeface="宋体" pitchFamily="2" charset="-122"/>
                <a:cs typeface="+mn-cs"/>
              </a:rPr>
              <a:t>2016</a:t>
            </a:r>
            <a:r>
              <a:rPr kumimoji="1" lang="zh-CN" altLang="zh-CN" sz="1200" kern="1200" dirty="0">
                <a:solidFill>
                  <a:schemeClr val="tx1"/>
                </a:solidFill>
                <a:effectLst/>
                <a:latin typeface="Times New Roman" pitchFamily="18" charset="0"/>
                <a:ea typeface="宋体" pitchFamily="2" charset="-122"/>
                <a:cs typeface="+mn-cs"/>
              </a:rPr>
              <a:t>年，世界上最流行的编程语言的是</a:t>
            </a:r>
            <a:r>
              <a:rPr kumimoji="1" lang="en-US" altLang="zh-CN" sz="1200" kern="1200" dirty="0">
                <a:solidFill>
                  <a:schemeClr val="tx1"/>
                </a:solidFill>
                <a:effectLst/>
                <a:latin typeface="Times New Roman" pitchFamily="18" charset="0"/>
                <a:ea typeface="宋体" pitchFamily="2" charset="-122"/>
                <a:cs typeface="+mn-cs"/>
              </a:rPr>
              <a:t>Java</a:t>
            </a:r>
            <a:r>
              <a:rPr kumimoji="1" lang="zh-CN" altLang="zh-CN" sz="1200" kern="1200" dirty="0">
                <a:solidFill>
                  <a:schemeClr val="tx1"/>
                </a:solidFill>
                <a:effectLst/>
                <a:latin typeface="Times New Roman" pitchFamily="18" charset="0"/>
                <a:ea typeface="宋体" pitchFamily="2" charset="-122"/>
                <a:cs typeface="+mn-cs"/>
              </a:rPr>
              <a:t>，流行度比后两名的</a:t>
            </a:r>
            <a:r>
              <a:rPr kumimoji="1" lang="en-US" altLang="zh-CN" sz="1200" kern="1200" dirty="0">
                <a:solidFill>
                  <a:schemeClr val="tx1"/>
                </a:solidFill>
                <a:effectLst/>
                <a:latin typeface="Times New Roman" pitchFamily="18" charset="0"/>
                <a:ea typeface="宋体" pitchFamily="2" charset="-122"/>
                <a:cs typeface="+mn-cs"/>
              </a:rPr>
              <a:t>c/</a:t>
            </a:r>
            <a:r>
              <a:rPr kumimoji="1" lang="en-US" altLang="zh-CN" sz="1200" kern="1200" dirty="0" err="1">
                <a:solidFill>
                  <a:schemeClr val="tx1"/>
                </a:solidFill>
                <a:effectLst/>
                <a:latin typeface="Times New Roman" pitchFamily="18" charset="0"/>
                <a:ea typeface="宋体" pitchFamily="2" charset="-122"/>
                <a:cs typeface="+mn-cs"/>
              </a:rPr>
              <a:t>c++</a:t>
            </a:r>
            <a:r>
              <a:rPr kumimoji="1" lang="zh-CN" altLang="zh-CN" sz="1200" kern="1200" dirty="0">
                <a:solidFill>
                  <a:schemeClr val="tx1"/>
                </a:solidFill>
                <a:effectLst/>
                <a:latin typeface="Times New Roman" pitchFamily="18" charset="0"/>
                <a:ea typeface="宋体" pitchFamily="2" charset="-122"/>
                <a:cs typeface="+mn-cs"/>
              </a:rPr>
              <a:t>之和还要多，另外前</a:t>
            </a:r>
            <a:r>
              <a:rPr kumimoji="1" lang="en-US" altLang="zh-CN" sz="1200" kern="1200" dirty="0">
                <a:solidFill>
                  <a:schemeClr val="tx1"/>
                </a:solidFill>
                <a:effectLst/>
                <a:latin typeface="Times New Roman" pitchFamily="18" charset="0"/>
                <a:ea typeface="宋体" pitchFamily="2" charset="-122"/>
                <a:cs typeface="+mn-cs"/>
              </a:rPr>
              <a:t>20</a:t>
            </a:r>
            <a:r>
              <a:rPr kumimoji="1" lang="zh-CN" altLang="zh-CN" sz="1200" kern="1200" dirty="0">
                <a:solidFill>
                  <a:schemeClr val="tx1"/>
                </a:solidFill>
                <a:effectLst/>
                <a:latin typeface="Times New Roman" pitchFamily="18" charset="0"/>
                <a:ea typeface="宋体" pitchFamily="2" charset="-122"/>
                <a:cs typeface="+mn-cs"/>
              </a:rPr>
              <a:t>名是这样，可以看到很多古老的编程语言依然在现在是有使用的，比如第</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名的</a:t>
            </a:r>
            <a:r>
              <a:rPr kumimoji="1" lang="en-US" altLang="zh-CN" sz="1200" kern="1200" dirty="0">
                <a:solidFill>
                  <a:schemeClr val="tx1"/>
                </a:solidFill>
                <a:effectLst/>
                <a:latin typeface="Times New Roman" pitchFamily="18" charset="0"/>
                <a:ea typeface="宋体" pitchFamily="2" charset="-122"/>
                <a:cs typeface="+mn-cs"/>
              </a:rPr>
              <a:t>C</a:t>
            </a:r>
            <a:r>
              <a:rPr kumimoji="1" lang="zh-CN" altLang="zh-CN" sz="1200" kern="1200" dirty="0">
                <a:solidFill>
                  <a:schemeClr val="tx1"/>
                </a:solidFill>
                <a:effectLst/>
                <a:latin typeface="Times New Roman" pitchFamily="18" charset="0"/>
                <a:ea typeface="宋体" pitchFamily="2" charset="-122"/>
                <a:cs typeface="+mn-cs"/>
              </a:rPr>
              <a:t>语言以及第</a:t>
            </a:r>
            <a:r>
              <a:rPr kumimoji="1" lang="en-US" altLang="zh-CN" sz="1200" kern="1200" dirty="0">
                <a:solidFill>
                  <a:schemeClr val="tx1"/>
                </a:solidFill>
                <a:effectLst/>
                <a:latin typeface="Times New Roman" pitchFamily="18" charset="0"/>
                <a:ea typeface="宋体" pitchFamily="2" charset="-122"/>
                <a:cs typeface="+mn-cs"/>
              </a:rPr>
              <a:t>10</a:t>
            </a:r>
            <a:r>
              <a:rPr kumimoji="1" lang="zh-CN" altLang="zh-CN" sz="1200" kern="1200" dirty="0">
                <a:solidFill>
                  <a:schemeClr val="tx1"/>
                </a:solidFill>
                <a:effectLst/>
                <a:latin typeface="Times New Roman" pitchFamily="18" charset="0"/>
                <a:ea typeface="宋体" pitchFamily="2" charset="-122"/>
                <a:cs typeface="+mn-cs"/>
              </a:rPr>
              <a:t>名的汇编语言。并且，有个有趣的事情是，越现代的语言越喜欢弄一个好看的</a:t>
            </a:r>
            <a:r>
              <a:rPr kumimoji="1" lang="en-US" altLang="zh-CN" sz="1200" kern="1200" dirty="0">
                <a:solidFill>
                  <a:schemeClr val="tx1"/>
                </a:solidFill>
                <a:effectLst/>
                <a:latin typeface="Times New Roman" pitchFamily="18" charset="0"/>
                <a:ea typeface="宋体" pitchFamily="2" charset="-122"/>
                <a:cs typeface="+mn-cs"/>
              </a:rPr>
              <a:t>Logo</a:t>
            </a:r>
            <a:r>
              <a:rPr kumimoji="1" lang="zh-CN" altLang="zh-CN" sz="1200" kern="1200" dirty="0">
                <a:solidFill>
                  <a:schemeClr val="tx1"/>
                </a:solidFill>
                <a:effectLst/>
                <a:latin typeface="Times New Roman" pitchFamily="18" charset="0"/>
                <a:ea typeface="宋体" pitchFamily="2" charset="-122"/>
                <a:cs typeface="+mn-cs"/>
              </a:rPr>
              <a:t>或者吉祥物，比如</a:t>
            </a:r>
            <a:r>
              <a:rPr kumimoji="1" lang="en-US" altLang="zh-CN" sz="1200" kern="1200" dirty="0">
                <a:solidFill>
                  <a:schemeClr val="tx1"/>
                </a:solidFill>
                <a:effectLst/>
                <a:latin typeface="Times New Roman" pitchFamily="18" charset="0"/>
                <a:ea typeface="宋体" pitchFamily="2" charset="-122"/>
                <a:cs typeface="+mn-cs"/>
              </a:rPr>
              <a:t>Ruby</a:t>
            </a:r>
            <a:r>
              <a:rPr kumimoji="1" lang="zh-CN" altLang="zh-CN" sz="1200" kern="1200" dirty="0">
                <a:solidFill>
                  <a:schemeClr val="tx1"/>
                </a:solidFill>
                <a:effectLst/>
                <a:latin typeface="Times New Roman" pitchFamily="18" charset="0"/>
                <a:ea typeface="宋体" pitchFamily="2" charset="-122"/>
                <a:cs typeface="+mn-cs"/>
              </a:rPr>
              <a:t>的红宝石，</a:t>
            </a:r>
            <a:r>
              <a:rPr kumimoji="1" lang="en-US" altLang="zh-CN" sz="1200" kern="1200" dirty="0">
                <a:solidFill>
                  <a:schemeClr val="tx1"/>
                </a:solidFill>
                <a:effectLst/>
                <a:latin typeface="Times New Roman" pitchFamily="18" charset="0"/>
                <a:ea typeface="宋体" pitchFamily="2" charset="-122"/>
                <a:cs typeface="+mn-cs"/>
              </a:rPr>
              <a:t>Go</a:t>
            </a:r>
            <a:r>
              <a:rPr kumimoji="1" lang="zh-CN" altLang="zh-CN" sz="1200" kern="1200" dirty="0">
                <a:solidFill>
                  <a:schemeClr val="tx1"/>
                </a:solidFill>
                <a:effectLst/>
                <a:latin typeface="Times New Roman" pitchFamily="18" charset="0"/>
                <a:ea typeface="宋体" pitchFamily="2" charset="-122"/>
                <a:cs typeface="+mn-cs"/>
              </a:rPr>
              <a:t>语言的吉祥物地鼠，</a:t>
            </a:r>
            <a:r>
              <a:rPr kumimoji="1" lang="en-US" altLang="zh-CN" sz="1200" kern="1200" dirty="0">
                <a:solidFill>
                  <a:schemeClr val="tx1"/>
                </a:solidFill>
                <a:effectLst/>
                <a:latin typeface="Times New Roman" pitchFamily="18" charset="0"/>
                <a:ea typeface="宋体" pitchFamily="2" charset="-122"/>
                <a:cs typeface="+mn-cs"/>
              </a:rPr>
              <a:t>Swift</a:t>
            </a:r>
            <a:r>
              <a:rPr kumimoji="1" lang="zh-CN" altLang="zh-CN" sz="1200" kern="1200" dirty="0">
                <a:solidFill>
                  <a:schemeClr val="tx1"/>
                </a:solidFill>
                <a:effectLst/>
                <a:latin typeface="Times New Roman" pitchFamily="18" charset="0"/>
                <a:ea typeface="宋体" pitchFamily="2" charset="-122"/>
                <a:cs typeface="+mn-cs"/>
              </a:rPr>
              <a:t>语言的燕子。</a:t>
            </a:r>
          </a:p>
          <a:p>
            <a:r>
              <a:rPr kumimoji="1" lang="zh-CN" altLang="zh-CN" sz="1200" kern="1200" dirty="0">
                <a:solidFill>
                  <a:schemeClr val="tx1"/>
                </a:solidFill>
                <a:effectLst/>
                <a:latin typeface="Times New Roman" pitchFamily="18" charset="0"/>
                <a:ea typeface="宋体" pitchFamily="2" charset="-122"/>
                <a:cs typeface="+mn-cs"/>
              </a:rPr>
              <a:t>在这个排行榜里，我们按照语言的执行方式做了一个基本的划分，红色的可以算是预编译型语言，蓝色的是解释型语言。这两者的数量基本是相当的，相对而言预编译型语言使用的更加广泛，但解释型语言也是有非常广泛的应用的，应该说，在不同的任务需求下，各个语言有各自擅长的场景，没有绝对的说哪个语言更好。</a:t>
            </a:r>
          </a:p>
          <a:p>
            <a:r>
              <a:rPr kumimoji="1" lang="zh-CN" altLang="zh-CN" sz="1200" kern="1200" dirty="0">
                <a:solidFill>
                  <a:schemeClr val="tx1"/>
                </a:solidFill>
                <a:effectLst/>
                <a:latin typeface="Times New Roman" pitchFamily="18" charset="0"/>
                <a:ea typeface="宋体" pitchFamily="2" charset="-122"/>
                <a:cs typeface="+mn-cs"/>
              </a:rPr>
              <a:t>编程语言的分类方法是很多的，除了按照执行方式，也可以按照按照编程方式分，可以分成命令式的和描述式的；按照适用领域分，可以分成通用语言和专用领域语言；按照变量类型分为强类型和弱类型；等等。这里我们选择执行方式来划分说明，是想要介绍两类语言的执行方式。</a:t>
            </a:r>
          </a:p>
          <a:p>
            <a:r>
              <a:rPr kumimoji="1" lang="zh-CN" altLang="zh-CN" sz="1200" kern="1200" dirty="0">
                <a:solidFill>
                  <a:schemeClr val="tx1"/>
                </a:solidFill>
                <a:effectLst/>
                <a:latin typeface="Times New Roman" pitchFamily="18" charset="0"/>
                <a:ea typeface="宋体" pitchFamily="2" charset="-122"/>
                <a:cs typeface="+mn-cs"/>
              </a:rPr>
              <a:t>除此以外，也有动态</a:t>
            </a:r>
            <a:r>
              <a:rPr kumimoji="1" lang="en-US" altLang="zh-CN" sz="1200" kern="1200" dirty="0">
                <a:solidFill>
                  <a:schemeClr val="tx1"/>
                </a:solidFill>
                <a:effectLst/>
                <a:latin typeface="Times New Roman" pitchFamily="18" charset="0"/>
                <a:ea typeface="宋体" pitchFamily="2" charset="-122"/>
                <a:cs typeface="+mn-cs"/>
              </a:rPr>
              <a:t>/</a:t>
            </a:r>
            <a:r>
              <a:rPr kumimoji="1" lang="zh-CN" altLang="zh-CN" sz="1200" kern="1200" dirty="0">
                <a:solidFill>
                  <a:schemeClr val="tx1"/>
                </a:solidFill>
                <a:effectLst/>
                <a:latin typeface="Times New Roman" pitchFamily="18" charset="0"/>
                <a:ea typeface="宋体" pitchFamily="2" charset="-122"/>
                <a:cs typeface="+mn-cs"/>
              </a:rPr>
              <a:t>静态，强</a:t>
            </a:r>
            <a:r>
              <a:rPr kumimoji="1" lang="en-US" altLang="zh-CN" sz="1200" kern="1200" dirty="0">
                <a:solidFill>
                  <a:schemeClr val="tx1"/>
                </a:solidFill>
                <a:effectLst/>
                <a:latin typeface="Times New Roman" pitchFamily="18" charset="0"/>
                <a:ea typeface="宋体" pitchFamily="2" charset="-122"/>
                <a:cs typeface="+mn-cs"/>
              </a:rPr>
              <a:t>/</a:t>
            </a:r>
            <a:r>
              <a:rPr kumimoji="1" lang="zh-CN" altLang="zh-CN" sz="1200" kern="1200" dirty="0">
                <a:solidFill>
                  <a:schemeClr val="tx1"/>
                </a:solidFill>
                <a:effectLst/>
                <a:latin typeface="Times New Roman" pitchFamily="18" charset="0"/>
                <a:ea typeface="宋体" pitchFamily="2" charset="-122"/>
                <a:cs typeface="+mn-cs"/>
              </a:rPr>
              <a:t>弱类型等等分类方法，不过现在有时候比较模糊，前面几个是比较基本而且常见的分类。</a:t>
            </a:r>
          </a:p>
          <a:p>
            <a:r>
              <a:rPr kumimoji="1" lang="zh-CN" altLang="zh-CN" sz="1200" kern="1200" dirty="0">
                <a:solidFill>
                  <a:schemeClr val="tx1"/>
                </a:solidFill>
                <a:effectLst/>
                <a:latin typeface="Times New Roman" pitchFamily="18" charset="0"/>
                <a:ea typeface="宋体" pitchFamily="2" charset="-122"/>
                <a:cs typeface="+mn-cs"/>
              </a:rPr>
              <a:t>在现实中，极少只使用一门语言解决问题，经常是多种语言配合一起，解决一个具体的问题。比如。</a:t>
            </a:r>
          </a:p>
          <a:p>
            <a:r>
              <a:rPr kumimoji="1" lang="zh-CN" altLang="zh-CN" sz="1200" kern="1200" dirty="0">
                <a:solidFill>
                  <a:schemeClr val="tx1"/>
                </a:solidFill>
                <a:effectLst/>
                <a:latin typeface="Times New Roman" pitchFamily="18" charset="0"/>
                <a:ea typeface="宋体" pitchFamily="2" charset="-122"/>
                <a:cs typeface="+mn-cs"/>
              </a:rPr>
              <a:t>其中</a:t>
            </a:r>
            <a:r>
              <a:rPr kumimoji="1" lang="en-US" altLang="zh-CN" sz="1200" kern="1200" dirty="0">
                <a:solidFill>
                  <a:schemeClr val="tx1"/>
                </a:solidFill>
                <a:effectLst/>
                <a:latin typeface="Times New Roman" pitchFamily="18" charset="0"/>
                <a:ea typeface="宋体" pitchFamily="2" charset="-122"/>
                <a:cs typeface="+mn-cs"/>
              </a:rPr>
              <a:t>Java</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C#</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Python</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PHP</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JavaScript</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VB.NET</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Perl</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Ruby</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Swift</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Groovy</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R</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MATLAB</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SQL</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Go</a:t>
            </a:r>
            <a:r>
              <a:rPr kumimoji="1" lang="zh-CN" altLang="zh-CN" sz="1200" kern="1200" dirty="0">
                <a:solidFill>
                  <a:schemeClr val="tx1"/>
                </a:solidFill>
                <a:effectLst/>
                <a:latin typeface="Times New Roman" pitchFamily="18" charset="0"/>
                <a:ea typeface="宋体" pitchFamily="2" charset="-122"/>
                <a:cs typeface="+mn-cs"/>
              </a:rPr>
              <a:t>等大部分语言都使用了</a:t>
            </a:r>
            <a:r>
              <a:rPr kumimoji="1" lang="en-US" altLang="zh-CN" sz="1200" kern="1200" dirty="0">
                <a:solidFill>
                  <a:schemeClr val="tx1"/>
                </a:solidFill>
                <a:effectLst/>
                <a:latin typeface="Times New Roman" pitchFamily="18" charset="0"/>
                <a:ea typeface="宋体" pitchFamily="2" charset="-122"/>
                <a:cs typeface="+mn-cs"/>
              </a:rPr>
              <a:t>CLI</a:t>
            </a:r>
            <a:r>
              <a:rPr kumimoji="1" lang="zh-CN" altLang="zh-CN" sz="1200" kern="1200" dirty="0">
                <a:solidFill>
                  <a:schemeClr val="tx1"/>
                </a:solidFill>
                <a:effectLst/>
                <a:latin typeface="Times New Roman" pitchFamily="18" charset="0"/>
                <a:ea typeface="宋体" pitchFamily="2" charset="-122"/>
                <a:cs typeface="+mn-cs"/>
              </a:rPr>
              <a:t>或者</a:t>
            </a:r>
            <a:r>
              <a:rPr kumimoji="1" lang="en-US" altLang="zh-CN" sz="1200" kern="1200" dirty="0">
                <a:solidFill>
                  <a:schemeClr val="tx1"/>
                </a:solidFill>
                <a:effectLst/>
                <a:latin typeface="Times New Roman" pitchFamily="18" charset="0"/>
                <a:ea typeface="宋体" pitchFamily="2" charset="-122"/>
                <a:cs typeface="+mn-cs"/>
              </a:rPr>
              <a:t>VM</a:t>
            </a:r>
            <a:r>
              <a:rPr kumimoji="1" lang="zh-CN" altLang="zh-CN" sz="1200" kern="1200" dirty="0">
                <a:solidFill>
                  <a:schemeClr val="tx1"/>
                </a:solidFill>
                <a:effectLst/>
                <a:latin typeface="Times New Roman" pitchFamily="18" charset="0"/>
                <a:ea typeface="宋体" pitchFamily="2" charset="-122"/>
                <a:cs typeface="+mn-cs"/>
              </a:rPr>
              <a:t>技术将语言的抽象程度提高，程序不再直接像</a:t>
            </a:r>
            <a:r>
              <a:rPr kumimoji="1" lang="en-US" altLang="zh-CN" sz="1200" kern="1200" dirty="0">
                <a:solidFill>
                  <a:schemeClr val="tx1"/>
                </a:solidFill>
                <a:effectLst/>
                <a:latin typeface="Times New Roman" pitchFamily="18" charset="0"/>
                <a:ea typeface="宋体" pitchFamily="2" charset="-122"/>
                <a:cs typeface="+mn-cs"/>
              </a:rPr>
              <a:t>C/C++</a:t>
            </a:r>
            <a:r>
              <a:rPr kumimoji="1" lang="zh-CN" altLang="zh-CN" sz="1200" kern="1200" dirty="0">
                <a:solidFill>
                  <a:schemeClr val="tx1"/>
                </a:solidFill>
                <a:effectLst/>
                <a:latin typeface="Times New Roman" pitchFamily="18" charset="0"/>
                <a:ea typeface="宋体" pitchFamily="2" charset="-122"/>
                <a:cs typeface="+mn-cs"/>
              </a:rPr>
              <a:t>那样直接访问计算机硬件或者操作系统，而是通过一个中间层来隔离底层的复杂性。由于多了这么一层，所以这些语言</a:t>
            </a:r>
          </a:p>
          <a:p>
            <a:r>
              <a:rPr kumimoji="1" lang="zh-CN" altLang="zh-CN" sz="1200" kern="1200" dirty="0">
                <a:solidFill>
                  <a:schemeClr val="tx1"/>
                </a:solidFill>
                <a:effectLst/>
                <a:latin typeface="Times New Roman" pitchFamily="18" charset="0"/>
                <a:ea typeface="宋体" pitchFamily="2" charset="-122"/>
                <a:cs typeface="+mn-cs"/>
              </a:rPr>
              <a:t>因此一个显著的特征是，这些语言编译之后并不得到本地代码，而是一种自定义的字节码，通过</a:t>
            </a:r>
            <a:r>
              <a:rPr kumimoji="1" lang="en-US" altLang="zh-CN" sz="1200" kern="1200" dirty="0">
                <a:solidFill>
                  <a:schemeClr val="tx1"/>
                </a:solidFill>
                <a:effectLst/>
                <a:latin typeface="Times New Roman" pitchFamily="18" charset="0"/>
                <a:ea typeface="宋体" pitchFamily="2" charset="-122"/>
                <a:cs typeface="+mn-cs"/>
              </a:rPr>
              <a:t>VM</a:t>
            </a:r>
            <a:r>
              <a:rPr kumimoji="1" lang="zh-CN" altLang="zh-CN" sz="1200" kern="1200" dirty="0">
                <a:solidFill>
                  <a:schemeClr val="tx1"/>
                </a:solidFill>
                <a:effectLst/>
                <a:latin typeface="Times New Roman" pitchFamily="18" charset="0"/>
                <a:ea typeface="宋体" pitchFamily="2" charset="-122"/>
                <a:cs typeface="+mn-cs"/>
              </a:rPr>
              <a:t>对字节码的再次解析才转为本地代码，再实现真正的执行功能。</a:t>
            </a:r>
          </a:p>
          <a:p>
            <a:r>
              <a:rPr kumimoji="1" lang="zh-CN" altLang="zh-CN" sz="1200" kern="1200" dirty="0">
                <a:solidFill>
                  <a:schemeClr val="tx1"/>
                </a:solidFill>
                <a:effectLst/>
                <a:latin typeface="Times New Roman" pitchFamily="18" charset="0"/>
                <a:ea typeface="宋体" pitchFamily="2" charset="-122"/>
                <a:cs typeface="+mn-cs"/>
              </a:rPr>
              <a:t>另外一个特征是，这些编程语言通常都在一定程度上支持跨操作系统运行，在</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上可以运行的程序同时也可以在</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macOS</a:t>
            </a:r>
            <a:r>
              <a:rPr kumimoji="1" lang="zh-CN" altLang="zh-CN" sz="1200" kern="1200" dirty="0">
                <a:solidFill>
                  <a:schemeClr val="tx1"/>
                </a:solidFill>
                <a:effectLst/>
                <a:latin typeface="Times New Roman" pitchFamily="18" charset="0"/>
                <a:ea typeface="宋体" pitchFamily="2" charset="-122"/>
                <a:cs typeface="+mn-cs"/>
              </a:rPr>
              <a:t>等等操作系统上运行。</a:t>
            </a:r>
          </a:p>
          <a:p>
            <a:r>
              <a:rPr kumimoji="1" lang="zh-CN" altLang="zh-CN" sz="1200" kern="1200" dirty="0">
                <a:solidFill>
                  <a:schemeClr val="tx1"/>
                </a:solidFill>
                <a:effectLst/>
                <a:latin typeface="Times New Roman" pitchFamily="18" charset="0"/>
                <a:ea typeface="宋体" pitchFamily="2" charset="-122"/>
                <a:cs typeface="+mn-cs"/>
              </a:rPr>
              <a:t>目前来说，这样的编程语言已经成为主流。</a:t>
            </a:r>
            <a:endParaRPr lang="en-US" altLang="zh-CN" dirty="0"/>
          </a:p>
        </p:txBody>
      </p:sp>
    </p:spTree>
    <p:extLst>
      <p:ext uri="{BB962C8B-B14F-4D97-AF65-F5344CB8AC3E}">
        <p14:creationId xmlns:p14="http://schemas.microsoft.com/office/powerpoint/2010/main" val="3689282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30</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30</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en-US" altLang="zh-CN" sz="1200" kern="1200" dirty="0" err="1">
                <a:solidFill>
                  <a:schemeClr val="tx1"/>
                </a:solidFill>
                <a:effectLst/>
                <a:latin typeface="Times New Roman" pitchFamily="18" charset="0"/>
                <a:ea typeface="宋体" pitchFamily="2" charset="-122"/>
                <a:cs typeface="+mn-cs"/>
              </a:rPr>
              <a:t>Plankalkül</a:t>
            </a:r>
            <a:endParaRPr kumimoji="1" lang="zh-CN" altLang="zh-CN" sz="1200" kern="1200" dirty="0">
              <a:solidFill>
                <a:schemeClr val="tx1"/>
              </a:solidFill>
              <a:effectLst/>
              <a:latin typeface="Times New Roman" pitchFamily="18" charset="0"/>
              <a:ea typeface="宋体" pitchFamily="2" charset="-122"/>
              <a:cs typeface="+mn-cs"/>
            </a:endParaRPr>
          </a:p>
          <a:p>
            <a:r>
              <a:rPr kumimoji="1" lang="en-US" altLang="zh-CN" sz="1200" kern="1200" dirty="0" err="1">
                <a:solidFill>
                  <a:schemeClr val="tx1"/>
                </a:solidFill>
                <a:effectLst/>
                <a:latin typeface="Times New Roman" pitchFamily="18" charset="0"/>
                <a:ea typeface="宋体" pitchFamily="2" charset="-122"/>
                <a:cs typeface="+mn-cs"/>
              </a:rPr>
              <a:t>Autocode</a:t>
            </a:r>
            <a:endParaRPr kumimoji="1" lang="zh-CN" altLang="zh-CN" sz="1200" kern="1200" dirty="0">
              <a:solidFill>
                <a:schemeClr val="tx1"/>
              </a:solidFill>
              <a:effectLst/>
              <a:latin typeface="Times New Roman" pitchFamily="18" charset="0"/>
              <a:ea typeface="宋体" pitchFamily="2" charset="-122"/>
              <a:cs typeface="+mn-cs"/>
            </a:endParaRPr>
          </a:p>
          <a:p>
            <a:r>
              <a:rPr kumimoji="1" lang="en-US" altLang="zh-CN" sz="1200" kern="1200" dirty="0">
                <a:solidFill>
                  <a:schemeClr val="tx1"/>
                </a:solidFill>
                <a:effectLst/>
                <a:latin typeface="Times New Roman" pitchFamily="18" charset="0"/>
                <a:ea typeface="宋体" pitchFamily="2" charset="-122"/>
                <a:cs typeface="+mn-cs"/>
              </a:rPr>
              <a:t>FORTRAN</a:t>
            </a:r>
            <a:endParaRPr lang="en-US" altLang="zh-CN" dirty="0"/>
          </a:p>
        </p:txBody>
      </p:sp>
    </p:spTree>
    <p:extLst>
      <p:ext uri="{BB962C8B-B14F-4D97-AF65-F5344CB8AC3E}">
        <p14:creationId xmlns:p14="http://schemas.microsoft.com/office/powerpoint/2010/main" val="1468348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31</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31</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en-US" altLang="zh-CN" sz="1200" kern="1200" dirty="0">
                <a:solidFill>
                  <a:schemeClr val="tx1"/>
                </a:solidFill>
                <a:effectLst/>
                <a:latin typeface="Times New Roman" pitchFamily="18" charset="0"/>
                <a:ea typeface="宋体" pitchFamily="2" charset="-122"/>
                <a:cs typeface="+mn-cs"/>
              </a:rPr>
              <a:t>LISP</a:t>
            </a:r>
            <a:endParaRPr kumimoji="1" lang="zh-CN" altLang="zh-CN" sz="1200" kern="1200" dirty="0">
              <a:solidFill>
                <a:schemeClr val="tx1"/>
              </a:solidFill>
              <a:effectLst/>
              <a:latin typeface="Times New Roman" pitchFamily="18" charset="0"/>
              <a:ea typeface="宋体" pitchFamily="2" charset="-122"/>
              <a:cs typeface="+mn-cs"/>
            </a:endParaRPr>
          </a:p>
          <a:p>
            <a:r>
              <a:rPr kumimoji="1" lang="en-US" altLang="zh-CN" sz="1200" kern="1200" dirty="0">
                <a:solidFill>
                  <a:schemeClr val="tx1"/>
                </a:solidFill>
                <a:effectLst/>
                <a:latin typeface="Times New Roman" pitchFamily="18" charset="0"/>
                <a:ea typeface="宋体" pitchFamily="2" charset="-122"/>
                <a:cs typeface="+mn-cs"/>
              </a:rPr>
              <a:t>BASIC</a:t>
            </a:r>
            <a:endParaRPr lang="en-US" altLang="zh-CN" dirty="0"/>
          </a:p>
        </p:txBody>
      </p:sp>
    </p:spTree>
    <p:extLst>
      <p:ext uri="{BB962C8B-B14F-4D97-AF65-F5344CB8AC3E}">
        <p14:creationId xmlns:p14="http://schemas.microsoft.com/office/powerpoint/2010/main" val="48094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4</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4</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en-US" altLang="zh-CN" sz="1200" kern="1200" dirty="0">
                <a:solidFill>
                  <a:schemeClr val="tx1"/>
                </a:solidFill>
                <a:effectLst/>
                <a:latin typeface="Times New Roman" pitchFamily="18" charset="0"/>
                <a:ea typeface="宋体" pitchFamily="2" charset="-122"/>
                <a:cs typeface="+mn-cs"/>
              </a:rPr>
              <a:t>hello, world</a:t>
            </a:r>
            <a:r>
              <a:rPr kumimoji="1" lang="zh-CN" altLang="zh-CN" sz="1200" kern="1200" dirty="0">
                <a:solidFill>
                  <a:schemeClr val="tx1"/>
                </a:solidFill>
                <a:effectLst/>
                <a:latin typeface="Times New Roman" pitchFamily="18" charset="0"/>
                <a:ea typeface="宋体" pitchFamily="2" charset="-122"/>
                <a:cs typeface="+mn-cs"/>
              </a:rPr>
              <a:t>简直就是所有计算机程序入门的必经之路</a:t>
            </a:r>
          </a:p>
          <a:p>
            <a:r>
              <a:rPr kumimoji="1" lang="zh-CN" altLang="zh-CN" sz="1200" kern="1200" dirty="0">
                <a:solidFill>
                  <a:schemeClr val="tx1"/>
                </a:solidFill>
                <a:effectLst/>
                <a:latin typeface="Times New Roman" pitchFamily="18" charset="0"/>
                <a:ea typeface="宋体" pitchFamily="2" charset="-122"/>
                <a:cs typeface="+mn-cs"/>
              </a:rPr>
              <a:t>初学一门语言？先从打印</a:t>
            </a:r>
            <a:r>
              <a:rPr kumimoji="1" lang="en-US" altLang="zh-CN" sz="1200" kern="1200" dirty="0">
                <a:solidFill>
                  <a:schemeClr val="tx1"/>
                </a:solidFill>
                <a:effectLst/>
                <a:latin typeface="Times New Roman" pitchFamily="18" charset="0"/>
                <a:ea typeface="宋体" pitchFamily="2" charset="-122"/>
                <a:cs typeface="+mn-cs"/>
              </a:rPr>
              <a:t>hello, world</a:t>
            </a:r>
            <a:r>
              <a:rPr kumimoji="1" lang="zh-CN" altLang="zh-CN" sz="1200" kern="1200" dirty="0">
                <a:solidFill>
                  <a:schemeClr val="tx1"/>
                </a:solidFill>
                <a:effectLst/>
                <a:latin typeface="Times New Roman" pitchFamily="18" charset="0"/>
                <a:ea typeface="宋体" pitchFamily="2" charset="-122"/>
                <a:cs typeface="+mn-cs"/>
              </a:rPr>
              <a:t>开始。</a:t>
            </a:r>
          </a:p>
          <a:p>
            <a:r>
              <a:rPr kumimoji="1" lang="zh-CN" altLang="zh-CN" sz="1200" kern="1200" dirty="0">
                <a:solidFill>
                  <a:schemeClr val="tx1"/>
                </a:solidFill>
                <a:effectLst/>
                <a:latin typeface="Times New Roman" pitchFamily="18" charset="0"/>
                <a:ea typeface="宋体" pitchFamily="2" charset="-122"/>
                <a:cs typeface="+mn-cs"/>
              </a:rPr>
              <a:t>程序运行不正确了？把关键步骤替换成打印</a:t>
            </a:r>
            <a:r>
              <a:rPr kumimoji="1" lang="en-US" altLang="zh-CN" sz="1200" kern="1200" dirty="0">
                <a:solidFill>
                  <a:schemeClr val="tx1"/>
                </a:solidFill>
                <a:effectLst/>
                <a:latin typeface="Times New Roman" pitchFamily="18" charset="0"/>
                <a:ea typeface="宋体" pitchFamily="2" charset="-122"/>
                <a:cs typeface="+mn-cs"/>
              </a:rPr>
              <a:t>hello, world</a:t>
            </a:r>
            <a:r>
              <a:rPr kumimoji="1" lang="zh-CN" altLang="zh-CN" sz="1200" kern="1200" dirty="0">
                <a:solidFill>
                  <a:schemeClr val="tx1"/>
                </a:solidFill>
                <a:effectLst/>
                <a:latin typeface="Times New Roman" pitchFamily="18" charset="0"/>
                <a:ea typeface="宋体" pitchFamily="2" charset="-122"/>
                <a:cs typeface="+mn-cs"/>
              </a:rPr>
              <a:t>看看能不能正常走完流程。</a:t>
            </a:r>
          </a:p>
          <a:p>
            <a:r>
              <a:rPr kumimoji="1" lang="zh-CN" altLang="zh-CN" sz="1200" kern="1200" dirty="0">
                <a:solidFill>
                  <a:schemeClr val="tx1"/>
                </a:solidFill>
                <a:effectLst/>
                <a:latin typeface="Times New Roman" pitchFamily="18" charset="0"/>
                <a:ea typeface="宋体" pitchFamily="2" charset="-122"/>
                <a:cs typeface="+mn-cs"/>
              </a:rPr>
              <a:t>路过卖电脑的苏宁国美沃尔玛，随手打开记事本写一个</a:t>
            </a:r>
            <a:r>
              <a:rPr kumimoji="1" lang="en-US" altLang="zh-CN" sz="1200" kern="1200" dirty="0">
                <a:solidFill>
                  <a:schemeClr val="tx1"/>
                </a:solidFill>
                <a:effectLst/>
                <a:latin typeface="Times New Roman" pitchFamily="18" charset="0"/>
                <a:ea typeface="宋体" pitchFamily="2" charset="-122"/>
                <a:cs typeface="+mn-cs"/>
              </a:rPr>
              <a:t>hello, world</a:t>
            </a:r>
            <a:r>
              <a:rPr kumimoji="1" lang="zh-CN" altLang="zh-CN" sz="1200" kern="1200" dirty="0">
                <a:solidFill>
                  <a:schemeClr val="tx1"/>
                </a:solidFill>
                <a:effectLst/>
                <a:latin typeface="Times New Roman" pitchFamily="18" charset="0"/>
                <a:ea typeface="宋体" pitchFamily="2" charset="-122"/>
                <a:cs typeface="+mn-cs"/>
              </a:rPr>
              <a:t>，开机自动启动，是不是很拉风？</a:t>
            </a:r>
          </a:p>
          <a:p>
            <a:r>
              <a:rPr kumimoji="1" lang="zh-CN" altLang="zh-CN" sz="1200" kern="1200" dirty="0">
                <a:solidFill>
                  <a:schemeClr val="tx1"/>
                </a:solidFill>
                <a:effectLst/>
                <a:latin typeface="Times New Roman" pitchFamily="18" charset="0"/>
                <a:ea typeface="宋体" pitchFamily="2" charset="-122"/>
                <a:cs typeface="+mn-cs"/>
              </a:rPr>
              <a:t>现在写一个程序真的非常方便，不用安装</a:t>
            </a:r>
            <a:r>
              <a:rPr kumimoji="1" lang="en-US" altLang="zh-CN" sz="1200" kern="1200" dirty="0">
                <a:solidFill>
                  <a:schemeClr val="tx1"/>
                </a:solidFill>
                <a:effectLst/>
                <a:latin typeface="Times New Roman" pitchFamily="18" charset="0"/>
                <a:ea typeface="宋体" pitchFamily="2" charset="-122"/>
                <a:cs typeface="+mn-cs"/>
              </a:rPr>
              <a:t>IDE</a:t>
            </a:r>
            <a:r>
              <a:rPr kumimoji="1" lang="zh-CN" altLang="zh-CN" sz="1200" kern="1200" dirty="0">
                <a:solidFill>
                  <a:schemeClr val="tx1"/>
                </a:solidFill>
                <a:effectLst/>
                <a:latin typeface="Times New Roman" pitchFamily="18" charset="0"/>
                <a:ea typeface="宋体" pitchFamily="2" charset="-122"/>
                <a:cs typeface="+mn-cs"/>
              </a:rPr>
              <a:t>环境，立刻可以开始。在任意的</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系统上，打开记事本，写这样一段：</a:t>
            </a:r>
          </a:p>
          <a:p>
            <a:r>
              <a:rPr kumimoji="1" lang="en-US" altLang="zh-CN" sz="1200" kern="1200" dirty="0">
                <a:solidFill>
                  <a:schemeClr val="tx1"/>
                </a:solidFill>
                <a:effectLst/>
                <a:latin typeface="Times New Roman" pitchFamily="18" charset="0"/>
                <a:ea typeface="宋体" pitchFamily="2" charset="-122"/>
                <a:cs typeface="+mn-cs"/>
              </a:rPr>
              <a:t>&lt;script&gt;alert('</a:t>
            </a:r>
            <a:r>
              <a:rPr kumimoji="1" lang="en-US" altLang="zh-CN" sz="1200" kern="1200" dirty="0" err="1">
                <a:solidFill>
                  <a:schemeClr val="tx1"/>
                </a:solidFill>
                <a:effectLst/>
                <a:latin typeface="Times New Roman" pitchFamily="18" charset="0"/>
                <a:ea typeface="宋体" pitchFamily="2" charset="-122"/>
                <a:cs typeface="+mn-cs"/>
              </a:rPr>
              <a:t>Hello,world</a:t>
            </a:r>
            <a:r>
              <a:rPr kumimoji="1" lang="en-US" altLang="zh-CN" sz="1200" kern="1200" dirty="0">
                <a:solidFill>
                  <a:schemeClr val="tx1"/>
                </a:solidFill>
                <a:effectLst/>
                <a:latin typeface="Times New Roman" pitchFamily="18" charset="0"/>
                <a:ea typeface="宋体" pitchFamily="2" charset="-122"/>
                <a:cs typeface="+mn-cs"/>
              </a:rPr>
              <a:t>!');&lt;/script&gt;</a:t>
            </a:r>
            <a:endParaRPr kumimoji="1" lang="zh-CN" altLang="zh-CN" sz="1200"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保存为</a:t>
            </a:r>
            <a:r>
              <a:rPr kumimoji="1" lang="en-US" altLang="zh-CN" sz="1200" kern="1200" dirty="0">
                <a:solidFill>
                  <a:schemeClr val="tx1"/>
                </a:solidFill>
                <a:effectLst/>
                <a:latin typeface="Times New Roman" pitchFamily="18" charset="0"/>
                <a:ea typeface="宋体" pitchFamily="2" charset="-122"/>
                <a:cs typeface="+mn-cs"/>
              </a:rPr>
              <a:t>hello.html</a:t>
            </a:r>
            <a:r>
              <a:rPr kumimoji="1" lang="zh-CN" altLang="zh-CN" sz="1200" kern="1200" dirty="0">
                <a:solidFill>
                  <a:schemeClr val="tx1"/>
                </a:solidFill>
                <a:effectLst/>
                <a:latin typeface="Times New Roman" pitchFamily="18" charset="0"/>
                <a:ea typeface="宋体" pitchFamily="2" charset="-122"/>
                <a:cs typeface="+mn-cs"/>
              </a:rPr>
              <a:t>，用浏览器打开，这样我们就用</a:t>
            </a:r>
            <a:r>
              <a:rPr kumimoji="1" lang="en-US" altLang="zh-CN" sz="1200" kern="1200" dirty="0">
                <a:solidFill>
                  <a:schemeClr val="tx1"/>
                </a:solidFill>
                <a:effectLst/>
                <a:latin typeface="Times New Roman" pitchFamily="18" charset="0"/>
                <a:ea typeface="宋体" pitchFamily="2" charset="-122"/>
                <a:cs typeface="+mn-cs"/>
              </a:rPr>
              <a:t>HTML</a:t>
            </a:r>
            <a:r>
              <a:rPr kumimoji="1" lang="zh-CN" altLang="zh-CN" sz="1200" kern="1200" dirty="0">
                <a:solidFill>
                  <a:schemeClr val="tx1"/>
                </a:solidFill>
                <a:effectLst/>
                <a:latin typeface="Times New Roman" pitchFamily="18" charset="0"/>
                <a:ea typeface="宋体" pitchFamily="2" charset="-122"/>
                <a:cs typeface="+mn-cs"/>
              </a:rPr>
              <a:t>语言和</a:t>
            </a:r>
            <a:r>
              <a:rPr kumimoji="1" lang="en-US" altLang="zh-CN" sz="1200" kern="1200" dirty="0">
                <a:solidFill>
                  <a:schemeClr val="tx1"/>
                </a:solidFill>
                <a:effectLst/>
                <a:latin typeface="Times New Roman" pitchFamily="18" charset="0"/>
                <a:ea typeface="宋体" pitchFamily="2" charset="-122"/>
                <a:cs typeface="+mn-cs"/>
              </a:rPr>
              <a:t>JavaScript</a:t>
            </a:r>
            <a:r>
              <a:rPr kumimoji="1" lang="zh-CN" altLang="zh-CN" sz="1200" kern="1200" dirty="0">
                <a:solidFill>
                  <a:schemeClr val="tx1"/>
                </a:solidFill>
                <a:effectLst/>
                <a:latin typeface="Times New Roman" pitchFamily="18" charset="0"/>
                <a:ea typeface="宋体" pitchFamily="2" charset="-122"/>
                <a:cs typeface="+mn-cs"/>
              </a:rPr>
              <a:t>语言写一个不那么规范但是可用基本程序。</a:t>
            </a:r>
          </a:p>
          <a:p>
            <a:r>
              <a:rPr kumimoji="1" lang="zh-CN" altLang="zh-CN" sz="1200" kern="1200" dirty="0">
                <a:solidFill>
                  <a:schemeClr val="tx1"/>
                </a:solidFill>
                <a:effectLst/>
                <a:latin typeface="Times New Roman" pitchFamily="18" charset="0"/>
                <a:ea typeface="宋体" pitchFamily="2" charset="-122"/>
                <a:cs typeface="+mn-cs"/>
              </a:rPr>
              <a:t>或者这样：</a:t>
            </a:r>
          </a:p>
          <a:p>
            <a:r>
              <a:rPr kumimoji="1" lang="en-US" altLang="zh-CN" sz="1200" kern="1200" dirty="0" err="1">
                <a:solidFill>
                  <a:schemeClr val="tx1"/>
                </a:solidFill>
                <a:effectLst/>
                <a:latin typeface="Times New Roman" pitchFamily="18" charset="0"/>
                <a:ea typeface="宋体" pitchFamily="2" charset="-122"/>
                <a:cs typeface="+mn-cs"/>
              </a:rPr>
              <a:t>MsgBox</a:t>
            </a:r>
            <a:r>
              <a:rPr kumimoji="1" lang="en-US" altLang="zh-CN" sz="1200" kern="1200" dirty="0">
                <a:solidFill>
                  <a:schemeClr val="tx1"/>
                </a:solidFill>
                <a:effectLst/>
                <a:latin typeface="Times New Roman" pitchFamily="18" charset="0"/>
                <a:ea typeface="宋体" pitchFamily="2" charset="-122"/>
                <a:cs typeface="+mn-cs"/>
              </a:rPr>
              <a:t> "Hello, world!"</a:t>
            </a:r>
            <a:endParaRPr kumimoji="1" lang="zh-CN" altLang="zh-CN" sz="1200"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保存为</a:t>
            </a:r>
            <a:r>
              <a:rPr kumimoji="1" lang="en-US" altLang="zh-CN" sz="1200" kern="1200" dirty="0">
                <a:solidFill>
                  <a:schemeClr val="tx1"/>
                </a:solidFill>
                <a:effectLst/>
                <a:latin typeface="Times New Roman" pitchFamily="18" charset="0"/>
                <a:ea typeface="宋体" pitchFamily="2" charset="-122"/>
                <a:cs typeface="+mn-cs"/>
              </a:rPr>
              <a:t>hello.vbs</a:t>
            </a:r>
            <a:r>
              <a:rPr kumimoji="1" lang="zh-CN" altLang="zh-CN" sz="1200" kern="1200" dirty="0">
                <a:solidFill>
                  <a:schemeClr val="tx1"/>
                </a:solidFill>
                <a:effectLst/>
                <a:latin typeface="Times New Roman" pitchFamily="18" charset="0"/>
                <a:ea typeface="宋体" pitchFamily="2" charset="-122"/>
                <a:cs typeface="+mn-cs"/>
              </a:rPr>
              <a:t>，双击，就用</a:t>
            </a:r>
            <a:r>
              <a:rPr kumimoji="1" lang="en-US" altLang="zh-CN" sz="1200" kern="1200" dirty="0">
                <a:solidFill>
                  <a:schemeClr val="tx1"/>
                </a:solidFill>
                <a:effectLst/>
                <a:latin typeface="Times New Roman" pitchFamily="18" charset="0"/>
                <a:ea typeface="宋体" pitchFamily="2" charset="-122"/>
                <a:cs typeface="+mn-cs"/>
              </a:rPr>
              <a:t>VBS</a:t>
            </a:r>
            <a:r>
              <a:rPr kumimoji="1" lang="zh-CN" altLang="zh-CN" sz="1200" kern="1200" dirty="0">
                <a:solidFill>
                  <a:schemeClr val="tx1"/>
                </a:solidFill>
                <a:effectLst/>
                <a:latin typeface="Times New Roman" pitchFamily="18" charset="0"/>
                <a:ea typeface="宋体" pitchFamily="2" charset="-122"/>
                <a:cs typeface="+mn-cs"/>
              </a:rPr>
              <a:t>语言写了一个程序。</a:t>
            </a:r>
          </a:p>
          <a:p>
            <a:r>
              <a:rPr kumimoji="1" lang="zh-CN" altLang="zh-CN" sz="1200" kern="1200" dirty="0">
                <a:solidFill>
                  <a:schemeClr val="tx1"/>
                </a:solidFill>
                <a:effectLst/>
                <a:latin typeface="Times New Roman" pitchFamily="18" charset="0"/>
                <a:ea typeface="宋体" pitchFamily="2" charset="-122"/>
                <a:cs typeface="+mn-cs"/>
              </a:rPr>
              <a:t>或者这样：</a:t>
            </a:r>
          </a:p>
          <a:p>
            <a:r>
              <a:rPr kumimoji="1" lang="en-US" altLang="zh-CN" sz="1200" kern="1200" dirty="0">
                <a:solidFill>
                  <a:schemeClr val="tx1"/>
                </a:solidFill>
                <a:effectLst/>
                <a:latin typeface="Times New Roman" pitchFamily="18" charset="0"/>
                <a:ea typeface="宋体" pitchFamily="2" charset="-122"/>
                <a:cs typeface="+mn-cs"/>
              </a:rPr>
              <a:t>echo </a:t>
            </a:r>
            <a:r>
              <a:rPr kumimoji="1" lang="en-US" altLang="zh-CN" sz="1200" kern="1200" dirty="0" err="1">
                <a:solidFill>
                  <a:schemeClr val="tx1"/>
                </a:solidFill>
                <a:effectLst/>
                <a:latin typeface="Times New Roman" pitchFamily="18" charset="0"/>
                <a:ea typeface="宋体" pitchFamily="2" charset="-122"/>
                <a:cs typeface="+mn-cs"/>
              </a:rPr>
              <a:t>Hello,world</a:t>
            </a:r>
            <a:r>
              <a:rPr kumimoji="1" lang="en-US" altLang="zh-CN" sz="1200" kern="1200" dirty="0">
                <a:solidFill>
                  <a:schemeClr val="tx1"/>
                </a:solidFill>
                <a:effectLst/>
                <a:latin typeface="Times New Roman" pitchFamily="18" charset="0"/>
                <a:ea typeface="宋体" pitchFamily="2" charset="-122"/>
                <a:cs typeface="+mn-cs"/>
              </a:rPr>
              <a:t>!</a:t>
            </a:r>
            <a:endParaRPr kumimoji="1" lang="zh-CN" altLang="zh-CN" sz="1200" kern="1200" dirty="0">
              <a:solidFill>
                <a:schemeClr val="tx1"/>
              </a:solidFill>
              <a:effectLst/>
              <a:latin typeface="Times New Roman" pitchFamily="18" charset="0"/>
              <a:ea typeface="宋体" pitchFamily="2" charset="-122"/>
              <a:cs typeface="+mn-cs"/>
            </a:endParaRPr>
          </a:p>
          <a:p>
            <a:r>
              <a:rPr kumimoji="1" lang="en-US" altLang="zh-CN" sz="1200" kern="1200" dirty="0">
                <a:solidFill>
                  <a:schemeClr val="tx1"/>
                </a:solidFill>
                <a:effectLst/>
                <a:latin typeface="Times New Roman" pitchFamily="18" charset="0"/>
                <a:ea typeface="宋体" pitchFamily="2" charset="-122"/>
                <a:cs typeface="+mn-cs"/>
              </a:rPr>
              <a:t>pause</a:t>
            </a:r>
            <a:endParaRPr kumimoji="1" lang="zh-CN" altLang="zh-CN" sz="1200"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保存为</a:t>
            </a:r>
            <a:r>
              <a:rPr kumimoji="1" lang="en-US" altLang="zh-CN" sz="1200" kern="1200" dirty="0">
                <a:solidFill>
                  <a:schemeClr val="tx1"/>
                </a:solidFill>
                <a:effectLst/>
                <a:latin typeface="Times New Roman" pitchFamily="18" charset="0"/>
                <a:ea typeface="宋体" pitchFamily="2" charset="-122"/>
                <a:cs typeface="+mn-cs"/>
              </a:rPr>
              <a:t>hello.bat</a:t>
            </a:r>
            <a:r>
              <a:rPr kumimoji="1" lang="zh-CN" altLang="zh-CN" sz="1200" kern="1200" dirty="0">
                <a:solidFill>
                  <a:schemeClr val="tx1"/>
                </a:solidFill>
                <a:effectLst/>
                <a:latin typeface="Times New Roman" pitchFamily="18" charset="0"/>
                <a:ea typeface="宋体" pitchFamily="2" charset="-122"/>
                <a:cs typeface="+mn-cs"/>
              </a:rPr>
              <a:t>，双击，就用</a:t>
            </a:r>
            <a:r>
              <a:rPr kumimoji="1" lang="en-US" altLang="zh-CN" sz="1200" kern="1200" dirty="0">
                <a:solidFill>
                  <a:schemeClr val="tx1"/>
                </a:solidFill>
                <a:effectLst/>
                <a:latin typeface="Times New Roman" pitchFamily="18" charset="0"/>
                <a:ea typeface="宋体" pitchFamily="2" charset="-122"/>
                <a:cs typeface="+mn-cs"/>
              </a:rPr>
              <a:t>Windows Shell</a:t>
            </a:r>
            <a:r>
              <a:rPr kumimoji="1" lang="zh-CN" altLang="zh-CN" sz="1200" kern="1200" dirty="0">
                <a:solidFill>
                  <a:schemeClr val="tx1"/>
                </a:solidFill>
                <a:effectLst/>
                <a:latin typeface="Times New Roman" pitchFamily="18" charset="0"/>
                <a:ea typeface="宋体" pitchFamily="2" charset="-122"/>
                <a:cs typeface="+mn-cs"/>
              </a:rPr>
              <a:t>写了一个基本的批处理程序</a:t>
            </a:r>
          </a:p>
          <a:p>
            <a:r>
              <a:rPr kumimoji="1" lang="zh-CN" altLang="zh-CN" sz="1200" kern="1200" dirty="0">
                <a:solidFill>
                  <a:schemeClr val="tx1"/>
                </a:solidFill>
                <a:effectLst/>
                <a:latin typeface="Times New Roman" pitchFamily="18" charset="0"/>
                <a:ea typeface="宋体" pitchFamily="2" charset="-122"/>
                <a:cs typeface="+mn-cs"/>
              </a:rPr>
              <a:t>是不是很方便？这么快我们就用</a:t>
            </a:r>
            <a:r>
              <a:rPr kumimoji="1" lang="en-US" altLang="zh-CN" sz="1200" kern="1200" dirty="0">
                <a:solidFill>
                  <a:schemeClr val="tx1"/>
                </a:solidFill>
                <a:effectLst/>
                <a:latin typeface="Times New Roman" pitchFamily="18" charset="0"/>
                <a:ea typeface="宋体" pitchFamily="2" charset="-122"/>
                <a:cs typeface="+mn-cs"/>
              </a:rPr>
              <a:t>3</a:t>
            </a:r>
            <a:r>
              <a:rPr kumimoji="1" lang="zh-CN" altLang="zh-CN" sz="1200" kern="1200" dirty="0">
                <a:solidFill>
                  <a:schemeClr val="tx1"/>
                </a:solidFill>
                <a:effectLst/>
                <a:latin typeface="Times New Roman" pitchFamily="18" charset="0"/>
                <a:ea typeface="宋体" pitchFamily="2" charset="-122"/>
                <a:cs typeface="+mn-cs"/>
              </a:rPr>
              <a:t>种语言搞出来</a:t>
            </a:r>
            <a:r>
              <a:rPr kumimoji="1" lang="en-US" altLang="zh-CN" sz="1200" kern="1200" dirty="0">
                <a:solidFill>
                  <a:schemeClr val="tx1"/>
                </a:solidFill>
                <a:effectLst/>
                <a:latin typeface="Times New Roman" pitchFamily="18" charset="0"/>
                <a:ea typeface="宋体" pitchFamily="2" charset="-122"/>
                <a:cs typeface="+mn-cs"/>
              </a:rPr>
              <a:t>3</a:t>
            </a:r>
            <a:r>
              <a:rPr kumimoji="1" lang="zh-CN" altLang="zh-CN" sz="1200" kern="1200" dirty="0">
                <a:solidFill>
                  <a:schemeClr val="tx1"/>
                </a:solidFill>
                <a:effectLst/>
                <a:latin typeface="Times New Roman" pitchFamily="18" charset="0"/>
                <a:ea typeface="宋体" pitchFamily="2" charset="-122"/>
                <a:cs typeface="+mn-cs"/>
              </a:rPr>
              <a:t>个程序！</a:t>
            </a:r>
          </a:p>
          <a:p>
            <a:r>
              <a:rPr kumimoji="1" lang="zh-CN" altLang="zh-CN" sz="1200" kern="1200" dirty="0">
                <a:solidFill>
                  <a:schemeClr val="tx1"/>
                </a:solidFill>
                <a:effectLst/>
                <a:latin typeface="Times New Roman" pitchFamily="18" charset="0"/>
                <a:ea typeface="宋体" pitchFamily="2" charset="-122"/>
                <a:cs typeface="+mn-cs"/>
              </a:rPr>
              <a:t>不过，最重要的是，这</a:t>
            </a:r>
            <a:r>
              <a:rPr kumimoji="1" lang="en-US" altLang="zh-CN" sz="1200" kern="1200" dirty="0">
                <a:solidFill>
                  <a:schemeClr val="tx1"/>
                </a:solidFill>
                <a:effectLst/>
                <a:latin typeface="Times New Roman" pitchFamily="18" charset="0"/>
                <a:ea typeface="宋体" pitchFamily="2" charset="-122"/>
                <a:cs typeface="+mn-cs"/>
              </a:rPr>
              <a:t>3</a:t>
            </a:r>
            <a:r>
              <a:rPr kumimoji="1" lang="zh-CN" altLang="zh-CN" sz="1200" kern="1200" dirty="0">
                <a:solidFill>
                  <a:schemeClr val="tx1"/>
                </a:solidFill>
                <a:effectLst/>
                <a:latin typeface="Times New Roman" pitchFamily="18" charset="0"/>
                <a:ea typeface="宋体" pitchFamily="2" charset="-122"/>
                <a:cs typeface="+mn-cs"/>
              </a:rPr>
              <a:t>个例子里，都包含了程序运行的重要因素。</a:t>
            </a:r>
          </a:p>
          <a:p>
            <a:r>
              <a:rPr kumimoji="1" lang="zh-CN" altLang="zh-CN" sz="1200" kern="1200" dirty="0">
                <a:solidFill>
                  <a:schemeClr val="tx1"/>
                </a:solidFill>
                <a:effectLst/>
                <a:latin typeface="Times New Roman" pitchFamily="18" charset="0"/>
                <a:ea typeface="宋体" pitchFamily="2" charset="-122"/>
                <a:cs typeface="+mn-cs"/>
              </a:rPr>
              <a:t>第一，我们要用编程语言来写</a:t>
            </a:r>
            <a:r>
              <a:rPr kumimoji="1" lang="en-US" altLang="zh-CN" sz="1200" kern="1200" dirty="0">
                <a:solidFill>
                  <a:schemeClr val="tx1"/>
                </a:solidFill>
                <a:effectLst/>
                <a:latin typeface="Times New Roman" pitchFamily="18" charset="0"/>
                <a:ea typeface="宋体" pitchFamily="2" charset="-122"/>
                <a:cs typeface="+mn-cs"/>
              </a:rPr>
              <a:t>hello, world</a:t>
            </a:r>
            <a:endParaRPr kumimoji="1" lang="zh-CN" altLang="zh-CN" sz="1200"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第二，我们需要有一个运行环境。</a:t>
            </a:r>
          </a:p>
          <a:p>
            <a:r>
              <a:rPr kumimoji="1" lang="zh-CN" altLang="zh-CN" sz="1200" kern="1200" dirty="0">
                <a:solidFill>
                  <a:schemeClr val="tx1"/>
                </a:solidFill>
                <a:effectLst/>
                <a:latin typeface="Times New Roman" pitchFamily="18" charset="0"/>
                <a:ea typeface="宋体" pitchFamily="2" charset="-122"/>
                <a:cs typeface="+mn-cs"/>
              </a:rPr>
              <a:t>最后，要将写好的程序转换为运行环境所要求的形式。</a:t>
            </a:r>
          </a:p>
          <a:p>
            <a:r>
              <a:rPr kumimoji="1" lang="zh-CN" altLang="zh-CN" sz="1200" kern="1200" dirty="0">
                <a:solidFill>
                  <a:schemeClr val="tx1"/>
                </a:solidFill>
                <a:effectLst/>
                <a:latin typeface="Times New Roman" pitchFamily="18" charset="0"/>
                <a:ea typeface="宋体" pitchFamily="2" charset="-122"/>
                <a:cs typeface="+mn-cs"/>
              </a:rPr>
              <a:t>从这</a:t>
            </a:r>
            <a:r>
              <a:rPr kumimoji="1" lang="en-US" altLang="zh-CN" sz="1200" kern="1200" dirty="0">
                <a:solidFill>
                  <a:schemeClr val="tx1"/>
                </a:solidFill>
                <a:effectLst/>
                <a:latin typeface="Times New Roman" pitchFamily="18" charset="0"/>
                <a:ea typeface="宋体" pitchFamily="2" charset="-122"/>
                <a:cs typeface="+mn-cs"/>
              </a:rPr>
              <a:t>3</a:t>
            </a:r>
            <a:r>
              <a:rPr kumimoji="1" lang="zh-CN" altLang="zh-CN" sz="1200" kern="1200" dirty="0">
                <a:solidFill>
                  <a:schemeClr val="tx1"/>
                </a:solidFill>
                <a:effectLst/>
                <a:latin typeface="Times New Roman" pitchFamily="18" charset="0"/>
                <a:ea typeface="宋体" pitchFamily="2" charset="-122"/>
                <a:cs typeface="+mn-cs"/>
              </a:rPr>
              <a:t>个因素，我们就有了计算机程序的定义了。</a:t>
            </a:r>
            <a:endParaRPr lang="en-US" altLang="zh-CN" dirty="0"/>
          </a:p>
        </p:txBody>
      </p:sp>
    </p:spTree>
    <p:extLst>
      <p:ext uri="{BB962C8B-B14F-4D97-AF65-F5344CB8AC3E}">
        <p14:creationId xmlns:p14="http://schemas.microsoft.com/office/powerpoint/2010/main" val="435760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32</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32</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Pascal</a:t>
            </a:r>
            <a:endParaRPr lang="en-US" altLang="zh-CN" dirty="0"/>
          </a:p>
        </p:txBody>
      </p:sp>
    </p:spTree>
    <p:extLst>
      <p:ext uri="{BB962C8B-B14F-4D97-AF65-F5344CB8AC3E}">
        <p14:creationId xmlns:p14="http://schemas.microsoft.com/office/powerpoint/2010/main" val="1358463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33</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33</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lang="en-US" altLang="zh-CN" dirty="0"/>
              <a:t>C</a:t>
            </a:r>
          </a:p>
        </p:txBody>
      </p:sp>
    </p:spTree>
    <p:extLst>
      <p:ext uri="{BB962C8B-B14F-4D97-AF65-F5344CB8AC3E}">
        <p14:creationId xmlns:p14="http://schemas.microsoft.com/office/powerpoint/2010/main" val="3495157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34</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34</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en-US" altLang="zh-CN" sz="1200" kern="1200" dirty="0">
                <a:solidFill>
                  <a:schemeClr val="tx1"/>
                </a:solidFill>
                <a:effectLst/>
                <a:latin typeface="Times New Roman" pitchFamily="18" charset="0"/>
                <a:ea typeface="宋体" pitchFamily="2" charset="-122"/>
                <a:cs typeface="+mn-cs"/>
              </a:rPr>
              <a:t>Smalltalk</a:t>
            </a:r>
            <a:endParaRPr kumimoji="1" lang="zh-CN" altLang="zh-CN" sz="1200" kern="1200" dirty="0">
              <a:solidFill>
                <a:schemeClr val="tx1"/>
              </a:solidFill>
              <a:effectLst/>
              <a:latin typeface="Times New Roman" pitchFamily="18" charset="0"/>
              <a:ea typeface="宋体" pitchFamily="2" charset="-122"/>
              <a:cs typeface="+mn-cs"/>
            </a:endParaRPr>
          </a:p>
        </p:txBody>
      </p:sp>
    </p:spTree>
    <p:extLst>
      <p:ext uri="{BB962C8B-B14F-4D97-AF65-F5344CB8AC3E}">
        <p14:creationId xmlns:p14="http://schemas.microsoft.com/office/powerpoint/2010/main" val="789392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35</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35</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SQL</a:t>
            </a:r>
            <a:endParaRPr lang="en-US" altLang="zh-CN" dirty="0"/>
          </a:p>
        </p:txBody>
      </p:sp>
    </p:spTree>
    <p:extLst>
      <p:ext uri="{BB962C8B-B14F-4D97-AF65-F5344CB8AC3E}">
        <p14:creationId xmlns:p14="http://schemas.microsoft.com/office/powerpoint/2010/main" val="2062542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36</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36</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lang="en-US" altLang="zh-CN" dirty="0"/>
              <a:t>C++</a:t>
            </a:r>
          </a:p>
        </p:txBody>
      </p:sp>
    </p:spTree>
    <p:extLst>
      <p:ext uri="{BB962C8B-B14F-4D97-AF65-F5344CB8AC3E}">
        <p14:creationId xmlns:p14="http://schemas.microsoft.com/office/powerpoint/2010/main" val="3667988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37</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37</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en-US" altLang="zh-CN" sz="1200" kern="1200" dirty="0">
                <a:solidFill>
                  <a:schemeClr val="tx1"/>
                </a:solidFill>
                <a:effectLst/>
                <a:latin typeface="Times New Roman" pitchFamily="18" charset="0"/>
                <a:ea typeface="宋体" pitchFamily="2" charset="-122"/>
                <a:cs typeface="+mn-cs"/>
              </a:rPr>
              <a:t>MATLAB</a:t>
            </a:r>
            <a:endParaRPr kumimoji="1" lang="zh-CN" altLang="zh-CN" sz="1200" kern="1200" dirty="0">
              <a:solidFill>
                <a:schemeClr val="tx1"/>
              </a:solidFill>
              <a:effectLst/>
              <a:latin typeface="Times New Roman" pitchFamily="18" charset="0"/>
              <a:ea typeface="宋体" pitchFamily="2" charset="-122"/>
              <a:cs typeface="+mn-cs"/>
            </a:endParaRPr>
          </a:p>
          <a:p>
            <a:r>
              <a:rPr kumimoji="1" lang="en-US" altLang="zh-CN" sz="1200" kern="1200" dirty="0">
                <a:solidFill>
                  <a:schemeClr val="tx1"/>
                </a:solidFill>
                <a:effectLst/>
                <a:latin typeface="Times New Roman" pitchFamily="18" charset="0"/>
                <a:ea typeface="宋体" pitchFamily="2" charset="-122"/>
                <a:cs typeface="+mn-cs"/>
              </a:rPr>
              <a:t>Objective-C</a:t>
            </a:r>
            <a:endParaRPr kumimoji="1" lang="zh-CN" altLang="zh-CN" sz="1200" kern="1200" dirty="0">
              <a:solidFill>
                <a:schemeClr val="tx1"/>
              </a:solidFill>
              <a:effectLst/>
              <a:latin typeface="Times New Roman" pitchFamily="18" charset="0"/>
              <a:ea typeface="宋体" pitchFamily="2" charset="-122"/>
              <a:cs typeface="+mn-cs"/>
            </a:endParaRPr>
          </a:p>
          <a:p>
            <a:r>
              <a:rPr kumimoji="1" lang="en-US" altLang="zh-CN" sz="1200" kern="1200" dirty="0">
                <a:solidFill>
                  <a:schemeClr val="tx1"/>
                </a:solidFill>
                <a:effectLst/>
                <a:latin typeface="Times New Roman" pitchFamily="18" charset="0"/>
                <a:ea typeface="宋体" pitchFamily="2" charset="-122"/>
                <a:cs typeface="+mn-cs"/>
              </a:rPr>
              <a:t>Erlang</a:t>
            </a:r>
            <a:endParaRPr lang="en-US" altLang="zh-CN" dirty="0"/>
          </a:p>
        </p:txBody>
      </p:sp>
    </p:spTree>
    <p:extLst>
      <p:ext uri="{BB962C8B-B14F-4D97-AF65-F5344CB8AC3E}">
        <p14:creationId xmlns:p14="http://schemas.microsoft.com/office/powerpoint/2010/main" val="2361109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38</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38</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lang="en-US" altLang="zh-CN" dirty="0"/>
              <a:t>Python</a:t>
            </a:r>
          </a:p>
        </p:txBody>
      </p:sp>
    </p:spTree>
    <p:extLst>
      <p:ext uri="{BB962C8B-B14F-4D97-AF65-F5344CB8AC3E}">
        <p14:creationId xmlns:p14="http://schemas.microsoft.com/office/powerpoint/2010/main" val="2767094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39</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39</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lang="en-US" altLang="zh-CN" dirty="0"/>
              <a:t>Java</a:t>
            </a:r>
          </a:p>
        </p:txBody>
      </p:sp>
    </p:spTree>
    <p:extLst>
      <p:ext uri="{BB962C8B-B14F-4D97-AF65-F5344CB8AC3E}">
        <p14:creationId xmlns:p14="http://schemas.microsoft.com/office/powerpoint/2010/main" val="4044260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40</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40</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lang="en-US" altLang="zh-CN" dirty="0"/>
              <a:t>JavaScript</a:t>
            </a:r>
          </a:p>
          <a:p>
            <a:pPr lvl="1" eaLnBrk="1" hangingPunct="1"/>
            <a:r>
              <a:rPr lang="en-US" altLang="zh-CN" dirty="0"/>
              <a:t>PHP</a:t>
            </a:r>
          </a:p>
        </p:txBody>
      </p:sp>
    </p:spTree>
    <p:extLst>
      <p:ext uri="{BB962C8B-B14F-4D97-AF65-F5344CB8AC3E}">
        <p14:creationId xmlns:p14="http://schemas.microsoft.com/office/powerpoint/2010/main" val="671123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41</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41</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lang="en-US" altLang="zh-CN" dirty="0"/>
              <a:t>C#</a:t>
            </a:r>
          </a:p>
        </p:txBody>
      </p:sp>
    </p:spTree>
    <p:extLst>
      <p:ext uri="{BB962C8B-B14F-4D97-AF65-F5344CB8AC3E}">
        <p14:creationId xmlns:p14="http://schemas.microsoft.com/office/powerpoint/2010/main" val="3468039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5</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5</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zh-CN" altLang="zh-CN" sz="1200" kern="1200" dirty="0">
                <a:solidFill>
                  <a:schemeClr val="tx1"/>
                </a:solidFill>
                <a:effectLst/>
                <a:latin typeface="Times New Roman" pitchFamily="18" charset="0"/>
                <a:ea typeface="宋体" pitchFamily="2" charset="-122"/>
                <a:cs typeface="+mn-cs"/>
              </a:rPr>
              <a:t>计算机程序是什么？参考维基百科和教科书上的定义来说，计算机程序就是能够在计算机上执行的特定任务的指令集合，所谓特定任务，就是开发人员把这个程序搞出来的目的，想要解决什么问题？比如在屏幕上显示</a:t>
            </a:r>
            <a:r>
              <a:rPr kumimoji="1" lang="en-US" altLang="zh-CN" sz="1200" kern="1200" dirty="0" err="1">
                <a:solidFill>
                  <a:schemeClr val="tx1"/>
                </a:solidFill>
                <a:effectLst/>
                <a:latin typeface="Times New Roman" pitchFamily="18" charset="0"/>
                <a:ea typeface="宋体" pitchFamily="2" charset="-122"/>
                <a:cs typeface="+mn-cs"/>
              </a:rPr>
              <a:t>hello,world</a:t>
            </a:r>
            <a:r>
              <a:rPr kumimoji="1" lang="zh-CN" altLang="zh-CN" sz="1200" kern="1200" dirty="0">
                <a:solidFill>
                  <a:schemeClr val="tx1"/>
                </a:solidFill>
                <a:effectLst/>
                <a:latin typeface="Times New Roman" pitchFamily="18" charset="0"/>
                <a:ea typeface="宋体" pitchFamily="2" charset="-122"/>
                <a:cs typeface="+mn-cs"/>
              </a:rPr>
              <a:t>，存点数据，抓些网页，抢个火车票，玩个游戏，管理资源，分析数据，只要是一个需求，都可能是我们写程序要解决的问题或者说任务。那么为了解决这个任务，用程序怎么做？</a:t>
            </a:r>
          </a:p>
          <a:p>
            <a:r>
              <a:rPr kumimoji="1" lang="zh-CN" altLang="zh-CN" sz="1200" kern="1200" dirty="0">
                <a:solidFill>
                  <a:schemeClr val="tx1"/>
                </a:solidFill>
                <a:effectLst/>
                <a:latin typeface="Times New Roman" pitchFamily="18" charset="0"/>
                <a:ea typeface="宋体" pitchFamily="2" charset="-122"/>
                <a:cs typeface="+mn-cs"/>
              </a:rPr>
              <a:t>三个事情，计算机，执行，指令集合。</a:t>
            </a:r>
          </a:p>
          <a:p>
            <a:r>
              <a:rPr kumimoji="1" lang="zh-CN" altLang="zh-CN" sz="1200" kern="1200" dirty="0">
                <a:solidFill>
                  <a:schemeClr val="tx1"/>
                </a:solidFill>
                <a:effectLst/>
                <a:latin typeface="Times New Roman" pitchFamily="18" charset="0"/>
                <a:ea typeface="宋体" pitchFamily="2" charset="-122"/>
                <a:cs typeface="+mn-cs"/>
              </a:rPr>
              <a:t>首先，指令集合是什么呢，从目标来说就是完成特定任务需要的操作步骤和数据，就像做菜的菜谱一样。这个将会涉及到编程语言与程序设计的问题，将这两者结合，通过编程，我们就有了指令集和，通常也就是源代码了。</a:t>
            </a:r>
          </a:p>
          <a:p>
            <a:r>
              <a:rPr kumimoji="1" lang="zh-CN" altLang="zh-CN" sz="1200" kern="1200" dirty="0">
                <a:solidFill>
                  <a:schemeClr val="tx1"/>
                </a:solidFill>
                <a:effectLst/>
                <a:latin typeface="Times New Roman" pitchFamily="18" charset="0"/>
                <a:ea typeface="宋体" pitchFamily="2" charset="-122"/>
                <a:cs typeface="+mn-cs"/>
              </a:rPr>
              <a:t>然后，当然是给计算机用，人其实也能用就是太累了，如果人都像是《三体》里描述的三体人那种结构，给人用其实也能行。但是由于计算机自身的体系架构和组成也有很大差异，所以同样的任务、同样的指令集合，在不同体系的计算机上执行也会有差异，这些内容会在计算机组成原理、编译原理之类的课程中详细说明。另外，即便是同样的硬件，操作系统以及运行环境的不同也会直接影响程序的运行。</a:t>
            </a:r>
          </a:p>
          <a:p>
            <a:r>
              <a:rPr kumimoji="1" lang="zh-CN" altLang="zh-CN" sz="1200" kern="1200" dirty="0">
                <a:solidFill>
                  <a:schemeClr val="tx1"/>
                </a:solidFill>
                <a:effectLst/>
                <a:latin typeface="Times New Roman" pitchFamily="18" charset="0"/>
                <a:ea typeface="宋体" pitchFamily="2" charset="-122"/>
                <a:cs typeface="+mn-cs"/>
              </a:rPr>
              <a:t>最后，为了将源代码变为计算机能用的东西，需要一个翻译的过程，得到的本地代码或者说机器代码最后就可以在计算机上执行了。</a:t>
            </a:r>
            <a:endParaRPr lang="en-US" altLang="zh-CN" dirty="0"/>
          </a:p>
        </p:txBody>
      </p:sp>
    </p:spTree>
    <p:extLst>
      <p:ext uri="{BB962C8B-B14F-4D97-AF65-F5344CB8AC3E}">
        <p14:creationId xmlns:p14="http://schemas.microsoft.com/office/powerpoint/2010/main" val="1334537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43</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43</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zh-CN" altLang="zh-CN" sz="1200" kern="1200" dirty="0">
                <a:solidFill>
                  <a:schemeClr val="tx1"/>
                </a:solidFill>
                <a:effectLst/>
                <a:latin typeface="Times New Roman" pitchFamily="18" charset="0"/>
                <a:ea typeface="宋体" pitchFamily="2" charset="-122"/>
                <a:cs typeface="+mn-cs"/>
              </a:rPr>
              <a:t>操作系统</a:t>
            </a:r>
            <a:r>
              <a:rPr kumimoji="1" lang="zh-CN" altLang="en-US" sz="1200" kern="1200" dirty="0">
                <a:solidFill>
                  <a:schemeClr val="tx1"/>
                </a:solidFill>
                <a:effectLst/>
                <a:latin typeface="Times New Roman" pitchFamily="18" charset="0"/>
                <a:ea typeface="宋体" pitchFamily="2" charset="-122"/>
                <a:cs typeface="+mn-cs"/>
              </a:rPr>
              <a:t>也是一个非常庞大的话题，你们以后会在专业课里学习。</a:t>
            </a:r>
            <a:endParaRPr lang="en-US" altLang="zh-CN" dirty="0"/>
          </a:p>
        </p:txBody>
      </p:sp>
    </p:spTree>
    <p:extLst>
      <p:ext uri="{BB962C8B-B14F-4D97-AF65-F5344CB8AC3E}">
        <p14:creationId xmlns:p14="http://schemas.microsoft.com/office/powerpoint/2010/main" val="1621423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44</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44</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OS/360</a:t>
            </a:r>
            <a:endParaRPr lang="en-US" altLang="zh-CN" dirty="0"/>
          </a:p>
        </p:txBody>
      </p:sp>
    </p:spTree>
    <p:extLst>
      <p:ext uri="{BB962C8B-B14F-4D97-AF65-F5344CB8AC3E}">
        <p14:creationId xmlns:p14="http://schemas.microsoft.com/office/powerpoint/2010/main" val="1447200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45</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45</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lang="en-US" altLang="zh-CN" dirty="0"/>
              <a:t>NO OS</a:t>
            </a:r>
          </a:p>
        </p:txBody>
      </p:sp>
    </p:spTree>
    <p:extLst>
      <p:ext uri="{BB962C8B-B14F-4D97-AF65-F5344CB8AC3E}">
        <p14:creationId xmlns:p14="http://schemas.microsoft.com/office/powerpoint/2010/main" val="3954843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46</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46</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SHARE Operating System</a:t>
            </a:r>
            <a:endParaRPr lang="en-US" altLang="zh-CN" dirty="0"/>
          </a:p>
        </p:txBody>
      </p:sp>
    </p:spTree>
    <p:extLst>
      <p:ext uri="{BB962C8B-B14F-4D97-AF65-F5344CB8AC3E}">
        <p14:creationId xmlns:p14="http://schemas.microsoft.com/office/powerpoint/2010/main" val="1251803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47</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47</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SHARE Operating System</a:t>
            </a:r>
            <a:endParaRPr lang="en-US" altLang="zh-CN" dirty="0"/>
          </a:p>
        </p:txBody>
      </p:sp>
    </p:spTree>
    <p:extLst>
      <p:ext uri="{BB962C8B-B14F-4D97-AF65-F5344CB8AC3E}">
        <p14:creationId xmlns:p14="http://schemas.microsoft.com/office/powerpoint/2010/main" val="22269299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48</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48</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SHARE Operating System</a:t>
            </a:r>
            <a:endParaRPr lang="en-US" altLang="zh-CN" dirty="0"/>
          </a:p>
        </p:txBody>
      </p:sp>
    </p:spTree>
    <p:extLst>
      <p:ext uri="{BB962C8B-B14F-4D97-AF65-F5344CB8AC3E}">
        <p14:creationId xmlns:p14="http://schemas.microsoft.com/office/powerpoint/2010/main" val="2610941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49</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49</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OS/360</a:t>
            </a:r>
            <a:endParaRPr lang="en-US" altLang="zh-CN" dirty="0"/>
          </a:p>
        </p:txBody>
      </p:sp>
    </p:spTree>
    <p:extLst>
      <p:ext uri="{BB962C8B-B14F-4D97-AF65-F5344CB8AC3E}">
        <p14:creationId xmlns:p14="http://schemas.microsoft.com/office/powerpoint/2010/main" val="1030037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50</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50</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OS/360</a:t>
            </a:r>
            <a:endParaRPr lang="en-US" altLang="zh-CN" dirty="0"/>
          </a:p>
        </p:txBody>
      </p:sp>
    </p:spTree>
    <p:extLst>
      <p:ext uri="{BB962C8B-B14F-4D97-AF65-F5344CB8AC3E}">
        <p14:creationId xmlns:p14="http://schemas.microsoft.com/office/powerpoint/2010/main" val="38390351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51</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51</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UNIX</a:t>
            </a:r>
            <a:endParaRPr lang="en-US" altLang="zh-CN" dirty="0"/>
          </a:p>
        </p:txBody>
      </p:sp>
    </p:spTree>
    <p:extLst>
      <p:ext uri="{BB962C8B-B14F-4D97-AF65-F5344CB8AC3E}">
        <p14:creationId xmlns:p14="http://schemas.microsoft.com/office/powerpoint/2010/main" val="671125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52</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52</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UNIX</a:t>
            </a:r>
            <a:endParaRPr lang="en-US" altLang="zh-CN" dirty="0"/>
          </a:p>
        </p:txBody>
      </p:sp>
    </p:spTree>
    <p:extLst>
      <p:ext uri="{BB962C8B-B14F-4D97-AF65-F5344CB8AC3E}">
        <p14:creationId xmlns:p14="http://schemas.microsoft.com/office/powerpoint/2010/main" val="3938930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Chapter 4</a:t>
            </a:r>
          </a:p>
        </p:txBody>
      </p:sp>
      <p:sp>
        <p:nvSpPr>
          <p:cNvPr id="40963"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The Computer Continuum</a:t>
            </a:r>
          </a:p>
        </p:txBody>
      </p:sp>
      <p:sp>
        <p:nvSpPr>
          <p:cNvPr id="4096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57E5329-AEF0-4D79-9CF6-4694E6CDC297}" type="slidenum">
              <a:rPr lang="en-US" altLang="en-US" sz="1200"/>
              <a:t>6</a:t>
            </a:fld>
            <a:endParaRPr lang="en-US" altLang="en-US" sz="1200"/>
          </a:p>
        </p:txBody>
      </p:sp>
      <p:sp>
        <p:nvSpPr>
          <p:cNvPr id="40965" name="Rectangle 2"/>
          <p:cNvSpPr>
            <a:spLocks noGrp="1" noRot="1" noChangeAspect="1" noChangeArrowheads="1" noTextEdit="1"/>
          </p:cNvSpPr>
          <p:nvPr>
            <p:ph type="sldImg"/>
          </p:nvPr>
        </p:nvSpPr>
        <p:spPr/>
      </p:sp>
      <p:sp>
        <p:nvSpPr>
          <p:cNvPr id="4096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l-SI"/>
          </a:p>
        </p:txBody>
      </p:sp>
    </p:spTree>
    <p:extLst>
      <p:ext uri="{BB962C8B-B14F-4D97-AF65-F5344CB8AC3E}">
        <p14:creationId xmlns:p14="http://schemas.microsoft.com/office/powerpoint/2010/main" val="495109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53</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53</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UNIX</a:t>
            </a:r>
            <a:endParaRPr lang="en-US" altLang="zh-CN" dirty="0"/>
          </a:p>
        </p:txBody>
      </p:sp>
    </p:spTree>
    <p:extLst>
      <p:ext uri="{BB962C8B-B14F-4D97-AF65-F5344CB8AC3E}">
        <p14:creationId xmlns:p14="http://schemas.microsoft.com/office/powerpoint/2010/main" val="2601433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54</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54</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Mac OS X</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FreeBSD</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Sun Solaris</a:t>
            </a:r>
            <a:r>
              <a:rPr kumimoji="1" lang="zh-CN" altLang="zh-CN" sz="1200" kern="1200" dirty="0">
                <a:solidFill>
                  <a:schemeClr val="tx1"/>
                </a:solidFill>
                <a:effectLst/>
                <a:latin typeface="Times New Roman" pitchFamily="18" charset="0"/>
                <a:ea typeface="宋体" pitchFamily="2" charset="-122"/>
                <a:cs typeface="+mn-cs"/>
              </a:rPr>
              <a:t>等操作系统都属于</a:t>
            </a:r>
            <a:r>
              <a:rPr kumimoji="1" lang="en-US" altLang="zh-CN" sz="1200" kern="1200" dirty="0">
                <a:solidFill>
                  <a:schemeClr val="tx1"/>
                </a:solidFill>
                <a:effectLst/>
                <a:latin typeface="Times New Roman" pitchFamily="18" charset="0"/>
                <a:ea typeface="宋体" pitchFamily="2" charset="-122"/>
                <a:cs typeface="+mn-cs"/>
              </a:rPr>
              <a:t>UNIX-like</a:t>
            </a:r>
            <a:r>
              <a:rPr kumimoji="1" lang="zh-CN" altLang="zh-CN" sz="1200" kern="1200" dirty="0">
                <a:solidFill>
                  <a:schemeClr val="tx1"/>
                </a:solidFill>
                <a:effectLst/>
                <a:latin typeface="Times New Roman" pitchFamily="18" charset="0"/>
                <a:ea typeface="宋体" pitchFamily="2" charset="-122"/>
                <a:cs typeface="+mn-cs"/>
              </a:rPr>
              <a:t>的操作系统。</a:t>
            </a:r>
            <a:endParaRPr lang="en-US" altLang="zh-CN" dirty="0"/>
          </a:p>
        </p:txBody>
      </p:sp>
    </p:spTree>
    <p:extLst>
      <p:ext uri="{BB962C8B-B14F-4D97-AF65-F5344CB8AC3E}">
        <p14:creationId xmlns:p14="http://schemas.microsoft.com/office/powerpoint/2010/main" val="24365176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55</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55</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zh-CN" altLang="zh-CN" sz="1200" kern="1200" dirty="0">
                <a:solidFill>
                  <a:schemeClr val="tx1"/>
                </a:solidFill>
                <a:effectLst/>
                <a:latin typeface="Times New Roman" pitchFamily="18" charset="0"/>
                <a:ea typeface="宋体" pitchFamily="2" charset="-122"/>
                <a:cs typeface="+mn-cs"/>
              </a:rPr>
              <a:t>进入</a:t>
            </a:r>
            <a:r>
              <a:rPr kumimoji="1" lang="en-US" altLang="zh-CN" sz="1200" kern="1200" dirty="0">
                <a:solidFill>
                  <a:schemeClr val="tx1"/>
                </a:solidFill>
                <a:effectLst/>
                <a:latin typeface="Times New Roman" pitchFamily="18" charset="0"/>
                <a:ea typeface="宋体" pitchFamily="2" charset="-122"/>
                <a:cs typeface="+mn-cs"/>
              </a:rPr>
              <a:t>80</a:t>
            </a:r>
            <a:r>
              <a:rPr kumimoji="1" lang="zh-CN" altLang="zh-CN" sz="1200" kern="1200" dirty="0">
                <a:solidFill>
                  <a:schemeClr val="tx1"/>
                </a:solidFill>
                <a:effectLst/>
                <a:latin typeface="Times New Roman" pitchFamily="18" charset="0"/>
                <a:ea typeface="宋体" pitchFamily="2" charset="-122"/>
                <a:cs typeface="+mn-cs"/>
              </a:rPr>
              <a:t>年代，个人电脑，也就是</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Personal Computer</a:t>
            </a:r>
            <a:r>
              <a:rPr kumimoji="1" lang="zh-CN" altLang="zh-CN" sz="1200" kern="1200" dirty="0">
                <a:solidFill>
                  <a:schemeClr val="tx1"/>
                </a:solidFill>
                <a:effectLst/>
                <a:latin typeface="Times New Roman" pitchFamily="18" charset="0"/>
                <a:ea typeface="宋体" pitchFamily="2" charset="-122"/>
                <a:cs typeface="+mn-cs"/>
              </a:rPr>
              <a:t>开始兴起，自然而然的，像大型机一样，</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也需要操作系统，但是毕竟</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的性能远比大型机要低，使用的场景也不是那种多用户高并发之类的大批量作业，所以直接把大型机上的</a:t>
            </a:r>
            <a:r>
              <a:rPr kumimoji="1" lang="en-US" altLang="zh-CN" sz="1200" kern="1200" dirty="0">
                <a:solidFill>
                  <a:schemeClr val="tx1"/>
                </a:solidFill>
                <a:effectLst/>
                <a:latin typeface="Times New Roman" pitchFamily="18" charset="0"/>
                <a:ea typeface="宋体" pitchFamily="2" charset="-122"/>
                <a:cs typeface="+mn-cs"/>
              </a:rPr>
              <a:t>UNIX</a:t>
            </a:r>
            <a:r>
              <a:rPr kumimoji="1" lang="zh-CN" altLang="zh-CN" sz="1200" kern="1200" dirty="0">
                <a:solidFill>
                  <a:schemeClr val="tx1"/>
                </a:solidFill>
                <a:effectLst/>
                <a:latin typeface="Times New Roman" pitchFamily="18" charset="0"/>
                <a:ea typeface="宋体" pitchFamily="2" charset="-122"/>
                <a:cs typeface="+mn-cs"/>
              </a:rPr>
              <a:t>和其他系统移植过来实在不划算。</a:t>
            </a:r>
          </a:p>
          <a:p>
            <a:r>
              <a:rPr kumimoji="1" lang="zh-CN" altLang="zh-CN" sz="1200" kern="1200" dirty="0">
                <a:solidFill>
                  <a:schemeClr val="tx1"/>
                </a:solidFill>
                <a:effectLst/>
                <a:latin typeface="Times New Roman" pitchFamily="18" charset="0"/>
                <a:ea typeface="宋体" pitchFamily="2" charset="-122"/>
                <a:cs typeface="+mn-cs"/>
              </a:rPr>
              <a:t>再加上</a:t>
            </a:r>
            <a:r>
              <a:rPr kumimoji="1" lang="en-US" altLang="zh-CN" sz="1200" kern="1200" dirty="0">
                <a:solidFill>
                  <a:schemeClr val="tx1"/>
                </a:solidFill>
                <a:effectLst/>
                <a:latin typeface="Times New Roman" pitchFamily="18" charset="0"/>
                <a:ea typeface="宋体" pitchFamily="2" charset="-122"/>
                <a:cs typeface="+mn-cs"/>
              </a:rPr>
              <a:t>70</a:t>
            </a:r>
            <a:r>
              <a:rPr kumimoji="1" lang="zh-CN" altLang="zh-CN" sz="1200" kern="1200" dirty="0">
                <a:solidFill>
                  <a:schemeClr val="tx1"/>
                </a:solidFill>
                <a:effectLst/>
                <a:latin typeface="Times New Roman" pitchFamily="18" charset="0"/>
                <a:ea typeface="宋体" pitchFamily="2" charset="-122"/>
                <a:cs typeface="+mn-cs"/>
              </a:rPr>
              <a:t>年代末也没多少公司意识到</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这种卖不上价钱的东西能在未来成为和电视冰箱洗衣机一样的生活必需品，对</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的操作系统也就比较随意了，在那个年代，有很多小公司都出来做</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，连带这也有很多</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用的操作系统，不过到现在看来，最有影响力也是最有价值的是</a:t>
            </a:r>
            <a:r>
              <a:rPr kumimoji="1" lang="en-US" altLang="zh-CN" sz="1200" kern="1200" dirty="0">
                <a:solidFill>
                  <a:schemeClr val="tx1"/>
                </a:solidFill>
                <a:effectLst/>
                <a:latin typeface="Times New Roman" pitchFamily="18" charset="0"/>
                <a:ea typeface="宋体" pitchFamily="2" charset="-122"/>
                <a:cs typeface="+mn-cs"/>
              </a:rPr>
              <a:t>IBM</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，连带着，</a:t>
            </a:r>
            <a:r>
              <a:rPr kumimoji="1" lang="en-US" altLang="zh-CN" sz="1200" kern="1200" dirty="0">
                <a:solidFill>
                  <a:schemeClr val="tx1"/>
                </a:solidFill>
                <a:effectLst/>
                <a:latin typeface="Times New Roman" pitchFamily="18" charset="0"/>
                <a:ea typeface="宋体" pitchFamily="2" charset="-122"/>
                <a:cs typeface="+mn-cs"/>
              </a:rPr>
              <a:t>MS-DOS</a:t>
            </a:r>
            <a:r>
              <a:rPr kumimoji="1" lang="zh-CN" altLang="zh-CN" sz="1200" kern="1200" dirty="0">
                <a:solidFill>
                  <a:schemeClr val="tx1"/>
                </a:solidFill>
                <a:effectLst/>
                <a:latin typeface="Times New Roman" pitchFamily="18" charset="0"/>
                <a:ea typeface="宋体" pitchFamily="2" charset="-122"/>
                <a:cs typeface="+mn-cs"/>
              </a:rPr>
              <a:t>这个操作系统也得到普及。</a:t>
            </a:r>
          </a:p>
          <a:p>
            <a:r>
              <a:rPr kumimoji="1" lang="zh-CN" altLang="zh-CN" sz="1200" kern="1200" dirty="0">
                <a:solidFill>
                  <a:schemeClr val="tx1"/>
                </a:solidFill>
                <a:effectLst/>
                <a:latin typeface="Times New Roman" pitchFamily="18" charset="0"/>
                <a:ea typeface="宋体" pitchFamily="2" charset="-122"/>
                <a:cs typeface="+mn-cs"/>
              </a:rPr>
              <a:t>这个操作系统起步的时候很弱小，</a:t>
            </a:r>
            <a:r>
              <a:rPr kumimoji="1" lang="en-US" altLang="zh-CN" sz="1200" kern="1200" dirty="0">
                <a:solidFill>
                  <a:schemeClr val="tx1"/>
                </a:solidFill>
                <a:effectLst/>
                <a:latin typeface="Times New Roman" pitchFamily="18" charset="0"/>
                <a:ea typeface="宋体" pitchFamily="2" charset="-122"/>
                <a:cs typeface="+mn-cs"/>
              </a:rPr>
              <a:t>IBM</a:t>
            </a:r>
            <a:r>
              <a:rPr kumimoji="1" lang="zh-CN" altLang="zh-CN" sz="1200" kern="1200" dirty="0">
                <a:solidFill>
                  <a:schemeClr val="tx1"/>
                </a:solidFill>
                <a:effectLst/>
                <a:latin typeface="Times New Roman" pitchFamily="18" charset="0"/>
                <a:ea typeface="宋体" pitchFamily="2" charset="-122"/>
                <a:cs typeface="+mn-cs"/>
              </a:rPr>
              <a:t>也不是太在意，所以就外包给了微软，微软又从别家买了个叫</a:t>
            </a:r>
            <a:r>
              <a:rPr kumimoji="1" lang="en-US" altLang="zh-CN" sz="1200" kern="1200" dirty="0">
                <a:solidFill>
                  <a:schemeClr val="tx1"/>
                </a:solidFill>
                <a:effectLst/>
                <a:latin typeface="Times New Roman" pitchFamily="18" charset="0"/>
                <a:ea typeface="宋体" pitchFamily="2" charset="-122"/>
                <a:cs typeface="+mn-cs"/>
              </a:rPr>
              <a:t>86-DOS</a:t>
            </a:r>
            <a:r>
              <a:rPr kumimoji="1" lang="zh-CN" altLang="zh-CN" sz="1200" kern="1200" dirty="0">
                <a:solidFill>
                  <a:schemeClr val="tx1"/>
                </a:solidFill>
                <a:effectLst/>
                <a:latin typeface="Times New Roman" pitchFamily="18" charset="0"/>
                <a:ea typeface="宋体" pitchFamily="2" charset="-122"/>
                <a:cs typeface="+mn-cs"/>
              </a:rPr>
              <a:t>的操作系统改了改就拿出来了，当然后来这个</a:t>
            </a:r>
            <a:r>
              <a:rPr kumimoji="1" lang="en-US" altLang="zh-CN" sz="1200" kern="1200" dirty="0">
                <a:solidFill>
                  <a:schemeClr val="tx1"/>
                </a:solidFill>
                <a:effectLst/>
                <a:latin typeface="Times New Roman" pitchFamily="18" charset="0"/>
                <a:ea typeface="宋体" pitchFamily="2" charset="-122"/>
                <a:cs typeface="+mn-cs"/>
              </a:rPr>
              <a:t>MS-DOS</a:t>
            </a:r>
            <a:r>
              <a:rPr kumimoji="1" lang="zh-CN" altLang="zh-CN" sz="1200" kern="1200" dirty="0">
                <a:solidFill>
                  <a:schemeClr val="tx1"/>
                </a:solidFill>
                <a:effectLst/>
                <a:latin typeface="Times New Roman" pitchFamily="18" charset="0"/>
                <a:ea typeface="宋体" pitchFamily="2" charset="-122"/>
                <a:cs typeface="+mn-cs"/>
              </a:rPr>
              <a:t>不断的升级，从</a:t>
            </a:r>
            <a:r>
              <a:rPr kumimoji="1" lang="en-US" altLang="zh-CN" sz="1200" kern="1200" dirty="0">
                <a:solidFill>
                  <a:schemeClr val="tx1"/>
                </a:solidFill>
                <a:effectLst/>
                <a:latin typeface="Times New Roman" pitchFamily="18" charset="0"/>
                <a:ea typeface="宋体" pitchFamily="2" charset="-122"/>
                <a:cs typeface="+mn-cs"/>
              </a:rPr>
              <a:t>1.0</a:t>
            </a:r>
            <a:r>
              <a:rPr kumimoji="1" lang="zh-CN" altLang="zh-CN" sz="1200" kern="1200" dirty="0">
                <a:solidFill>
                  <a:schemeClr val="tx1"/>
                </a:solidFill>
                <a:effectLst/>
                <a:latin typeface="Times New Roman" pitchFamily="18" charset="0"/>
                <a:ea typeface="宋体" pitchFamily="2" charset="-122"/>
                <a:cs typeface="+mn-cs"/>
              </a:rPr>
              <a:t>一直到了</a:t>
            </a:r>
            <a:r>
              <a:rPr kumimoji="1" lang="en-US" altLang="zh-CN" sz="1200" kern="1200" dirty="0">
                <a:solidFill>
                  <a:schemeClr val="tx1"/>
                </a:solidFill>
                <a:effectLst/>
                <a:latin typeface="Times New Roman" pitchFamily="18" charset="0"/>
                <a:ea typeface="宋体" pitchFamily="2" charset="-122"/>
                <a:cs typeface="+mn-cs"/>
              </a:rPr>
              <a:t>7.0</a:t>
            </a:r>
            <a:r>
              <a:rPr kumimoji="1" lang="zh-CN" altLang="zh-CN" sz="1200" kern="1200" dirty="0">
                <a:solidFill>
                  <a:schemeClr val="tx1"/>
                </a:solidFill>
                <a:effectLst/>
                <a:latin typeface="Times New Roman" pitchFamily="18" charset="0"/>
                <a:ea typeface="宋体" pitchFamily="2" charset="-122"/>
                <a:cs typeface="+mn-cs"/>
              </a:rPr>
              <a:t>，即使现在也有一些老机器或者嵌入式</a:t>
            </a:r>
            <a:r>
              <a:rPr kumimoji="1" lang="en-US" altLang="zh-CN" sz="1200" kern="1200" dirty="0">
                <a:solidFill>
                  <a:schemeClr val="tx1"/>
                </a:solidFill>
                <a:effectLst/>
                <a:latin typeface="Times New Roman" pitchFamily="18" charset="0"/>
                <a:ea typeface="宋体" pitchFamily="2" charset="-122"/>
                <a:cs typeface="+mn-cs"/>
              </a:rPr>
              <a:t>x86</a:t>
            </a:r>
            <a:r>
              <a:rPr kumimoji="1" lang="zh-CN" altLang="zh-CN" sz="1200" kern="1200" dirty="0">
                <a:solidFill>
                  <a:schemeClr val="tx1"/>
                </a:solidFill>
                <a:effectLst/>
                <a:latin typeface="Times New Roman" pitchFamily="18" charset="0"/>
                <a:ea typeface="宋体" pitchFamily="2" charset="-122"/>
                <a:cs typeface="+mn-cs"/>
              </a:rPr>
              <a:t>设备在用。</a:t>
            </a:r>
          </a:p>
          <a:p>
            <a:r>
              <a:rPr kumimoji="1" lang="zh-CN" altLang="zh-CN" sz="1200" kern="1200" dirty="0">
                <a:solidFill>
                  <a:schemeClr val="tx1"/>
                </a:solidFill>
                <a:effectLst/>
                <a:latin typeface="Times New Roman" pitchFamily="18" charset="0"/>
                <a:ea typeface="宋体" pitchFamily="2" charset="-122"/>
                <a:cs typeface="+mn-cs"/>
              </a:rPr>
              <a:t>在这个照片里，满屋子的</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都是当时的</a:t>
            </a:r>
            <a:r>
              <a:rPr kumimoji="1" lang="en-US" altLang="zh-CN" sz="1200" kern="1200" dirty="0">
                <a:solidFill>
                  <a:schemeClr val="tx1"/>
                </a:solidFill>
                <a:effectLst/>
                <a:latin typeface="Times New Roman" pitchFamily="18" charset="0"/>
                <a:ea typeface="宋体" pitchFamily="2" charset="-122"/>
                <a:cs typeface="+mn-cs"/>
              </a:rPr>
              <a:t>IBM PC</a:t>
            </a:r>
            <a:r>
              <a:rPr kumimoji="1" lang="zh-CN" altLang="zh-CN" sz="1200" kern="1200" dirty="0">
                <a:solidFill>
                  <a:schemeClr val="tx1"/>
                </a:solidFill>
                <a:effectLst/>
                <a:latin typeface="Times New Roman" pitchFamily="18" charset="0"/>
                <a:ea typeface="宋体" pitchFamily="2" charset="-122"/>
                <a:cs typeface="+mn-cs"/>
              </a:rPr>
              <a:t>，各种不同的型号，右边是</a:t>
            </a:r>
            <a:r>
              <a:rPr kumimoji="1" lang="en-US" altLang="zh-CN" sz="1200" kern="1200" dirty="0">
                <a:solidFill>
                  <a:schemeClr val="tx1"/>
                </a:solidFill>
                <a:effectLst/>
                <a:latin typeface="Times New Roman" pitchFamily="18" charset="0"/>
                <a:ea typeface="宋体" pitchFamily="2" charset="-122"/>
                <a:cs typeface="+mn-cs"/>
              </a:rPr>
              <a:t>Bill Gates</a:t>
            </a:r>
            <a:r>
              <a:rPr kumimoji="1" lang="zh-CN" altLang="zh-CN" sz="1200" kern="1200" dirty="0">
                <a:solidFill>
                  <a:schemeClr val="tx1"/>
                </a:solidFill>
                <a:effectLst/>
                <a:latin typeface="Times New Roman" pitchFamily="18" charset="0"/>
                <a:ea typeface="宋体" pitchFamily="2" charset="-122"/>
                <a:cs typeface="+mn-cs"/>
              </a:rPr>
              <a:t>，左边是保罗艾伦，两位是微软的创始人，刚签完了</a:t>
            </a:r>
            <a:r>
              <a:rPr kumimoji="1" lang="en-US" altLang="zh-CN" sz="1200" kern="1200" dirty="0">
                <a:solidFill>
                  <a:schemeClr val="tx1"/>
                </a:solidFill>
                <a:effectLst/>
                <a:latin typeface="Times New Roman" pitchFamily="18" charset="0"/>
                <a:ea typeface="宋体" pitchFamily="2" charset="-122"/>
                <a:cs typeface="+mn-cs"/>
              </a:rPr>
              <a:t>IBM</a:t>
            </a:r>
            <a:r>
              <a:rPr kumimoji="1" lang="zh-CN" altLang="zh-CN" sz="1200" kern="1200" dirty="0">
                <a:solidFill>
                  <a:schemeClr val="tx1"/>
                </a:solidFill>
                <a:effectLst/>
                <a:latin typeface="Times New Roman" pitchFamily="18" charset="0"/>
                <a:ea typeface="宋体" pitchFamily="2" charset="-122"/>
                <a:cs typeface="+mn-cs"/>
              </a:rPr>
              <a:t>的这个</a:t>
            </a:r>
            <a:r>
              <a:rPr kumimoji="1" lang="en-US" altLang="zh-CN" sz="1200" kern="1200" dirty="0">
                <a:solidFill>
                  <a:schemeClr val="tx1"/>
                </a:solidFill>
                <a:effectLst/>
                <a:latin typeface="Times New Roman" pitchFamily="18" charset="0"/>
                <a:ea typeface="宋体" pitchFamily="2" charset="-122"/>
                <a:cs typeface="+mn-cs"/>
              </a:rPr>
              <a:t>MS-DOS</a:t>
            </a:r>
            <a:r>
              <a:rPr kumimoji="1" lang="zh-CN" altLang="zh-CN" sz="1200" kern="1200" dirty="0">
                <a:solidFill>
                  <a:schemeClr val="tx1"/>
                </a:solidFill>
                <a:effectLst/>
                <a:latin typeface="Times New Roman" pitchFamily="18" charset="0"/>
                <a:ea typeface="宋体" pitchFamily="2" charset="-122"/>
                <a:cs typeface="+mn-cs"/>
              </a:rPr>
              <a:t>订单，这张照片是</a:t>
            </a:r>
            <a:r>
              <a:rPr kumimoji="1" lang="en-US" altLang="zh-CN" sz="1200" kern="1200" dirty="0">
                <a:solidFill>
                  <a:schemeClr val="tx1"/>
                </a:solidFill>
                <a:effectLst/>
                <a:latin typeface="Times New Roman" pitchFamily="18" charset="0"/>
                <a:ea typeface="宋体" pitchFamily="2" charset="-122"/>
                <a:cs typeface="+mn-cs"/>
              </a:rPr>
              <a:t>1981</a:t>
            </a:r>
            <a:r>
              <a:rPr kumimoji="1" lang="zh-CN" altLang="zh-CN" sz="1200" kern="1200" dirty="0">
                <a:solidFill>
                  <a:schemeClr val="tx1"/>
                </a:solidFill>
                <a:effectLst/>
                <a:latin typeface="Times New Roman" pitchFamily="18" charset="0"/>
                <a:ea typeface="宋体" pitchFamily="2" charset="-122"/>
                <a:cs typeface="+mn-cs"/>
              </a:rPr>
              <a:t>年</a:t>
            </a:r>
            <a:r>
              <a:rPr kumimoji="1" lang="en-US" altLang="zh-CN" sz="1200" kern="1200" dirty="0">
                <a:solidFill>
                  <a:schemeClr val="tx1"/>
                </a:solidFill>
                <a:effectLst/>
                <a:latin typeface="Times New Roman" pitchFamily="18" charset="0"/>
                <a:ea typeface="宋体" pitchFamily="2" charset="-122"/>
                <a:cs typeface="+mn-cs"/>
              </a:rPr>
              <a:t>10</a:t>
            </a:r>
            <a:r>
              <a:rPr kumimoji="1" lang="zh-CN" altLang="zh-CN" sz="1200" kern="1200" dirty="0">
                <a:solidFill>
                  <a:schemeClr val="tx1"/>
                </a:solidFill>
                <a:effectLst/>
                <a:latin typeface="Times New Roman" pitchFamily="18" charset="0"/>
                <a:ea typeface="宋体" pitchFamily="2" charset="-122"/>
                <a:cs typeface="+mn-cs"/>
              </a:rPr>
              <a:t>月拍的，比尔</a:t>
            </a:r>
            <a:r>
              <a:rPr kumimoji="1" lang="en-US" altLang="zh-CN" sz="1200" kern="1200" dirty="0">
                <a:solidFill>
                  <a:schemeClr val="tx1"/>
                </a:solidFill>
                <a:effectLst/>
                <a:latin typeface="Times New Roman" pitchFamily="18" charset="0"/>
                <a:ea typeface="宋体" pitchFamily="2" charset="-122"/>
                <a:cs typeface="+mn-cs"/>
              </a:rPr>
              <a:t>25</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6</a:t>
            </a:r>
            <a:r>
              <a:rPr kumimoji="1" lang="zh-CN" altLang="zh-CN" sz="1200" kern="1200" dirty="0">
                <a:solidFill>
                  <a:schemeClr val="tx1"/>
                </a:solidFill>
                <a:effectLst/>
                <a:latin typeface="Times New Roman" pitchFamily="18" charset="0"/>
                <a:ea typeface="宋体" pitchFamily="2" charset="-122"/>
                <a:cs typeface="+mn-cs"/>
              </a:rPr>
              <a:t>，保罗</a:t>
            </a:r>
            <a:r>
              <a:rPr kumimoji="1" lang="en-US" altLang="zh-CN" sz="1200" kern="1200" dirty="0">
                <a:solidFill>
                  <a:schemeClr val="tx1"/>
                </a:solidFill>
                <a:effectLst/>
                <a:latin typeface="Times New Roman" pitchFamily="18" charset="0"/>
                <a:ea typeface="宋体" pitchFamily="2" charset="-122"/>
                <a:cs typeface="+mn-cs"/>
              </a:rPr>
              <a:t>27</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8</a:t>
            </a:r>
            <a:r>
              <a:rPr kumimoji="1" lang="zh-CN" altLang="zh-CN" sz="1200" kern="1200" dirty="0">
                <a:solidFill>
                  <a:schemeClr val="tx1"/>
                </a:solidFill>
                <a:effectLst/>
                <a:latin typeface="Times New Roman" pitchFamily="18" charset="0"/>
                <a:ea typeface="宋体" pitchFamily="2" charset="-122"/>
                <a:cs typeface="+mn-cs"/>
              </a:rPr>
              <a:t>，都很年轻是吧。</a:t>
            </a:r>
          </a:p>
          <a:p>
            <a:r>
              <a:rPr kumimoji="1" lang="zh-CN" altLang="zh-CN" sz="1200" kern="1200" dirty="0">
                <a:solidFill>
                  <a:schemeClr val="tx1"/>
                </a:solidFill>
                <a:effectLst/>
                <a:latin typeface="Times New Roman" pitchFamily="18" charset="0"/>
                <a:ea typeface="宋体" pitchFamily="2" charset="-122"/>
                <a:cs typeface="+mn-cs"/>
              </a:rPr>
              <a:t>微软公司也是借助这个机会从一个小公司走向国际化的软件巨头。接这个单子的时候，微软是一个只有</a:t>
            </a:r>
            <a:r>
              <a:rPr kumimoji="1" lang="en-US" altLang="zh-CN" sz="1200" kern="1200" dirty="0">
                <a:solidFill>
                  <a:schemeClr val="tx1"/>
                </a:solidFill>
                <a:effectLst/>
                <a:latin typeface="Times New Roman" pitchFamily="18" charset="0"/>
                <a:ea typeface="宋体" pitchFamily="2" charset="-122"/>
                <a:cs typeface="+mn-cs"/>
              </a:rPr>
              <a:t>28</a:t>
            </a:r>
            <a:r>
              <a:rPr kumimoji="1" lang="zh-CN" altLang="zh-CN" sz="1200" kern="1200" dirty="0">
                <a:solidFill>
                  <a:schemeClr val="tx1"/>
                </a:solidFill>
                <a:effectLst/>
                <a:latin typeface="Times New Roman" pitchFamily="18" charset="0"/>
                <a:ea typeface="宋体" pitchFamily="2" charset="-122"/>
                <a:cs typeface="+mn-cs"/>
              </a:rPr>
              <a:t>个人的小公司，随着</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的普及，在</a:t>
            </a:r>
            <a:r>
              <a:rPr kumimoji="1" lang="en-US" altLang="zh-CN" sz="1200" kern="1200" dirty="0">
                <a:solidFill>
                  <a:schemeClr val="tx1"/>
                </a:solidFill>
                <a:effectLst/>
                <a:latin typeface="Times New Roman" pitchFamily="18" charset="0"/>
                <a:ea typeface="宋体" pitchFamily="2" charset="-122"/>
                <a:cs typeface="+mn-cs"/>
              </a:rPr>
              <a:t>1984</a:t>
            </a:r>
            <a:r>
              <a:rPr kumimoji="1" lang="zh-CN" altLang="zh-CN" sz="1200" kern="1200" dirty="0">
                <a:solidFill>
                  <a:schemeClr val="tx1"/>
                </a:solidFill>
                <a:effectLst/>
                <a:latin typeface="Times New Roman" pitchFamily="18" charset="0"/>
                <a:ea typeface="宋体" pitchFamily="2" charset="-122"/>
                <a:cs typeface="+mn-cs"/>
              </a:rPr>
              <a:t>年，成为一个年收入近</a:t>
            </a:r>
            <a:r>
              <a:rPr kumimoji="1" lang="en-US" altLang="zh-CN" sz="1200" kern="1200" dirty="0">
                <a:solidFill>
                  <a:schemeClr val="tx1"/>
                </a:solidFill>
                <a:effectLst/>
                <a:latin typeface="Times New Roman" pitchFamily="18" charset="0"/>
                <a:ea typeface="宋体" pitchFamily="2" charset="-122"/>
                <a:cs typeface="+mn-cs"/>
              </a:rPr>
              <a:t>1</a:t>
            </a:r>
            <a:r>
              <a:rPr kumimoji="1" lang="zh-CN" altLang="zh-CN" sz="1200" kern="1200" dirty="0">
                <a:solidFill>
                  <a:schemeClr val="tx1"/>
                </a:solidFill>
                <a:effectLst/>
                <a:latin typeface="Times New Roman" pitchFamily="18" charset="0"/>
                <a:ea typeface="宋体" pitchFamily="2" charset="-122"/>
                <a:cs typeface="+mn-cs"/>
              </a:rPr>
              <a:t>亿美元，</a:t>
            </a:r>
            <a:r>
              <a:rPr kumimoji="1" lang="en-US" altLang="zh-CN" sz="1200" kern="1200" dirty="0">
                <a:solidFill>
                  <a:schemeClr val="tx1"/>
                </a:solidFill>
                <a:effectLst/>
                <a:latin typeface="Times New Roman" pitchFamily="18" charset="0"/>
                <a:ea typeface="宋体" pitchFamily="2" charset="-122"/>
                <a:cs typeface="+mn-cs"/>
              </a:rPr>
              <a:t>600</a:t>
            </a:r>
            <a:r>
              <a:rPr kumimoji="1" lang="zh-CN" altLang="zh-CN" sz="1200" kern="1200" dirty="0">
                <a:solidFill>
                  <a:schemeClr val="tx1"/>
                </a:solidFill>
                <a:effectLst/>
                <a:latin typeface="Times New Roman" pitchFamily="18" charset="0"/>
                <a:ea typeface="宋体" pitchFamily="2" charset="-122"/>
                <a:cs typeface="+mn-cs"/>
              </a:rPr>
              <a:t>多人的大公司。</a:t>
            </a:r>
          </a:p>
          <a:p>
            <a:r>
              <a:rPr kumimoji="1" lang="zh-CN" altLang="zh-CN" sz="1200" kern="1200" dirty="0">
                <a:solidFill>
                  <a:schemeClr val="tx1"/>
                </a:solidFill>
                <a:effectLst/>
                <a:latin typeface="Times New Roman" pitchFamily="18" charset="0"/>
                <a:ea typeface="宋体" pitchFamily="2" charset="-122"/>
                <a:cs typeface="+mn-cs"/>
              </a:rPr>
              <a:t>现在回头看这个操作系统，</a:t>
            </a:r>
            <a:r>
              <a:rPr kumimoji="1" lang="en-US" altLang="zh-CN" sz="1200" kern="1200" dirty="0">
                <a:solidFill>
                  <a:schemeClr val="tx1"/>
                </a:solidFill>
                <a:effectLst/>
                <a:latin typeface="Times New Roman" pitchFamily="18" charset="0"/>
                <a:ea typeface="宋体" pitchFamily="2" charset="-122"/>
                <a:cs typeface="+mn-cs"/>
              </a:rPr>
              <a:t>1.0</a:t>
            </a:r>
            <a:r>
              <a:rPr kumimoji="1" lang="zh-CN" altLang="zh-CN" sz="1200" kern="1200" dirty="0">
                <a:solidFill>
                  <a:schemeClr val="tx1"/>
                </a:solidFill>
                <a:effectLst/>
                <a:latin typeface="Times New Roman" pitchFamily="18" charset="0"/>
                <a:ea typeface="宋体" pitchFamily="2" charset="-122"/>
                <a:cs typeface="+mn-cs"/>
              </a:rPr>
              <a:t>的时候真是弱爆了，只能在软盘上用，没有多用户，没有进程管理，也基本不怎么管文件，更别说</a:t>
            </a:r>
            <a:r>
              <a:rPr kumimoji="1" lang="en-US" altLang="zh-CN" sz="1200" kern="1200" dirty="0">
                <a:solidFill>
                  <a:schemeClr val="tx1"/>
                </a:solidFill>
                <a:effectLst/>
                <a:latin typeface="Times New Roman" pitchFamily="18" charset="0"/>
                <a:ea typeface="宋体" pitchFamily="2" charset="-122"/>
                <a:cs typeface="+mn-cs"/>
              </a:rPr>
              <a:t>UNIX</a:t>
            </a:r>
            <a:r>
              <a:rPr kumimoji="1" lang="zh-CN" altLang="zh-CN" sz="1200" kern="1200" dirty="0">
                <a:solidFill>
                  <a:schemeClr val="tx1"/>
                </a:solidFill>
                <a:effectLst/>
                <a:latin typeface="Times New Roman" pitchFamily="18" charset="0"/>
                <a:ea typeface="宋体" pitchFamily="2" charset="-122"/>
                <a:cs typeface="+mn-cs"/>
              </a:rPr>
              <a:t>当时已经有的各种高级特性。但是，有勇气踏出这一步，抓住机会，不断改进，对于我们都是有启迪的。</a:t>
            </a:r>
          </a:p>
          <a:p>
            <a:r>
              <a:rPr kumimoji="1" lang="zh-CN" altLang="zh-CN" sz="1200" kern="1200" dirty="0">
                <a:solidFill>
                  <a:schemeClr val="tx1"/>
                </a:solidFill>
                <a:effectLst/>
                <a:latin typeface="Times New Roman" pitchFamily="18" charset="0"/>
                <a:ea typeface="宋体" pitchFamily="2" charset="-122"/>
                <a:cs typeface="+mn-cs"/>
              </a:rPr>
              <a:t>在那个时代，除了</a:t>
            </a:r>
            <a:r>
              <a:rPr kumimoji="1" lang="en-US" altLang="zh-CN" sz="1200" kern="1200" dirty="0">
                <a:solidFill>
                  <a:schemeClr val="tx1"/>
                </a:solidFill>
                <a:effectLst/>
                <a:latin typeface="Times New Roman" pitchFamily="18" charset="0"/>
                <a:ea typeface="宋体" pitchFamily="2" charset="-122"/>
                <a:cs typeface="+mn-cs"/>
              </a:rPr>
              <a:t>IBM PC</a:t>
            </a:r>
            <a:r>
              <a:rPr kumimoji="1" lang="zh-CN" altLang="zh-CN" sz="1200" kern="1200" dirty="0">
                <a:solidFill>
                  <a:schemeClr val="tx1"/>
                </a:solidFill>
                <a:effectLst/>
                <a:latin typeface="Times New Roman" pitchFamily="18" charset="0"/>
                <a:ea typeface="宋体" pitchFamily="2" charset="-122"/>
                <a:cs typeface="+mn-cs"/>
              </a:rPr>
              <a:t>以外，最有影响力的就是苹果公司的</a:t>
            </a:r>
            <a:r>
              <a:rPr kumimoji="1" lang="en-US" altLang="zh-CN" sz="1200" kern="1200" dirty="0">
                <a:solidFill>
                  <a:schemeClr val="tx1"/>
                </a:solidFill>
                <a:effectLst/>
                <a:latin typeface="Times New Roman" pitchFamily="18" charset="0"/>
                <a:ea typeface="宋体" pitchFamily="2" charset="-122"/>
                <a:cs typeface="+mn-cs"/>
              </a:rPr>
              <a:t>Apple</a:t>
            </a:r>
            <a:r>
              <a:rPr kumimoji="1" lang="zh-CN" altLang="zh-CN" sz="1200" kern="1200" dirty="0">
                <a:solidFill>
                  <a:schemeClr val="tx1"/>
                </a:solidFill>
                <a:effectLst/>
                <a:latin typeface="Times New Roman" pitchFamily="18" charset="0"/>
                <a:ea typeface="宋体" pitchFamily="2" charset="-122"/>
                <a:cs typeface="+mn-cs"/>
              </a:rPr>
              <a:t>系列计算机了，其中</a:t>
            </a:r>
            <a:r>
              <a:rPr kumimoji="1" lang="en-US" altLang="zh-CN" sz="1200" kern="1200" dirty="0">
                <a:solidFill>
                  <a:schemeClr val="tx1"/>
                </a:solidFill>
                <a:effectLst/>
                <a:latin typeface="Times New Roman" pitchFamily="18" charset="0"/>
                <a:ea typeface="宋体" pitchFamily="2" charset="-122"/>
                <a:cs typeface="+mn-cs"/>
              </a:rPr>
              <a:t>Apple II</a:t>
            </a:r>
            <a:r>
              <a:rPr kumimoji="1" lang="zh-CN" altLang="zh-CN" sz="1200" kern="1200" dirty="0">
                <a:solidFill>
                  <a:schemeClr val="tx1"/>
                </a:solidFill>
                <a:effectLst/>
                <a:latin typeface="Times New Roman" pitchFamily="18" charset="0"/>
                <a:ea typeface="宋体" pitchFamily="2" charset="-122"/>
                <a:cs typeface="+mn-cs"/>
              </a:rPr>
              <a:t>又是其中最好的，照片上左边的是史蒂夫乔布斯，正在一个展览会上宣传新产品。至于操作系统</a:t>
            </a:r>
            <a:r>
              <a:rPr kumimoji="1" lang="en-US" altLang="zh-CN" sz="1200" kern="1200" dirty="0">
                <a:solidFill>
                  <a:schemeClr val="tx1"/>
                </a:solidFill>
                <a:effectLst/>
                <a:latin typeface="Times New Roman" pitchFamily="18" charset="0"/>
                <a:ea typeface="宋体" pitchFamily="2" charset="-122"/>
                <a:cs typeface="+mn-cs"/>
              </a:rPr>
              <a:t>Apple-DOS</a:t>
            </a:r>
            <a:r>
              <a:rPr kumimoji="1" lang="zh-CN" altLang="zh-CN" sz="1200" kern="1200" dirty="0">
                <a:solidFill>
                  <a:schemeClr val="tx1"/>
                </a:solidFill>
                <a:effectLst/>
                <a:latin typeface="Times New Roman" pitchFamily="18" charset="0"/>
                <a:ea typeface="宋体" pitchFamily="2" charset="-122"/>
                <a:cs typeface="+mn-cs"/>
              </a:rPr>
              <a:t>，当时苹果另外一个创始人，就是照片上右边的史蒂夫沃兹尼克，本来是打算自己给</a:t>
            </a:r>
            <a:r>
              <a:rPr kumimoji="1" lang="en-US" altLang="zh-CN" sz="1200" kern="1200" dirty="0">
                <a:solidFill>
                  <a:schemeClr val="tx1"/>
                </a:solidFill>
                <a:effectLst/>
                <a:latin typeface="Times New Roman" pitchFamily="18" charset="0"/>
                <a:ea typeface="宋体" pitchFamily="2" charset="-122"/>
                <a:cs typeface="+mn-cs"/>
              </a:rPr>
              <a:t>Apple II</a:t>
            </a:r>
            <a:r>
              <a:rPr kumimoji="1" lang="zh-CN" altLang="zh-CN" sz="1200" kern="1200" dirty="0">
                <a:solidFill>
                  <a:schemeClr val="tx1"/>
                </a:solidFill>
                <a:effectLst/>
                <a:latin typeface="Times New Roman" pitchFamily="18" charset="0"/>
                <a:ea typeface="宋体" pitchFamily="2" charset="-122"/>
                <a:cs typeface="+mn-cs"/>
              </a:rPr>
              <a:t>写个操作系统的，乔布斯觉得不划算，就把它外包出去了，花了</a:t>
            </a:r>
            <a:r>
              <a:rPr kumimoji="1" lang="en-US" altLang="zh-CN" sz="1200" kern="1200" dirty="0">
                <a:solidFill>
                  <a:schemeClr val="tx1"/>
                </a:solidFill>
                <a:effectLst/>
                <a:latin typeface="Times New Roman" pitchFamily="18" charset="0"/>
                <a:ea typeface="宋体" pitchFamily="2" charset="-122"/>
                <a:cs typeface="+mn-cs"/>
              </a:rPr>
              <a:t>1</a:t>
            </a:r>
            <a:r>
              <a:rPr kumimoji="1" lang="zh-CN" altLang="zh-CN" sz="1200" kern="1200" dirty="0">
                <a:solidFill>
                  <a:schemeClr val="tx1"/>
                </a:solidFill>
                <a:effectLst/>
                <a:latin typeface="Times New Roman" pitchFamily="18" charset="0"/>
                <a:ea typeface="宋体" pitchFamily="2" charset="-122"/>
                <a:cs typeface="+mn-cs"/>
              </a:rPr>
              <a:t>万</a:t>
            </a:r>
            <a:r>
              <a:rPr kumimoji="1" lang="en-US" altLang="zh-CN" sz="1200" kern="1200" dirty="0">
                <a:solidFill>
                  <a:schemeClr val="tx1"/>
                </a:solidFill>
                <a:effectLst/>
                <a:latin typeface="Times New Roman" pitchFamily="18" charset="0"/>
                <a:ea typeface="宋体" pitchFamily="2" charset="-122"/>
                <a:cs typeface="+mn-cs"/>
              </a:rPr>
              <a:t>3</a:t>
            </a:r>
            <a:r>
              <a:rPr kumimoji="1" lang="zh-CN" altLang="zh-CN" sz="1200" kern="1200" dirty="0">
                <a:solidFill>
                  <a:schemeClr val="tx1"/>
                </a:solidFill>
                <a:effectLst/>
                <a:latin typeface="Times New Roman" pitchFamily="18" charset="0"/>
                <a:ea typeface="宋体" pitchFamily="2" charset="-122"/>
                <a:cs typeface="+mn-cs"/>
              </a:rPr>
              <a:t>千美元，一个多月就搞定了，所以不用我说你也能想来这个操作系统的功能，显然和</a:t>
            </a:r>
            <a:r>
              <a:rPr kumimoji="1" lang="en-US" altLang="zh-CN" sz="1200" kern="1200" dirty="0">
                <a:solidFill>
                  <a:schemeClr val="tx1"/>
                </a:solidFill>
                <a:effectLst/>
                <a:latin typeface="Times New Roman" pitchFamily="18" charset="0"/>
                <a:ea typeface="宋体" pitchFamily="2" charset="-122"/>
                <a:cs typeface="+mn-cs"/>
              </a:rPr>
              <a:t>MS-DOS</a:t>
            </a:r>
            <a:r>
              <a:rPr kumimoji="1" lang="zh-CN" altLang="zh-CN" sz="1200" kern="1200" dirty="0">
                <a:solidFill>
                  <a:schemeClr val="tx1"/>
                </a:solidFill>
                <a:effectLst/>
                <a:latin typeface="Times New Roman" pitchFamily="18" charset="0"/>
                <a:ea typeface="宋体" pitchFamily="2" charset="-122"/>
                <a:cs typeface="+mn-cs"/>
              </a:rPr>
              <a:t>半斤八两吧。顺便说一句，现在这个操作系统的源代码也公开出来了，在计算机历史博物馆有个展位，将来大家去美国加州山景城旅游、上学或者工作的时候可以顺路去转转，有非常多的计算机历史收藏品。再顺带说一句，山景城那边还有谷歌公司，顺路也可以去那边转转。</a:t>
            </a:r>
          </a:p>
          <a:p>
            <a:r>
              <a:rPr kumimoji="1" lang="en-US" altLang="zh-CN" sz="1200" kern="1200" dirty="0">
                <a:solidFill>
                  <a:schemeClr val="tx1"/>
                </a:solidFill>
                <a:effectLst/>
                <a:latin typeface="Times New Roman" pitchFamily="18" charset="0"/>
                <a:ea typeface="宋体" pitchFamily="2" charset="-122"/>
                <a:cs typeface="+mn-cs"/>
              </a:rPr>
              <a:t>IBM PC</a:t>
            </a:r>
            <a:r>
              <a:rPr kumimoji="1" lang="zh-CN" altLang="zh-CN" sz="1200" kern="1200" dirty="0">
                <a:solidFill>
                  <a:schemeClr val="tx1"/>
                </a:solidFill>
                <a:effectLst/>
                <a:latin typeface="Times New Roman" pitchFamily="18" charset="0"/>
                <a:ea typeface="宋体" pitchFamily="2" charset="-122"/>
                <a:cs typeface="+mn-cs"/>
              </a:rPr>
              <a:t>不仅是个产品，它还标准化了一个计算机需要有的组件接口，使得更多的公司能够参与其中，后来的公司都以自己的</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产品兼容</a:t>
            </a:r>
            <a:r>
              <a:rPr kumimoji="1" lang="en-US" altLang="zh-CN" sz="1200" kern="1200" dirty="0">
                <a:solidFill>
                  <a:schemeClr val="tx1"/>
                </a:solidFill>
                <a:effectLst/>
                <a:latin typeface="Times New Roman" pitchFamily="18" charset="0"/>
                <a:ea typeface="宋体" pitchFamily="2" charset="-122"/>
                <a:cs typeface="+mn-cs"/>
              </a:rPr>
              <a:t>IBM PC</a:t>
            </a:r>
            <a:r>
              <a:rPr kumimoji="1" lang="zh-CN" altLang="zh-CN" sz="1200" kern="1200" dirty="0">
                <a:solidFill>
                  <a:schemeClr val="tx1"/>
                </a:solidFill>
                <a:effectLst/>
                <a:latin typeface="Times New Roman" pitchFamily="18" charset="0"/>
                <a:ea typeface="宋体" pitchFamily="2" charset="-122"/>
                <a:cs typeface="+mn-cs"/>
              </a:rPr>
              <a:t>为标准配备</a:t>
            </a:r>
            <a:endParaRPr lang="en-US" altLang="zh-CN" dirty="0"/>
          </a:p>
        </p:txBody>
      </p:sp>
    </p:spTree>
    <p:extLst>
      <p:ext uri="{BB962C8B-B14F-4D97-AF65-F5344CB8AC3E}">
        <p14:creationId xmlns:p14="http://schemas.microsoft.com/office/powerpoint/2010/main" val="30785581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56</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56</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zh-CN" altLang="zh-CN" sz="1200" kern="1200" dirty="0">
                <a:solidFill>
                  <a:schemeClr val="tx1"/>
                </a:solidFill>
                <a:effectLst/>
                <a:latin typeface="Times New Roman" pitchFamily="18" charset="0"/>
                <a:ea typeface="宋体" pitchFamily="2" charset="-122"/>
                <a:cs typeface="+mn-cs"/>
              </a:rPr>
              <a:t>对于程序设计而言，这也是一个非常重要的转变，以往的程序都是在命令行下，通过文本来交互，但是现在，界面对用户是友好了，但是程序设计呢，复杂了。</a:t>
            </a:r>
            <a:endParaRPr kumimoji="1" lang="en-US" altLang="zh-CN" sz="1200" kern="1200" dirty="0">
              <a:solidFill>
                <a:schemeClr val="tx1"/>
              </a:solidFill>
              <a:effectLst/>
              <a:latin typeface="Times New Roman" pitchFamily="18" charset="0"/>
              <a:ea typeface="宋体" pitchFamily="2" charset="-122"/>
              <a:cs typeface="+mn-cs"/>
            </a:endParaRPr>
          </a:p>
          <a:p>
            <a:pPr lvl="1" eaLnBrk="1" hangingPunct="1"/>
            <a:r>
              <a:rPr kumimoji="1" lang="zh-CN" altLang="zh-CN" sz="1200" kern="1200" dirty="0">
                <a:solidFill>
                  <a:schemeClr val="tx1"/>
                </a:solidFill>
                <a:effectLst/>
                <a:latin typeface="Times New Roman" pitchFamily="18" charset="0"/>
                <a:ea typeface="宋体" pitchFamily="2" charset="-122"/>
                <a:cs typeface="+mn-cs"/>
              </a:rPr>
              <a:t>人的交互过程是随意的，可能点点这个按钮，点点那个菜单，用户很可能不按照一个流程</a:t>
            </a:r>
            <a:r>
              <a:rPr kumimoji="1" lang="en-US" altLang="zh-CN" sz="1200" kern="1200" dirty="0">
                <a:solidFill>
                  <a:schemeClr val="tx1"/>
                </a:solidFill>
                <a:effectLst/>
                <a:latin typeface="Times New Roman" pitchFamily="18" charset="0"/>
                <a:ea typeface="宋体" pitchFamily="2" charset="-122"/>
                <a:cs typeface="+mn-cs"/>
              </a:rPr>
              <a:t>1</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3</a:t>
            </a:r>
            <a:r>
              <a:rPr kumimoji="1" lang="zh-CN" altLang="zh-CN" sz="1200" kern="1200" dirty="0">
                <a:solidFill>
                  <a:schemeClr val="tx1"/>
                </a:solidFill>
                <a:effectLst/>
                <a:latin typeface="Times New Roman" pitchFamily="18" charset="0"/>
                <a:ea typeface="宋体" pitchFamily="2" charset="-122"/>
                <a:cs typeface="+mn-cs"/>
              </a:rPr>
              <a:t>的顺序操作，他可能</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1</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3 / 3</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1</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，也可能</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个不停，所以对于程序，异步处理、事件轮询、非阻塞</a:t>
            </a:r>
            <a:r>
              <a:rPr kumimoji="1" lang="en-US" altLang="zh-CN" sz="1200" kern="1200" dirty="0">
                <a:solidFill>
                  <a:schemeClr val="tx1"/>
                </a:solidFill>
                <a:effectLst/>
                <a:latin typeface="Times New Roman" pitchFamily="18" charset="0"/>
                <a:ea typeface="宋体" pitchFamily="2" charset="-122"/>
                <a:cs typeface="+mn-cs"/>
              </a:rPr>
              <a:t>I/O</a:t>
            </a:r>
            <a:r>
              <a:rPr kumimoji="1" lang="zh-CN" altLang="zh-CN" sz="1200" kern="1200" dirty="0">
                <a:solidFill>
                  <a:schemeClr val="tx1"/>
                </a:solidFill>
                <a:effectLst/>
                <a:latin typeface="Times New Roman" pitchFamily="18" charset="0"/>
                <a:ea typeface="宋体" pitchFamily="2" charset="-122"/>
                <a:cs typeface="+mn-cs"/>
              </a:rPr>
              <a:t>、界面业务分离、多外设支持等等都需要加入考虑</a:t>
            </a:r>
            <a:endParaRPr lang="en-US" altLang="zh-CN" dirty="0"/>
          </a:p>
        </p:txBody>
      </p:sp>
    </p:spTree>
    <p:extLst>
      <p:ext uri="{BB962C8B-B14F-4D97-AF65-F5344CB8AC3E}">
        <p14:creationId xmlns:p14="http://schemas.microsoft.com/office/powerpoint/2010/main" val="9463792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57</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57</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zh-CN" altLang="zh-CN" sz="1200" kern="1200" dirty="0">
                <a:solidFill>
                  <a:schemeClr val="tx1"/>
                </a:solidFill>
                <a:effectLst/>
                <a:latin typeface="Times New Roman" pitchFamily="18" charset="0"/>
                <a:ea typeface="宋体" pitchFamily="2" charset="-122"/>
                <a:cs typeface="+mn-cs"/>
              </a:rPr>
              <a:t>进入</a:t>
            </a:r>
            <a:r>
              <a:rPr kumimoji="1" lang="en-US" altLang="zh-CN" sz="1200" kern="1200" dirty="0">
                <a:solidFill>
                  <a:schemeClr val="tx1"/>
                </a:solidFill>
                <a:effectLst/>
                <a:latin typeface="Times New Roman" pitchFamily="18" charset="0"/>
                <a:ea typeface="宋体" pitchFamily="2" charset="-122"/>
                <a:cs typeface="+mn-cs"/>
              </a:rPr>
              <a:t>90</a:t>
            </a:r>
            <a:r>
              <a:rPr kumimoji="1" lang="zh-CN" altLang="zh-CN" sz="1200" kern="1200" dirty="0">
                <a:solidFill>
                  <a:schemeClr val="tx1"/>
                </a:solidFill>
                <a:effectLst/>
                <a:latin typeface="Times New Roman" pitchFamily="18" charset="0"/>
                <a:ea typeface="宋体" pitchFamily="2" charset="-122"/>
                <a:cs typeface="+mn-cs"/>
              </a:rPr>
              <a:t>年代，</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走进千家万户。</a:t>
            </a:r>
            <a:endParaRPr lang="en-US" altLang="zh-CN" dirty="0"/>
          </a:p>
        </p:txBody>
      </p:sp>
    </p:spTree>
    <p:extLst>
      <p:ext uri="{BB962C8B-B14F-4D97-AF65-F5344CB8AC3E}">
        <p14:creationId xmlns:p14="http://schemas.microsoft.com/office/powerpoint/2010/main" val="36594267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58</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58</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zh-CN" altLang="zh-CN" sz="1200" kern="1200" dirty="0">
                <a:solidFill>
                  <a:schemeClr val="tx1"/>
                </a:solidFill>
                <a:effectLst/>
                <a:latin typeface="Times New Roman" pitchFamily="18" charset="0"/>
                <a:ea typeface="宋体" pitchFamily="2" charset="-122"/>
                <a:cs typeface="+mn-cs"/>
              </a:rPr>
              <a:t>但是操作系统除了</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以外，还有其他很多呢，自由软件的捍卫者声称闭源的</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是邪恶，只有开放源代码才是正道，所以这世界上还有其他各种操作系统，最著名的就是</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了。</a:t>
            </a:r>
          </a:p>
          <a:p>
            <a:r>
              <a:rPr kumimoji="1" lang="zh-CN" altLang="zh-CN" sz="1200" kern="1200" dirty="0">
                <a:solidFill>
                  <a:schemeClr val="tx1"/>
                </a:solidFill>
                <a:effectLst/>
                <a:latin typeface="Times New Roman" pitchFamily="18" charset="0"/>
                <a:ea typeface="宋体" pitchFamily="2" charset="-122"/>
                <a:cs typeface="+mn-cs"/>
              </a:rPr>
              <a:t>介绍</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的开场白有很多，我最喜欢的一句是这个：此星球上最流行的操作系统，如果可以给这句话加个括号的话，括号里还要写，没有之一。</a:t>
            </a:r>
          </a:p>
          <a:p>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，关于这个操作系统的故事非常多，</a:t>
            </a:r>
            <a:r>
              <a:rPr kumimoji="1" lang="en-US" altLang="zh-CN" sz="1200" kern="1200" dirty="0">
                <a:solidFill>
                  <a:schemeClr val="tx1"/>
                </a:solidFill>
                <a:effectLst/>
                <a:latin typeface="Times New Roman" pitchFamily="18" charset="0"/>
                <a:ea typeface="宋体" pitchFamily="2" charset="-122"/>
                <a:cs typeface="+mn-cs"/>
              </a:rPr>
              <a:t>Linus</a:t>
            </a:r>
            <a:r>
              <a:rPr kumimoji="1" lang="zh-CN" altLang="zh-CN" sz="1200" kern="1200" dirty="0">
                <a:solidFill>
                  <a:schemeClr val="tx1"/>
                </a:solidFill>
                <a:effectLst/>
                <a:latin typeface="Times New Roman" pitchFamily="18" charset="0"/>
                <a:ea typeface="宋体" pitchFamily="2" charset="-122"/>
                <a:cs typeface="+mn-cs"/>
              </a:rPr>
              <a:t>同志本身的故事，还有各个发行版之争，商业斗争等等，真的是三天三夜都说不完，而且明确的说这些故事在你们上操作系统课程的时候也不会有老师给你们讲。认真的说，热热闹闹的业界并不只是冷冰冰的代码和算法，背后的人和初心不改才是推动这个事业乃至人类社会不断前进的动力吧。别的不说，现在移动互联网的</a:t>
            </a:r>
            <a:r>
              <a:rPr kumimoji="1" lang="en-US" altLang="zh-CN" sz="1200" kern="1200" dirty="0">
                <a:solidFill>
                  <a:schemeClr val="tx1"/>
                </a:solidFill>
                <a:effectLst/>
                <a:latin typeface="Times New Roman" pitchFamily="18" charset="0"/>
                <a:ea typeface="宋体" pitchFamily="2" charset="-122"/>
                <a:cs typeface="+mn-cs"/>
              </a:rPr>
              <a:t>90%</a:t>
            </a:r>
            <a:r>
              <a:rPr kumimoji="1" lang="zh-CN" altLang="zh-CN" sz="1200" kern="1200" dirty="0">
                <a:solidFill>
                  <a:schemeClr val="tx1"/>
                </a:solidFill>
                <a:effectLst/>
                <a:latin typeface="Times New Roman" pitchFamily="18" charset="0"/>
                <a:ea typeface="宋体" pitchFamily="2" charset="-122"/>
                <a:cs typeface="+mn-cs"/>
              </a:rPr>
              <a:t>以上的服务器都是基于</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99%</a:t>
            </a:r>
            <a:r>
              <a:rPr kumimoji="1" lang="zh-CN" altLang="zh-CN" sz="1200" kern="1200" dirty="0">
                <a:solidFill>
                  <a:schemeClr val="tx1"/>
                </a:solidFill>
                <a:effectLst/>
                <a:latin typeface="Times New Roman" pitchFamily="18" charset="0"/>
                <a:ea typeface="宋体" pitchFamily="2" charset="-122"/>
                <a:cs typeface="+mn-cs"/>
              </a:rPr>
              <a:t>的超算集群都是基于</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86%</a:t>
            </a:r>
            <a:r>
              <a:rPr kumimoji="1" lang="zh-CN" altLang="zh-CN" sz="1200" kern="1200" dirty="0">
                <a:solidFill>
                  <a:schemeClr val="tx1"/>
                </a:solidFill>
                <a:effectLst/>
                <a:latin typeface="Times New Roman" pitchFamily="18" charset="0"/>
                <a:ea typeface="宋体" pitchFamily="2" charset="-122"/>
                <a:cs typeface="+mn-cs"/>
              </a:rPr>
              <a:t>以上的手机都是基于</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虽然运行的</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非常多，各种物联网设备、车载设备、航天航空设备基本都是基于</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的。</a:t>
            </a:r>
          </a:p>
          <a:p>
            <a:r>
              <a:rPr kumimoji="1" lang="zh-CN" altLang="zh-CN" sz="1200" kern="1200" dirty="0">
                <a:solidFill>
                  <a:schemeClr val="tx1"/>
                </a:solidFill>
                <a:effectLst/>
                <a:latin typeface="Times New Roman" pitchFamily="18" charset="0"/>
                <a:ea typeface="宋体" pitchFamily="2" charset="-122"/>
                <a:cs typeface="+mn-cs"/>
              </a:rPr>
              <a:t>另外还有很多基于</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内核的发行版和衍生系统，目前最著名的就是手机操作系统</a:t>
            </a:r>
            <a:r>
              <a:rPr kumimoji="1" lang="en-US" altLang="zh-CN" sz="1200" kern="1200" dirty="0">
                <a:solidFill>
                  <a:schemeClr val="tx1"/>
                </a:solidFill>
                <a:effectLst/>
                <a:latin typeface="Times New Roman" pitchFamily="18" charset="0"/>
                <a:ea typeface="宋体" pitchFamily="2" charset="-122"/>
                <a:cs typeface="+mn-cs"/>
              </a:rPr>
              <a:t>Android</a:t>
            </a:r>
            <a:r>
              <a:rPr kumimoji="1" lang="zh-CN" altLang="zh-CN" sz="1200" kern="1200" dirty="0">
                <a:solidFill>
                  <a:schemeClr val="tx1"/>
                </a:solidFill>
                <a:effectLst/>
                <a:latin typeface="Times New Roman" pitchFamily="18" charset="0"/>
                <a:ea typeface="宋体" pitchFamily="2" charset="-122"/>
                <a:cs typeface="+mn-cs"/>
              </a:rPr>
              <a:t>，另外还有</a:t>
            </a:r>
            <a:r>
              <a:rPr kumimoji="1" lang="en-US" altLang="zh-CN" sz="1200" kern="1200" dirty="0">
                <a:solidFill>
                  <a:schemeClr val="tx1"/>
                </a:solidFill>
                <a:effectLst/>
                <a:latin typeface="Times New Roman" pitchFamily="18" charset="0"/>
                <a:ea typeface="宋体" pitchFamily="2" charset="-122"/>
                <a:cs typeface="+mn-cs"/>
              </a:rPr>
              <a:t>Google</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Chrome OS</a:t>
            </a:r>
            <a:r>
              <a:rPr kumimoji="1" lang="zh-CN" altLang="zh-CN" sz="1200" kern="1200" dirty="0">
                <a:solidFill>
                  <a:schemeClr val="tx1"/>
                </a:solidFill>
                <a:effectLst/>
                <a:latin typeface="Times New Roman" pitchFamily="18" charset="0"/>
                <a:ea typeface="宋体" pitchFamily="2" charset="-122"/>
                <a:cs typeface="+mn-cs"/>
              </a:rPr>
              <a:t>，三星的</a:t>
            </a:r>
            <a:r>
              <a:rPr kumimoji="1" lang="en-US" altLang="zh-CN" sz="1200" kern="1200" dirty="0">
                <a:solidFill>
                  <a:schemeClr val="tx1"/>
                </a:solidFill>
                <a:effectLst/>
                <a:latin typeface="Times New Roman" pitchFamily="18" charset="0"/>
                <a:ea typeface="宋体" pitchFamily="2" charset="-122"/>
                <a:cs typeface="+mn-cs"/>
              </a:rPr>
              <a:t>Tizen</a:t>
            </a:r>
            <a:r>
              <a:rPr kumimoji="1" lang="zh-CN" altLang="zh-CN" sz="1200" kern="1200" dirty="0">
                <a:solidFill>
                  <a:schemeClr val="tx1"/>
                </a:solidFill>
                <a:effectLst/>
                <a:latin typeface="Times New Roman" pitchFamily="18" charset="0"/>
                <a:ea typeface="宋体" pitchFamily="2" charset="-122"/>
                <a:cs typeface="+mn-cs"/>
              </a:rPr>
              <a:t>等等。</a:t>
            </a:r>
            <a:endParaRPr lang="en-US" altLang="zh-CN" dirty="0"/>
          </a:p>
        </p:txBody>
      </p:sp>
    </p:spTree>
    <p:extLst>
      <p:ext uri="{BB962C8B-B14F-4D97-AF65-F5344CB8AC3E}">
        <p14:creationId xmlns:p14="http://schemas.microsoft.com/office/powerpoint/2010/main" val="26194815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59</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59</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zh-CN" altLang="zh-CN" sz="1200" kern="1200" dirty="0">
                <a:solidFill>
                  <a:schemeClr val="tx1"/>
                </a:solidFill>
                <a:effectLst/>
                <a:latin typeface="Times New Roman" pitchFamily="18" charset="0"/>
                <a:ea typeface="宋体" pitchFamily="2" charset="-122"/>
                <a:cs typeface="+mn-cs"/>
              </a:rPr>
              <a:t>但是操作系统除了</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以外，还有其他很多呢，自由软件的捍卫者声称闭源的</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是邪恶，只有开放源代码才是正道，所以这世界上还有其他各种操作系统，最著名的就是</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了。</a:t>
            </a:r>
          </a:p>
          <a:p>
            <a:r>
              <a:rPr kumimoji="1" lang="zh-CN" altLang="zh-CN" sz="1200" kern="1200" dirty="0">
                <a:solidFill>
                  <a:schemeClr val="tx1"/>
                </a:solidFill>
                <a:effectLst/>
                <a:latin typeface="Times New Roman" pitchFamily="18" charset="0"/>
                <a:ea typeface="宋体" pitchFamily="2" charset="-122"/>
                <a:cs typeface="+mn-cs"/>
              </a:rPr>
              <a:t>介绍</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的开场白有很多，我最喜欢的一句是这个：此星球上最流行的操作系统，如果可以给这句话加个括号的话，括号里还要写，没有之一。</a:t>
            </a:r>
          </a:p>
          <a:p>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，关于这个操作系统的故事非常多，</a:t>
            </a:r>
            <a:r>
              <a:rPr kumimoji="1" lang="en-US" altLang="zh-CN" sz="1200" kern="1200" dirty="0">
                <a:solidFill>
                  <a:schemeClr val="tx1"/>
                </a:solidFill>
                <a:effectLst/>
                <a:latin typeface="Times New Roman" pitchFamily="18" charset="0"/>
                <a:ea typeface="宋体" pitchFamily="2" charset="-122"/>
                <a:cs typeface="+mn-cs"/>
              </a:rPr>
              <a:t>Linus</a:t>
            </a:r>
            <a:r>
              <a:rPr kumimoji="1" lang="zh-CN" altLang="zh-CN" sz="1200" kern="1200" dirty="0">
                <a:solidFill>
                  <a:schemeClr val="tx1"/>
                </a:solidFill>
                <a:effectLst/>
                <a:latin typeface="Times New Roman" pitchFamily="18" charset="0"/>
                <a:ea typeface="宋体" pitchFamily="2" charset="-122"/>
                <a:cs typeface="+mn-cs"/>
              </a:rPr>
              <a:t>同志本身的故事，还有各个发行版之争，商业斗争等等，真的是三天三夜都说不完，而且明确的说这些故事在你们上操作系统课程的时候也不会有老师给你们讲。认真的说，热热闹闹的业界并不只是冷冰冰的代码和算法，背后的人和初心不改才是推动这个事业乃至人类社会不断前进的动力吧。别的不说，现在移动互联网的</a:t>
            </a:r>
            <a:r>
              <a:rPr kumimoji="1" lang="en-US" altLang="zh-CN" sz="1200" kern="1200" dirty="0">
                <a:solidFill>
                  <a:schemeClr val="tx1"/>
                </a:solidFill>
                <a:effectLst/>
                <a:latin typeface="Times New Roman" pitchFamily="18" charset="0"/>
                <a:ea typeface="宋体" pitchFamily="2" charset="-122"/>
                <a:cs typeface="+mn-cs"/>
              </a:rPr>
              <a:t>90%</a:t>
            </a:r>
            <a:r>
              <a:rPr kumimoji="1" lang="zh-CN" altLang="zh-CN" sz="1200" kern="1200" dirty="0">
                <a:solidFill>
                  <a:schemeClr val="tx1"/>
                </a:solidFill>
                <a:effectLst/>
                <a:latin typeface="Times New Roman" pitchFamily="18" charset="0"/>
                <a:ea typeface="宋体" pitchFamily="2" charset="-122"/>
                <a:cs typeface="+mn-cs"/>
              </a:rPr>
              <a:t>以上的服务器都是基于</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99%</a:t>
            </a:r>
            <a:r>
              <a:rPr kumimoji="1" lang="zh-CN" altLang="zh-CN" sz="1200" kern="1200" dirty="0">
                <a:solidFill>
                  <a:schemeClr val="tx1"/>
                </a:solidFill>
                <a:effectLst/>
                <a:latin typeface="Times New Roman" pitchFamily="18" charset="0"/>
                <a:ea typeface="宋体" pitchFamily="2" charset="-122"/>
                <a:cs typeface="+mn-cs"/>
              </a:rPr>
              <a:t>的超算集群都是基于</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86%</a:t>
            </a:r>
            <a:r>
              <a:rPr kumimoji="1" lang="zh-CN" altLang="zh-CN" sz="1200" kern="1200" dirty="0">
                <a:solidFill>
                  <a:schemeClr val="tx1"/>
                </a:solidFill>
                <a:effectLst/>
                <a:latin typeface="Times New Roman" pitchFamily="18" charset="0"/>
                <a:ea typeface="宋体" pitchFamily="2" charset="-122"/>
                <a:cs typeface="+mn-cs"/>
              </a:rPr>
              <a:t>以上的手机都是基于</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PC</a:t>
            </a:r>
            <a:r>
              <a:rPr kumimoji="1" lang="zh-CN" altLang="zh-CN" sz="1200" kern="1200" dirty="0">
                <a:solidFill>
                  <a:schemeClr val="tx1"/>
                </a:solidFill>
                <a:effectLst/>
                <a:latin typeface="Times New Roman" pitchFamily="18" charset="0"/>
                <a:ea typeface="宋体" pitchFamily="2" charset="-122"/>
                <a:cs typeface="+mn-cs"/>
              </a:rPr>
              <a:t>虽然运行的</a:t>
            </a:r>
            <a:r>
              <a:rPr kumimoji="1" lang="en-US" altLang="zh-CN" sz="1200" kern="1200" dirty="0">
                <a:solidFill>
                  <a:schemeClr val="tx1"/>
                </a:solidFill>
                <a:effectLst/>
                <a:latin typeface="Times New Roman" pitchFamily="18" charset="0"/>
                <a:ea typeface="宋体" pitchFamily="2" charset="-122"/>
                <a:cs typeface="+mn-cs"/>
              </a:rPr>
              <a:t>Windows</a:t>
            </a:r>
            <a:r>
              <a:rPr kumimoji="1" lang="zh-CN" altLang="zh-CN" sz="1200" kern="1200" dirty="0">
                <a:solidFill>
                  <a:schemeClr val="tx1"/>
                </a:solidFill>
                <a:effectLst/>
                <a:latin typeface="Times New Roman" pitchFamily="18" charset="0"/>
                <a:ea typeface="宋体" pitchFamily="2" charset="-122"/>
                <a:cs typeface="+mn-cs"/>
              </a:rPr>
              <a:t>非常多，各种物联网设备、车载设备、航天航空设备基本都是基于</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的。</a:t>
            </a:r>
          </a:p>
          <a:p>
            <a:r>
              <a:rPr kumimoji="1" lang="zh-CN" altLang="zh-CN" sz="1200" kern="1200" dirty="0">
                <a:solidFill>
                  <a:schemeClr val="tx1"/>
                </a:solidFill>
                <a:effectLst/>
                <a:latin typeface="Times New Roman" pitchFamily="18" charset="0"/>
                <a:ea typeface="宋体" pitchFamily="2" charset="-122"/>
                <a:cs typeface="+mn-cs"/>
              </a:rPr>
              <a:t>另外还有很多基于</a:t>
            </a:r>
            <a:r>
              <a:rPr kumimoji="1" lang="en-US" altLang="zh-CN" sz="1200" kern="1200" dirty="0">
                <a:solidFill>
                  <a:schemeClr val="tx1"/>
                </a:solidFill>
                <a:effectLst/>
                <a:latin typeface="Times New Roman" pitchFamily="18" charset="0"/>
                <a:ea typeface="宋体" pitchFamily="2" charset="-122"/>
                <a:cs typeface="+mn-cs"/>
              </a:rPr>
              <a:t>Linux</a:t>
            </a:r>
            <a:r>
              <a:rPr kumimoji="1" lang="zh-CN" altLang="zh-CN" sz="1200" kern="1200" dirty="0">
                <a:solidFill>
                  <a:schemeClr val="tx1"/>
                </a:solidFill>
                <a:effectLst/>
                <a:latin typeface="Times New Roman" pitchFamily="18" charset="0"/>
                <a:ea typeface="宋体" pitchFamily="2" charset="-122"/>
                <a:cs typeface="+mn-cs"/>
              </a:rPr>
              <a:t>内核的发行版和衍生系统，目前最著名的就是手机操作系统</a:t>
            </a:r>
            <a:r>
              <a:rPr kumimoji="1" lang="en-US" altLang="zh-CN" sz="1200" kern="1200" dirty="0">
                <a:solidFill>
                  <a:schemeClr val="tx1"/>
                </a:solidFill>
                <a:effectLst/>
                <a:latin typeface="Times New Roman" pitchFamily="18" charset="0"/>
                <a:ea typeface="宋体" pitchFamily="2" charset="-122"/>
                <a:cs typeface="+mn-cs"/>
              </a:rPr>
              <a:t>Android</a:t>
            </a:r>
            <a:r>
              <a:rPr kumimoji="1" lang="zh-CN" altLang="zh-CN" sz="1200" kern="1200" dirty="0">
                <a:solidFill>
                  <a:schemeClr val="tx1"/>
                </a:solidFill>
                <a:effectLst/>
                <a:latin typeface="Times New Roman" pitchFamily="18" charset="0"/>
                <a:ea typeface="宋体" pitchFamily="2" charset="-122"/>
                <a:cs typeface="+mn-cs"/>
              </a:rPr>
              <a:t>，另外还有</a:t>
            </a:r>
            <a:r>
              <a:rPr kumimoji="1" lang="en-US" altLang="zh-CN" sz="1200" kern="1200" dirty="0">
                <a:solidFill>
                  <a:schemeClr val="tx1"/>
                </a:solidFill>
                <a:effectLst/>
                <a:latin typeface="Times New Roman" pitchFamily="18" charset="0"/>
                <a:ea typeface="宋体" pitchFamily="2" charset="-122"/>
                <a:cs typeface="+mn-cs"/>
              </a:rPr>
              <a:t>Google</a:t>
            </a:r>
            <a:r>
              <a:rPr kumimoji="1" lang="zh-CN" altLang="zh-CN" sz="1200" kern="1200" dirty="0">
                <a:solidFill>
                  <a:schemeClr val="tx1"/>
                </a:solidFill>
                <a:effectLst/>
                <a:latin typeface="Times New Roman" pitchFamily="18" charset="0"/>
                <a:ea typeface="宋体" pitchFamily="2" charset="-122"/>
                <a:cs typeface="+mn-cs"/>
              </a:rPr>
              <a:t>的</a:t>
            </a:r>
            <a:r>
              <a:rPr kumimoji="1" lang="en-US" altLang="zh-CN" sz="1200" kern="1200" dirty="0">
                <a:solidFill>
                  <a:schemeClr val="tx1"/>
                </a:solidFill>
                <a:effectLst/>
                <a:latin typeface="Times New Roman" pitchFamily="18" charset="0"/>
                <a:ea typeface="宋体" pitchFamily="2" charset="-122"/>
                <a:cs typeface="+mn-cs"/>
              </a:rPr>
              <a:t>Chrome OS</a:t>
            </a:r>
            <a:r>
              <a:rPr kumimoji="1" lang="zh-CN" altLang="zh-CN" sz="1200" kern="1200" dirty="0">
                <a:solidFill>
                  <a:schemeClr val="tx1"/>
                </a:solidFill>
                <a:effectLst/>
                <a:latin typeface="Times New Roman" pitchFamily="18" charset="0"/>
                <a:ea typeface="宋体" pitchFamily="2" charset="-122"/>
                <a:cs typeface="+mn-cs"/>
              </a:rPr>
              <a:t>，三星的</a:t>
            </a:r>
            <a:r>
              <a:rPr kumimoji="1" lang="en-US" altLang="zh-CN" sz="1200" kern="1200" dirty="0">
                <a:solidFill>
                  <a:schemeClr val="tx1"/>
                </a:solidFill>
                <a:effectLst/>
                <a:latin typeface="Times New Roman" pitchFamily="18" charset="0"/>
                <a:ea typeface="宋体" pitchFamily="2" charset="-122"/>
                <a:cs typeface="+mn-cs"/>
              </a:rPr>
              <a:t>Tizen</a:t>
            </a:r>
            <a:r>
              <a:rPr kumimoji="1" lang="zh-CN" altLang="zh-CN" sz="1200" kern="1200" dirty="0">
                <a:solidFill>
                  <a:schemeClr val="tx1"/>
                </a:solidFill>
                <a:effectLst/>
                <a:latin typeface="Times New Roman" pitchFamily="18" charset="0"/>
                <a:ea typeface="宋体" pitchFamily="2" charset="-122"/>
                <a:cs typeface="+mn-cs"/>
              </a:rPr>
              <a:t>等等。</a:t>
            </a:r>
            <a:endParaRPr lang="en-US" altLang="zh-CN" dirty="0"/>
          </a:p>
        </p:txBody>
      </p:sp>
    </p:spTree>
    <p:extLst>
      <p:ext uri="{BB962C8B-B14F-4D97-AF65-F5344CB8AC3E}">
        <p14:creationId xmlns:p14="http://schemas.microsoft.com/office/powerpoint/2010/main" val="20597690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mn-ea"/>
                <a:cs typeface="+mn-cs"/>
              </a:rPr>
              <a:t>程序是怎么运行的？这个事情简单来说，就是从源代码，到计算机执行，这个过程中发生的事情。</a:t>
            </a:r>
          </a:p>
          <a:p>
            <a:r>
              <a:rPr kumimoji="1" lang="zh-CN" altLang="zh-CN" sz="1200" kern="1200" dirty="0">
                <a:solidFill>
                  <a:schemeClr val="tx1"/>
                </a:solidFill>
                <a:effectLst/>
                <a:latin typeface="Times New Roman" pitchFamily="18" charset="0"/>
                <a:ea typeface="+mn-ea"/>
                <a:cs typeface="+mn-cs"/>
              </a:rPr>
              <a:t>但是要把这个说完整，说清楚，说尽量透彻，是好几门专业课程加到一起的事情，至少包括了：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程序设计语言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汇编语言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编译原理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操作系统</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计算机系统结构</a:t>
            </a:r>
          </a:p>
          <a:p>
            <a:r>
              <a:rPr kumimoji="1" lang="zh-CN" altLang="zh-CN" sz="1200" kern="1200" dirty="0">
                <a:solidFill>
                  <a:schemeClr val="tx1"/>
                </a:solidFill>
                <a:effectLst/>
                <a:latin typeface="Times New Roman" pitchFamily="18" charset="0"/>
                <a:ea typeface="+mn-ea"/>
                <a:cs typeface="+mn-cs"/>
              </a:rPr>
              <a:t>这几门课程。而且，有必要的话，还有离散数学，算法与数据结构、计算机网络、数据库等课程对上面这些课程的关键内容的补充，或者特殊的程序过程的深入讲解。</a:t>
            </a:r>
          </a:p>
          <a:p>
            <a:r>
              <a:rPr kumimoji="1" lang="zh-CN" altLang="zh-CN" sz="1200" kern="1200" dirty="0">
                <a:solidFill>
                  <a:schemeClr val="tx1"/>
                </a:solidFill>
                <a:effectLst/>
                <a:latin typeface="Times New Roman" pitchFamily="18" charset="0"/>
                <a:ea typeface="+mn-ea"/>
                <a:cs typeface="+mn-cs"/>
              </a:rPr>
              <a:t>光是看这些课程名字还有旁边这些经典教材封面，大家就应该能多少了解这个问题的涉及面了吧</a:t>
            </a:r>
            <a:r>
              <a:rPr kumimoji="1" lang="en-US" altLang="zh-CN" sz="1200" kern="1200" dirty="0">
                <a:solidFill>
                  <a:schemeClr val="tx1"/>
                </a:solidFill>
                <a:effectLst/>
                <a:latin typeface="Times New Roman" pitchFamily="18" charset="0"/>
                <a:ea typeface="+mn-ea"/>
                <a:cs typeface="+mn-cs"/>
              </a:rPr>
              <a:t>?</a:t>
            </a:r>
            <a:r>
              <a:rPr kumimoji="1" lang="zh-CN" altLang="zh-CN" sz="1200" kern="1200" dirty="0">
                <a:solidFill>
                  <a:schemeClr val="tx1"/>
                </a:solidFill>
                <a:effectLst/>
                <a:latin typeface="Times New Roman" pitchFamily="18" charset="0"/>
                <a:ea typeface="+mn-ea"/>
                <a:cs typeface="+mn-cs"/>
              </a:rPr>
              <a:t>这些课程从各个侧面涵盖了影响程序运行的多个因素，每一个课程都有大量的研究内容，同时也代表了计算机研究领域的一个研究方向，每个方向深入下去都有可能走到计算机研究的前沿。</a:t>
            </a:r>
          </a:p>
          <a:p>
            <a:r>
              <a:rPr kumimoji="1" lang="zh-CN" altLang="zh-CN" sz="1200" kern="1200" dirty="0">
                <a:solidFill>
                  <a:schemeClr val="tx1"/>
                </a:solidFill>
                <a:effectLst/>
                <a:latin typeface="Times New Roman" pitchFamily="18" charset="0"/>
                <a:ea typeface="+mn-ea"/>
                <a:cs typeface="+mn-cs"/>
              </a:rPr>
              <a:t>不过本课程只是导论，显然不可能涵盖这么多内容。</a:t>
            </a:r>
          </a:p>
          <a:p>
            <a:r>
              <a:rPr kumimoji="1" lang="zh-CN" altLang="zh-CN" sz="1200" kern="1200" dirty="0">
                <a:solidFill>
                  <a:schemeClr val="tx1"/>
                </a:solidFill>
                <a:effectLst/>
                <a:latin typeface="Times New Roman" pitchFamily="18" charset="0"/>
                <a:ea typeface="+mn-ea"/>
                <a:cs typeface="+mn-cs"/>
              </a:rPr>
              <a:t>所以接下来，我们将从</a:t>
            </a:r>
            <a:r>
              <a:rPr kumimoji="1" lang="zh-CN" altLang="zh-CN" sz="1200" b="1" kern="1200" dirty="0">
                <a:solidFill>
                  <a:schemeClr val="tx1"/>
                </a:solidFill>
                <a:effectLst/>
                <a:latin typeface="Times New Roman" pitchFamily="18" charset="0"/>
                <a:ea typeface="+mn-ea"/>
                <a:cs typeface="+mn-cs"/>
              </a:rPr>
              <a:t>计算机程序</a:t>
            </a:r>
            <a:r>
              <a:rPr kumimoji="1" lang="zh-CN" altLang="zh-CN" sz="1200" kern="1200" dirty="0">
                <a:solidFill>
                  <a:schemeClr val="tx1"/>
                </a:solidFill>
                <a:effectLst/>
                <a:latin typeface="Times New Roman" pitchFamily="18" charset="0"/>
                <a:ea typeface="+mn-ea"/>
                <a:cs typeface="+mn-cs"/>
              </a:rPr>
              <a:t>这个事情开始说起，介绍围绕计算机程序相关的问题。</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61</a:t>
            </a:fld>
            <a:endParaRPr lang="zh-CN" altLang="en-US"/>
          </a:p>
        </p:txBody>
      </p:sp>
    </p:spTree>
    <p:extLst>
      <p:ext uri="{BB962C8B-B14F-4D97-AF65-F5344CB8AC3E}">
        <p14:creationId xmlns:p14="http://schemas.microsoft.com/office/powerpoint/2010/main" val="35619286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mn-ea"/>
                <a:cs typeface="+mn-cs"/>
              </a:rPr>
              <a:t>程序是怎么运行的？这个事情简单来说，就是从源代码，到计算机执行，这个过程中发生的事情。</a:t>
            </a:r>
          </a:p>
          <a:p>
            <a:r>
              <a:rPr kumimoji="1" lang="zh-CN" altLang="zh-CN" sz="1200" kern="1200" dirty="0">
                <a:solidFill>
                  <a:schemeClr val="tx1"/>
                </a:solidFill>
                <a:effectLst/>
                <a:latin typeface="Times New Roman" pitchFamily="18" charset="0"/>
                <a:ea typeface="+mn-ea"/>
                <a:cs typeface="+mn-cs"/>
              </a:rPr>
              <a:t>但是要把这个说完整，说清楚，说尽量透彻，是好几门专业课程加到一起的事情，至少包括了：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程序设计语言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汇编语言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编译原理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操作系统</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计算机系统结构</a:t>
            </a:r>
          </a:p>
          <a:p>
            <a:r>
              <a:rPr kumimoji="1" lang="zh-CN" altLang="zh-CN" sz="1200" kern="1200" dirty="0">
                <a:solidFill>
                  <a:schemeClr val="tx1"/>
                </a:solidFill>
                <a:effectLst/>
                <a:latin typeface="Times New Roman" pitchFamily="18" charset="0"/>
                <a:ea typeface="+mn-ea"/>
                <a:cs typeface="+mn-cs"/>
              </a:rPr>
              <a:t>这几门课程。而且，有必要的话，还有离散数学，算法与数据结构、计算机网络、数据库等课程对上面这些课程的关键内容的补充，或者特殊的程序过程的深入讲解。</a:t>
            </a:r>
          </a:p>
          <a:p>
            <a:r>
              <a:rPr kumimoji="1" lang="zh-CN" altLang="zh-CN" sz="1200" kern="1200" dirty="0">
                <a:solidFill>
                  <a:schemeClr val="tx1"/>
                </a:solidFill>
                <a:effectLst/>
                <a:latin typeface="Times New Roman" pitchFamily="18" charset="0"/>
                <a:ea typeface="+mn-ea"/>
                <a:cs typeface="+mn-cs"/>
              </a:rPr>
              <a:t>光是看这些课程名字还有旁边这些经典教材封面，大家就应该能多少了解这个问题的涉及面了吧</a:t>
            </a:r>
            <a:r>
              <a:rPr kumimoji="1" lang="en-US" altLang="zh-CN" sz="1200" kern="1200" dirty="0">
                <a:solidFill>
                  <a:schemeClr val="tx1"/>
                </a:solidFill>
                <a:effectLst/>
                <a:latin typeface="Times New Roman" pitchFamily="18" charset="0"/>
                <a:ea typeface="+mn-ea"/>
                <a:cs typeface="+mn-cs"/>
              </a:rPr>
              <a:t>?</a:t>
            </a:r>
            <a:r>
              <a:rPr kumimoji="1" lang="zh-CN" altLang="zh-CN" sz="1200" kern="1200" dirty="0">
                <a:solidFill>
                  <a:schemeClr val="tx1"/>
                </a:solidFill>
                <a:effectLst/>
                <a:latin typeface="Times New Roman" pitchFamily="18" charset="0"/>
                <a:ea typeface="+mn-ea"/>
                <a:cs typeface="+mn-cs"/>
              </a:rPr>
              <a:t>这些课程从各个侧面涵盖了影响程序运行的多个因素，每一个课程都有大量的研究内容，同时也代表了计算机研究领域的一个研究方向，每个方向深入下去都有可能走到计算机研究的前沿。</a:t>
            </a:r>
          </a:p>
          <a:p>
            <a:r>
              <a:rPr kumimoji="1" lang="zh-CN" altLang="zh-CN" sz="1200" kern="1200" dirty="0">
                <a:solidFill>
                  <a:schemeClr val="tx1"/>
                </a:solidFill>
                <a:effectLst/>
                <a:latin typeface="Times New Roman" pitchFamily="18" charset="0"/>
                <a:ea typeface="+mn-ea"/>
                <a:cs typeface="+mn-cs"/>
              </a:rPr>
              <a:t>不过本课程只是导论，显然不可能涵盖这么多内容。</a:t>
            </a:r>
          </a:p>
          <a:p>
            <a:r>
              <a:rPr kumimoji="1" lang="zh-CN" altLang="zh-CN" sz="1200" kern="1200" dirty="0">
                <a:solidFill>
                  <a:schemeClr val="tx1"/>
                </a:solidFill>
                <a:effectLst/>
                <a:latin typeface="Times New Roman" pitchFamily="18" charset="0"/>
                <a:ea typeface="+mn-ea"/>
                <a:cs typeface="+mn-cs"/>
              </a:rPr>
              <a:t>所以接下来，我们将从</a:t>
            </a:r>
            <a:r>
              <a:rPr kumimoji="1" lang="zh-CN" altLang="zh-CN" sz="1200" b="1" kern="1200" dirty="0">
                <a:solidFill>
                  <a:schemeClr val="tx1"/>
                </a:solidFill>
                <a:effectLst/>
                <a:latin typeface="Times New Roman" pitchFamily="18" charset="0"/>
                <a:ea typeface="+mn-ea"/>
                <a:cs typeface="+mn-cs"/>
              </a:rPr>
              <a:t>计算机程序</a:t>
            </a:r>
            <a:r>
              <a:rPr kumimoji="1" lang="zh-CN" altLang="zh-CN" sz="1200" kern="1200" dirty="0">
                <a:solidFill>
                  <a:schemeClr val="tx1"/>
                </a:solidFill>
                <a:effectLst/>
                <a:latin typeface="Times New Roman" pitchFamily="18" charset="0"/>
                <a:ea typeface="+mn-ea"/>
                <a:cs typeface="+mn-cs"/>
              </a:rPr>
              <a:t>这个事情开始说起，介绍围绕计算机程序相关的问题。</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62</a:t>
            </a:fld>
            <a:endParaRPr lang="zh-CN" altLang="en-US"/>
          </a:p>
        </p:txBody>
      </p:sp>
    </p:spTree>
    <p:extLst>
      <p:ext uri="{BB962C8B-B14F-4D97-AF65-F5344CB8AC3E}">
        <p14:creationId xmlns:p14="http://schemas.microsoft.com/office/powerpoint/2010/main" val="426938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mn-ea"/>
                <a:cs typeface="+mn-cs"/>
              </a:rPr>
              <a:t>程序是怎么运行的？这个事情简单来说，就是从源代码，到计算机执行，这个过程中发生的事情。</a:t>
            </a:r>
          </a:p>
          <a:p>
            <a:r>
              <a:rPr kumimoji="1" lang="zh-CN" altLang="zh-CN" sz="1200" kern="1200" dirty="0">
                <a:solidFill>
                  <a:schemeClr val="tx1"/>
                </a:solidFill>
                <a:effectLst/>
                <a:latin typeface="Times New Roman" pitchFamily="18" charset="0"/>
                <a:ea typeface="+mn-ea"/>
                <a:cs typeface="+mn-cs"/>
              </a:rPr>
              <a:t>但是要把这个说完整，说清楚，说尽量透彻，是好几门专业课程加到一起的事情，至少包括了：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程序设计语言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汇编语言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编译原理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操作系统</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计算机系统结构</a:t>
            </a:r>
          </a:p>
          <a:p>
            <a:r>
              <a:rPr kumimoji="1" lang="zh-CN" altLang="zh-CN" sz="1200" kern="1200" dirty="0">
                <a:solidFill>
                  <a:schemeClr val="tx1"/>
                </a:solidFill>
                <a:effectLst/>
                <a:latin typeface="Times New Roman" pitchFamily="18" charset="0"/>
                <a:ea typeface="+mn-ea"/>
                <a:cs typeface="+mn-cs"/>
              </a:rPr>
              <a:t>这几门课程。而且，有必要的话，还有离散数学，算法与数据结构、计算机网络、数据库等课程对上面这些课程的关键内容的补充，或者特殊的程序过程的深入讲解。</a:t>
            </a:r>
          </a:p>
          <a:p>
            <a:r>
              <a:rPr kumimoji="1" lang="zh-CN" altLang="zh-CN" sz="1200" kern="1200" dirty="0">
                <a:solidFill>
                  <a:schemeClr val="tx1"/>
                </a:solidFill>
                <a:effectLst/>
                <a:latin typeface="Times New Roman" pitchFamily="18" charset="0"/>
                <a:ea typeface="+mn-ea"/>
                <a:cs typeface="+mn-cs"/>
              </a:rPr>
              <a:t>光是看这些课程名字还有旁边这些经典教材封面，大家就应该能多少了解这个问题的涉及面了吧</a:t>
            </a:r>
            <a:r>
              <a:rPr kumimoji="1" lang="en-US" altLang="zh-CN" sz="1200" kern="1200" dirty="0">
                <a:solidFill>
                  <a:schemeClr val="tx1"/>
                </a:solidFill>
                <a:effectLst/>
                <a:latin typeface="Times New Roman" pitchFamily="18" charset="0"/>
                <a:ea typeface="+mn-ea"/>
                <a:cs typeface="+mn-cs"/>
              </a:rPr>
              <a:t>?</a:t>
            </a:r>
            <a:r>
              <a:rPr kumimoji="1" lang="zh-CN" altLang="zh-CN" sz="1200" kern="1200" dirty="0">
                <a:solidFill>
                  <a:schemeClr val="tx1"/>
                </a:solidFill>
                <a:effectLst/>
                <a:latin typeface="Times New Roman" pitchFamily="18" charset="0"/>
                <a:ea typeface="+mn-ea"/>
                <a:cs typeface="+mn-cs"/>
              </a:rPr>
              <a:t>这些课程从各个侧面涵盖了影响程序运行的多个因素，每一个课程都有大量的研究内容，同时也代表了计算机研究领域的一个研究方向，每个方向深入下去都有可能走到计算机研究的前沿。</a:t>
            </a:r>
          </a:p>
          <a:p>
            <a:r>
              <a:rPr kumimoji="1" lang="zh-CN" altLang="zh-CN" sz="1200" kern="1200" dirty="0">
                <a:solidFill>
                  <a:schemeClr val="tx1"/>
                </a:solidFill>
                <a:effectLst/>
                <a:latin typeface="Times New Roman" pitchFamily="18" charset="0"/>
                <a:ea typeface="+mn-ea"/>
                <a:cs typeface="+mn-cs"/>
              </a:rPr>
              <a:t>不过本课程只是导论，显然不可能涵盖这么多内容。</a:t>
            </a:r>
          </a:p>
          <a:p>
            <a:r>
              <a:rPr kumimoji="1" lang="zh-CN" altLang="zh-CN" sz="1200" kern="1200" dirty="0">
                <a:solidFill>
                  <a:schemeClr val="tx1"/>
                </a:solidFill>
                <a:effectLst/>
                <a:latin typeface="Times New Roman" pitchFamily="18" charset="0"/>
                <a:ea typeface="+mn-ea"/>
                <a:cs typeface="+mn-cs"/>
              </a:rPr>
              <a:t>所以接下来，我们将从</a:t>
            </a:r>
            <a:r>
              <a:rPr kumimoji="1" lang="zh-CN" altLang="zh-CN" sz="1200" b="1" kern="1200" dirty="0">
                <a:solidFill>
                  <a:schemeClr val="tx1"/>
                </a:solidFill>
                <a:effectLst/>
                <a:latin typeface="Times New Roman" pitchFamily="18" charset="0"/>
                <a:ea typeface="+mn-ea"/>
                <a:cs typeface="+mn-cs"/>
              </a:rPr>
              <a:t>计算机程序</a:t>
            </a:r>
            <a:r>
              <a:rPr kumimoji="1" lang="zh-CN" altLang="zh-CN" sz="1200" kern="1200" dirty="0">
                <a:solidFill>
                  <a:schemeClr val="tx1"/>
                </a:solidFill>
                <a:effectLst/>
                <a:latin typeface="Times New Roman" pitchFamily="18" charset="0"/>
                <a:ea typeface="+mn-ea"/>
                <a:cs typeface="+mn-cs"/>
              </a:rPr>
              <a:t>这个事情开始说起，介绍围绕计算机程序相关的问题。</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63</a:t>
            </a:fld>
            <a:endParaRPr lang="zh-CN" altLang="en-US"/>
          </a:p>
        </p:txBody>
      </p:sp>
    </p:spTree>
    <p:extLst>
      <p:ext uri="{BB962C8B-B14F-4D97-AF65-F5344CB8AC3E}">
        <p14:creationId xmlns:p14="http://schemas.microsoft.com/office/powerpoint/2010/main" val="359900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Chapter 4</a:t>
            </a:r>
          </a:p>
        </p:txBody>
      </p:sp>
      <p:sp>
        <p:nvSpPr>
          <p:cNvPr id="41987"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The Computer Continuum</a:t>
            </a:r>
          </a:p>
        </p:txBody>
      </p:sp>
      <p:sp>
        <p:nvSpPr>
          <p:cNvPr id="4198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E0AF7BF-CBD3-4258-9B1B-CCD8C4035A48}" type="slidenum">
              <a:rPr lang="en-US" altLang="en-US" sz="1200"/>
              <a:t>7</a:t>
            </a:fld>
            <a:endParaRPr lang="en-US" altLang="en-US" sz="1200"/>
          </a:p>
        </p:txBody>
      </p:sp>
      <p:sp>
        <p:nvSpPr>
          <p:cNvPr id="41989" name="Rectangle 2"/>
          <p:cNvSpPr>
            <a:spLocks noGrp="1" noRot="1" noChangeAspect="1" noChangeArrowheads="1" noTextEdit="1"/>
          </p:cNvSpPr>
          <p:nvPr>
            <p:ph type="sldImg"/>
          </p:nvPr>
        </p:nvSpPr>
        <p:spPr/>
      </p:sp>
      <p:sp>
        <p:nvSpPr>
          <p:cNvPr id="4199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l-SI"/>
          </a:p>
        </p:txBody>
      </p:sp>
    </p:spTree>
    <p:extLst>
      <p:ext uri="{BB962C8B-B14F-4D97-AF65-F5344CB8AC3E}">
        <p14:creationId xmlns:p14="http://schemas.microsoft.com/office/powerpoint/2010/main" val="4207895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mn-ea"/>
                <a:cs typeface="+mn-cs"/>
              </a:rPr>
              <a:t>程序是怎么运行的？这个事情简单来说，就是从源代码，到计算机执行，这个过程中发生的事情。</a:t>
            </a:r>
          </a:p>
          <a:p>
            <a:r>
              <a:rPr kumimoji="1" lang="zh-CN" altLang="zh-CN" sz="1200" kern="1200" dirty="0">
                <a:solidFill>
                  <a:schemeClr val="tx1"/>
                </a:solidFill>
                <a:effectLst/>
                <a:latin typeface="Times New Roman" pitchFamily="18" charset="0"/>
                <a:ea typeface="+mn-ea"/>
                <a:cs typeface="+mn-cs"/>
              </a:rPr>
              <a:t>但是要把这个说完整，说清楚，说尽量透彻，是好几门专业课程加到一起的事情，至少包括了：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程序设计语言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汇编语言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编译原理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操作系统</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计算机系统结构</a:t>
            </a:r>
          </a:p>
          <a:p>
            <a:r>
              <a:rPr kumimoji="1" lang="zh-CN" altLang="zh-CN" sz="1200" kern="1200" dirty="0">
                <a:solidFill>
                  <a:schemeClr val="tx1"/>
                </a:solidFill>
                <a:effectLst/>
                <a:latin typeface="Times New Roman" pitchFamily="18" charset="0"/>
                <a:ea typeface="+mn-ea"/>
                <a:cs typeface="+mn-cs"/>
              </a:rPr>
              <a:t>这几门课程。而且，有必要的话，还有离散数学，算法与数据结构、计算机网络、数据库等课程对上面这些课程的关键内容的补充，或者特殊的程序过程的深入讲解。</a:t>
            </a:r>
          </a:p>
          <a:p>
            <a:r>
              <a:rPr kumimoji="1" lang="zh-CN" altLang="zh-CN" sz="1200" kern="1200" dirty="0">
                <a:solidFill>
                  <a:schemeClr val="tx1"/>
                </a:solidFill>
                <a:effectLst/>
                <a:latin typeface="Times New Roman" pitchFamily="18" charset="0"/>
                <a:ea typeface="+mn-ea"/>
                <a:cs typeface="+mn-cs"/>
              </a:rPr>
              <a:t>光是看这些课程名字还有旁边这些经典教材封面，大家就应该能多少了解这个问题的涉及面了吧</a:t>
            </a:r>
            <a:r>
              <a:rPr kumimoji="1" lang="en-US" altLang="zh-CN" sz="1200" kern="1200" dirty="0">
                <a:solidFill>
                  <a:schemeClr val="tx1"/>
                </a:solidFill>
                <a:effectLst/>
                <a:latin typeface="Times New Roman" pitchFamily="18" charset="0"/>
                <a:ea typeface="+mn-ea"/>
                <a:cs typeface="+mn-cs"/>
              </a:rPr>
              <a:t>?</a:t>
            </a:r>
            <a:r>
              <a:rPr kumimoji="1" lang="zh-CN" altLang="zh-CN" sz="1200" kern="1200" dirty="0">
                <a:solidFill>
                  <a:schemeClr val="tx1"/>
                </a:solidFill>
                <a:effectLst/>
                <a:latin typeface="Times New Roman" pitchFamily="18" charset="0"/>
                <a:ea typeface="+mn-ea"/>
                <a:cs typeface="+mn-cs"/>
              </a:rPr>
              <a:t>这些课程从各个侧面涵盖了影响程序运行的多个因素，每一个课程都有大量的研究内容，同时也代表了计算机研究领域的一个研究方向，每个方向深入下去都有可能走到计算机研究的前沿。</a:t>
            </a:r>
          </a:p>
          <a:p>
            <a:r>
              <a:rPr kumimoji="1" lang="zh-CN" altLang="zh-CN" sz="1200" kern="1200" dirty="0">
                <a:solidFill>
                  <a:schemeClr val="tx1"/>
                </a:solidFill>
                <a:effectLst/>
                <a:latin typeface="Times New Roman" pitchFamily="18" charset="0"/>
                <a:ea typeface="+mn-ea"/>
                <a:cs typeface="+mn-cs"/>
              </a:rPr>
              <a:t>不过本课程只是导论，显然不可能涵盖这么多内容。</a:t>
            </a:r>
          </a:p>
          <a:p>
            <a:r>
              <a:rPr kumimoji="1" lang="zh-CN" altLang="zh-CN" sz="1200" kern="1200" dirty="0">
                <a:solidFill>
                  <a:schemeClr val="tx1"/>
                </a:solidFill>
                <a:effectLst/>
                <a:latin typeface="Times New Roman" pitchFamily="18" charset="0"/>
                <a:ea typeface="+mn-ea"/>
                <a:cs typeface="+mn-cs"/>
              </a:rPr>
              <a:t>所以接下来，我们将从</a:t>
            </a:r>
            <a:r>
              <a:rPr kumimoji="1" lang="zh-CN" altLang="zh-CN" sz="1200" b="1" kern="1200" dirty="0">
                <a:solidFill>
                  <a:schemeClr val="tx1"/>
                </a:solidFill>
                <a:effectLst/>
                <a:latin typeface="Times New Roman" pitchFamily="18" charset="0"/>
                <a:ea typeface="+mn-ea"/>
                <a:cs typeface="+mn-cs"/>
              </a:rPr>
              <a:t>计算机程序</a:t>
            </a:r>
            <a:r>
              <a:rPr kumimoji="1" lang="zh-CN" altLang="zh-CN" sz="1200" kern="1200" dirty="0">
                <a:solidFill>
                  <a:schemeClr val="tx1"/>
                </a:solidFill>
                <a:effectLst/>
                <a:latin typeface="Times New Roman" pitchFamily="18" charset="0"/>
                <a:ea typeface="+mn-ea"/>
                <a:cs typeface="+mn-cs"/>
              </a:rPr>
              <a:t>这个事情开始说起，介绍围绕计算机程序相关的问题。</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64</a:t>
            </a:fld>
            <a:endParaRPr lang="zh-CN" altLang="en-US"/>
          </a:p>
        </p:txBody>
      </p:sp>
    </p:spTree>
    <p:extLst>
      <p:ext uri="{BB962C8B-B14F-4D97-AF65-F5344CB8AC3E}">
        <p14:creationId xmlns:p14="http://schemas.microsoft.com/office/powerpoint/2010/main" val="144276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mn-ea"/>
                <a:cs typeface="+mn-cs"/>
              </a:rPr>
              <a:t>程序是怎么运行的？这个事情简单来说，就是从源代码，到计算机执行，这个过程中发生的事情。</a:t>
            </a:r>
          </a:p>
          <a:p>
            <a:r>
              <a:rPr kumimoji="1" lang="zh-CN" altLang="zh-CN" sz="1200" kern="1200" dirty="0">
                <a:solidFill>
                  <a:schemeClr val="tx1"/>
                </a:solidFill>
                <a:effectLst/>
                <a:latin typeface="Times New Roman" pitchFamily="18" charset="0"/>
                <a:ea typeface="+mn-ea"/>
                <a:cs typeface="+mn-cs"/>
              </a:rPr>
              <a:t>但是要把这个说完整，说清楚，说尽量透彻，是好几门专业课程加到一起的事情，至少包括了：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程序设计语言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汇编语言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编译原理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操作系统</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计算机系统结构</a:t>
            </a:r>
          </a:p>
          <a:p>
            <a:r>
              <a:rPr kumimoji="1" lang="zh-CN" altLang="zh-CN" sz="1200" kern="1200" dirty="0">
                <a:solidFill>
                  <a:schemeClr val="tx1"/>
                </a:solidFill>
                <a:effectLst/>
                <a:latin typeface="Times New Roman" pitchFamily="18" charset="0"/>
                <a:ea typeface="+mn-ea"/>
                <a:cs typeface="+mn-cs"/>
              </a:rPr>
              <a:t>这几门课程。而且，有必要的话，还有离散数学，算法与数据结构、计算机网络、数据库等课程对上面这些课程的关键内容的补充，或者特殊的程序过程的深入讲解。</a:t>
            </a:r>
          </a:p>
          <a:p>
            <a:r>
              <a:rPr kumimoji="1" lang="zh-CN" altLang="zh-CN" sz="1200" kern="1200" dirty="0">
                <a:solidFill>
                  <a:schemeClr val="tx1"/>
                </a:solidFill>
                <a:effectLst/>
                <a:latin typeface="Times New Roman" pitchFamily="18" charset="0"/>
                <a:ea typeface="+mn-ea"/>
                <a:cs typeface="+mn-cs"/>
              </a:rPr>
              <a:t>光是看这些课程名字还有旁边这些经典教材封面，大家就应该能多少了解这个问题的涉及面了吧</a:t>
            </a:r>
            <a:r>
              <a:rPr kumimoji="1" lang="en-US" altLang="zh-CN" sz="1200" kern="1200" dirty="0">
                <a:solidFill>
                  <a:schemeClr val="tx1"/>
                </a:solidFill>
                <a:effectLst/>
                <a:latin typeface="Times New Roman" pitchFamily="18" charset="0"/>
                <a:ea typeface="+mn-ea"/>
                <a:cs typeface="+mn-cs"/>
              </a:rPr>
              <a:t>?</a:t>
            </a:r>
            <a:r>
              <a:rPr kumimoji="1" lang="zh-CN" altLang="zh-CN" sz="1200" kern="1200" dirty="0">
                <a:solidFill>
                  <a:schemeClr val="tx1"/>
                </a:solidFill>
                <a:effectLst/>
                <a:latin typeface="Times New Roman" pitchFamily="18" charset="0"/>
                <a:ea typeface="+mn-ea"/>
                <a:cs typeface="+mn-cs"/>
              </a:rPr>
              <a:t>这些课程从各个侧面涵盖了影响程序运行的多个因素，每一个课程都有大量的研究内容，同时也代表了计算机研究领域的一个研究方向，每个方向深入下去都有可能走到计算机研究的前沿。</a:t>
            </a:r>
          </a:p>
          <a:p>
            <a:r>
              <a:rPr kumimoji="1" lang="zh-CN" altLang="zh-CN" sz="1200" kern="1200" dirty="0">
                <a:solidFill>
                  <a:schemeClr val="tx1"/>
                </a:solidFill>
                <a:effectLst/>
                <a:latin typeface="Times New Roman" pitchFamily="18" charset="0"/>
                <a:ea typeface="+mn-ea"/>
                <a:cs typeface="+mn-cs"/>
              </a:rPr>
              <a:t>不过本课程只是导论，显然不可能涵盖这么多内容。</a:t>
            </a:r>
          </a:p>
          <a:p>
            <a:r>
              <a:rPr kumimoji="1" lang="zh-CN" altLang="zh-CN" sz="1200" kern="1200" dirty="0">
                <a:solidFill>
                  <a:schemeClr val="tx1"/>
                </a:solidFill>
                <a:effectLst/>
                <a:latin typeface="Times New Roman" pitchFamily="18" charset="0"/>
                <a:ea typeface="+mn-ea"/>
                <a:cs typeface="+mn-cs"/>
              </a:rPr>
              <a:t>所以接下来，我们将从</a:t>
            </a:r>
            <a:r>
              <a:rPr kumimoji="1" lang="zh-CN" altLang="zh-CN" sz="1200" b="1" kern="1200" dirty="0">
                <a:solidFill>
                  <a:schemeClr val="tx1"/>
                </a:solidFill>
                <a:effectLst/>
                <a:latin typeface="Times New Roman" pitchFamily="18" charset="0"/>
                <a:ea typeface="+mn-ea"/>
                <a:cs typeface="+mn-cs"/>
              </a:rPr>
              <a:t>计算机程序</a:t>
            </a:r>
            <a:r>
              <a:rPr kumimoji="1" lang="zh-CN" altLang="zh-CN" sz="1200" kern="1200" dirty="0">
                <a:solidFill>
                  <a:schemeClr val="tx1"/>
                </a:solidFill>
                <a:effectLst/>
                <a:latin typeface="Times New Roman" pitchFamily="18" charset="0"/>
                <a:ea typeface="+mn-ea"/>
                <a:cs typeface="+mn-cs"/>
              </a:rPr>
              <a:t>这个事情开始说起，介绍围绕计算机程序相关的问题。</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65</a:t>
            </a:fld>
            <a:endParaRPr lang="zh-CN" altLang="en-US"/>
          </a:p>
        </p:txBody>
      </p:sp>
    </p:spTree>
    <p:extLst>
      <p:ext uri="{BB962C8B-B14F-4D97-AF65-F5344CB8AC3E}">
        <p14:creationId xmlns:p14="http://schemas.microsoft.com/office/powerpoint/2010/main" val="35645508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mn-ea"/>
                <a:cs typeface="+mn-cs"/>
              </a:rPr>
              <a:t>程序是怎么运行的？这个事情简单来说，就是从源代码，到计算机执行，这个过程中发生的事情。</a:t>
            </a:r>
          </a:p>
          <a:p>
            <a:r>
              <a:rPr kumimoji="1" lang="zh-CN" altLang="zh-CN" sz="1200" kern="1200" dirty="0">
                <a:solidFill>
                  <a:schemeClr val="tx1"/>
                </a:solidFill>
                <a:effectLst/>
                <a:latin typeface="Times New Roman" pitchFamily="18" charset="0"/>
                <a:ea typeface="+mn-ea"/>
                <a:cs typeface="+mn-cs"/>
              </a:rPr>
              <a:t>但是要把这个说完整，说清楚，说尽量透彻，是好几门专业课程加到一起的事情，至少包括了：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程序设计语言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汇编语言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编译原理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操作系统</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计算机系统结构</a:t>
            </a:r>
          </a:p>
          <a:p>
            <a:r>
              <a:rPr kumimoji="1" lang="zh-CN" altLang="zh-CN" sz="1200" kern="1200" dirty="0">
                <a:solidFill>
                  <a:schemeClr val="tx1"/>
                </a:solidFill>
                <a:effectLst/>
                <a:latin typeface="Times New Roman" pitchFamily="18" charset="0"/>
                <a:ea typeface="+mn-ea"/>
                <a:cs typeface="+mn-cs"/>
              </a:rPr>
              <a:t>这几门课程。而且，有必要的话，还有离散数学，算法与数据结构、计算机网络、数据库等课程对上面这些课程的关键内容的补充，或者特殊的程序过程的深入讲解。</a:t>
            </a:r>
          </a:p>
          <a:p>
            <a:r>
              <a:rPr kumimoji="1" lang="zh-CN" altLang="zh-CN" sz="1200" kern="1200" dirty="0">
                <a:solidFill>
                  <a:schemeClr val="tx1"/>
                </a:solidFill>
                <a:effectLst/>
                <a:latin typeface="Times New Roman" pitchFamily="18" charset="0"/>
                <a:ea typeface="+mn-ea"/>
                <a:cs typeface="+mn-cs"/>
              </a:rPr>
              <a:t>光是看这些课程名字还有旁边这些经典教材封面，大家就应该能多少了解这个问题的涉及面了吧</a:t>
            </a:r>
            <a:r>
              <a:rPr kumimoji="1" lang="en-US" altLang="zh-CN" sz="1200" kern="1200" dirty="0">
                <a:solidFill>
                  <a:schemeClr val="tx1"/>
                </a:solidFill>
                <a:effectLst/>
                <a:latin typeface="Times New Roman" pitchFamily="18" charset="0"/>
                <a:ea typeface="+mn-ea"/>
                <a:cs typeface="+mn-cs"/>
              </a:rPr>
              <a:t>?</a:t>
            </a:r>
            <a:r>
              <a:rPr kumimoji="1" lang="zh-CN" altLang="zh-CN" sz="1200" kern="1200" dirty="0">
                <a:solidFill>
                  <a:schemeClr val="tx1"/>
                </a:solidFill>
                <a:effectLst/>
                <a:latin typeface="Times New Roman" pitchFamily="18" charset="0"/>
                <a:ea typeface="+mn-ea"/>
                <a:cs typeface="+mn-cs"/>
              </a:rPr>
              <a:t>这些课程从各个侧面涵盖了影响程序运行的多个因素，每一个课程都有大量的研究内容，同时也代表了计算机研究领域的一个研究方向，每个方向深入下去都有可能走到计算机研究的前沿。</a:t>
            </a:r>
          </a:p>
          <a:p>
            <a:r>
              <a:rPr kumimoji="1" lang="zh-CN" altLang="zh-CN" sz="1200" kern="1200" dirty="0">
                <a:solidFill>
                  <a:schemeClr val="tx1"/>
                </a:solidFill>
                <a:effectLst/>
                <a:latin typeface="Times New Roman" pitchFamily="18" charset="0"/>
                <a:ea typeface="+mn-ea"/>
                <a:cs typeface="+mn-cs"/>
              </a:rPr>
              <a:t>不过本课程只是导论，显然不可能涵盖这么多内容。</a:t>
            </a:r>
          </a:p>
          <a:p>
            <a:r>
              <a:rPr kumimoji="1" lang="zh-CN" altLang="zh-CN" sz="1200" kern="1200" dirty="0">
                <a:solidFill>
                  <a:schemeClr val="tx1"/>
                </a:solidFill>
                <a:effectLst/>
                <a:latin typeface="Times New Roman" pitchFamily="18" charset="0"/>
                <a:ea typeface="+mn-ea"/>
                <a:cs typeface="+mn-cs"/>
              </a:rPr>
              <a:t>所以接下来，我们将从</a:t>
            </a:r>
            <a:r>
              <a:rPr kumimoji="1" lang="zh-CN" altLang="zh-CN" sz="1200" b="1" kern="1200" dirty="0">
                <a:solidFill>
                  <a:schemeClr val="tx1"/>
                </a:solidFill>
                <a:effectLst/>
                <a:latin typeface="Times New Roman" pitchFamily="18" charset="0"/>
                <a:ea typeface="+mn-ea"/>
                <a:cs typeface="+mn-cs"/>
              </a:rPr>
              <a:t>计算机程序</a:t>
            </a:r>
            <a:r>
              <a:rPr kumimoji="1" lang="zh-CN" altLang="zh-CN" sz="1200" kern="1200" dirty="0">
                <a:solidFill>
                  <a:schemeClr val="tx1"/>
                </a:solidFill>
                <a:effectLst/>
                <a:latin typeface="Times New Roman" pitchFamily="18" charset="0"/>
                <a:ea typeface="+mn-ea"/>
                <a:cs typeface="+mn-cs"/>
              </a:rPr>
              <a:t>这个事情开始说起，介绍围绕计算机程序相关的问题。</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66</a:t>
            </a:fld>
            <a:endParaRPr lang="zh-CN" altLang="en-US"/>
          </a:p>
        </p:txBody>
      </p:sp>
    </p:spTree>
    <p:extLst>
      <p:ext uri="{BB962C8B-B14F-4D97-AF65-F5344CB8AC3E}">
        <p14:creationId xmlns:p14="http://schemas.microsoft.com/office/powerpoint/2010/main" val="41188910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mn-ea"/>
                <a:cs typeface="+mn-cs"/>
              </a:rPr>
              <a:t>程序是怎么运行的？这个事情简单来说，就是从源代码，到计算机执行，这个过程中发生的事情。</a:t>
            </a:r>
          </a:p>
          <a:p>
            <a:r>
              <a:rPr kumimoji="1" lang="zh-CN" altLang="zh-CN" sz="1200" kern="1200" dirty="0">
                <a:solidFill>
                  <a:schemeClr val="tx1"/>
                </a:solidFill>
                <a:effectLst/>
                <a:latin typeface="Times New Roman" pitchFamily="18" charset="0"/>
                <a:ea typeface="+mn-ea"/>
                <a:cs typeface="+mn-cs"/>
              </a:rPr>
              <a:t>但是要把这个说完整，说清楚，说尽量透彻，是好几门专业课程加到一起的事情，至少包括了：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程序设计语言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汇编语言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编译原理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操作系统</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计算机系统结构</a:t>
            </a:r>
          </a:p>
          <a:p>
            <a:r>
              <a:rPr kumimoji="1" lang="zh-CN" altLang="zh-CN" sz="1200" kern="1200" dirty="0">
                <a:solidFill>
                  <a:schemeClr val="tx1"/>
                </a:solidFill>
                <a:effectLst/>
                <a:latin typeface="Times New Roman" pitchFamily="18" charset="0"/>
                <a:ea typeface="+mn-ea"/>
                <a:cs typeface="+mn-cs"/>
              </a:rPr>
              <a:t>这几门课程。而且，有必要的话，还有离散数学，算法与数据结构、计算机网络、数据库等课程对上面这些课程的关键内容的补充，或者特殊的程序过程的深入讲解。</a:t>
            </a:r>
          </a:p>
          <a:p>
            <a:r>
              <a:rPr kumimoji="1" lang="zh-CN" altLang="zh-CN" sz="1200" kern="1200" dirty="0">
                <a:solidFill>
                  <a:schemeClr val="tx1"/>
                </a:solidFill>
                <a:effectLst/>
                <a:latin typeface="Times New Roman" pitchFamily="18" charset="0"/>
                <a:ea typeface="+mn-ea"/>
                <a:cs typeface="+mn-cs"/>
              </a:rPr>
              <a:t>光是看这些课程名字还有旁边这些经典教材封面，大家就应该能多少了解这个问题的涉及面了吧</a:t>
            </a:r>
            <a:r>
              <a:rPr kumimoji="1" lang="en-US" altLang="zh-CN" sz="1200" kern="1200" dirty="0">
                <a:solidFill>
                  <a:schemeClr val="tx1"/>
                </a:solidFill>
                <a:effectLst/>
                <a:latin typeface="Times New Roman" pitchFamily="18" charset="0"/>
                <a:ea typeface="+mn-ea"/>
                <a:cs typeface="+mn-cs"/>
              </a:rPr>
              <a:t>?</a:t>
            </a:r>
            <a:r>
              <a:rPr kumimoji="1" lang="zh-CN" altLang="zh-CN" sz="1200" kern="1200" dirty="0">
                <a:solidFill>
                  <a:schemeClr val="tx1"/>
                </a:solidFill>
                <a:effectLst/>
                <a:latin typeface="Times New Roman" pitchFamily="18" charset="0"/>
                <a:ea typeface="+mn-ea"/>
                <a:cs typeface="+mn-cs"/>
              </a:rPr>
              <a:t>这些课程从各个侧面涵盖了影响程序运行的多个因素，每一个课程都有大量的研究内容，同时也代表了计算机研究领域的一个研究方向，每个方向深入下去都有可能走到计算机研究的前沿。</a:t>
            </a:r>
          </a:p>
          <a:p>
            <a:r>
              <a:rPr kumimoji="1" lang="zh-CN" altLang="zh-CN" sz="1200" kern="1200" dirty="0">
                <a:solidFill>
                  <a:schemeClr val="tx1"/>
                </a:solidFill>
                <a:effectLst/>
                <a:latin typeface="Times New Roman" pitchFamily="18" charset="0"/>
                <a:ea typeface="+mn-ea"/>
                <a:cs typeface="+mn-cs"/>
              </a:rPr>
              <a:t>不过本课程只是导论，显然不可能涵盖这么多内容。</a:t>
            </a:r>
          </a:p>
          <a:p>
            <a:r>
              <a:rPr kumimoji="1" lang="zh-CN" altLang="zh-CN" sz="1200" kern="1200" dirty="0">
                <a:solidFill>
                  <a:schemeClr val="tx1"/>
                </a:solidFill>
                <a:effectLst/>
                <a:latin typeface="Times New Roman" pitchFamily="18" charset="0"/>
                <a:ea typeface="+mn-ea"/>
                <a:cs typeface="+mn-cs"/>
              </a:rPr>
              <a:t>所以接下来，我们将从</a:t>
            </a:r>
            <a:r>
              <a:rPr kumimoji="1" lang="zh-CN" altLang="zh-CN" sz="1200" b="1" kern="1200" dirty="0">
                <a:solidFill>
                  <a:schemeClr val="tx1"/>
                </a:solidFill>
                <a:effectLst/>
                <a:latin typeface="Times New Roman" pitchFamily="18" charset="0"/>
                <a:ea typeface="+mn-ea"/>
                <a:cs typeface="+mn-cs"/>
              </a:rPr>
              <a:t>计算机程序</a:t>
            </a:r>
            <a:r>
              <a:rPr kumimoji="1" lang="zh-CN" altLang="zh-CN" sz="1200" kern="1200" dirty="0">
                <a:solidFill>
                  <a:schemeClr val="tx1"/>
                </a:solidFill>
                <a:effectLst/>
                <a:latin typeface="Times New Roman" pitchFamily="18" charset="0"/>
                <a:ea typeface="+mn-ea"/>
                <a:cs typeface="+mn-cs"/>
              </a:rPr>
              <a:t>这个事情开始说起，介绍围绕计算机程序相关的问题。</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67</a:t>
            </a:fld>
            <a:endParaRPr lang="zh-CN" altLang="en-US"/>
          </a:p>
        </p:txBody>
      </p:sp>
    </p:spTree>
    <p:extLst>
      <p:ext uri="{BB962C8B-B14F-4D97-AF65-F5344CB8AC3E}">
        <p14:creationId xmlns:p14="http://schemas.microsoft.com/office/powerpoint/2010/main" val="1840456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mn-ea"/>
                <a:cs typeface="+mn-cs"/>
              </a:rPr>
              <a:t>程序是怎么运行的？这个事情简单来说，就是从源代码，到计算机执行，这个过程中发生的事情。</a:t>
            </a:r>
          </a:p>
          <a:p>
            <a:r>
              <a:rPr kumimoji="1" lang="zh-CN" altLang="zh-CN" sz="1200" kern="1200" dirty="0">
                <a:solidFill>
                  <a:schemeClr val="tx1"/>
                </a:solidFill>
                <a:effectLst/>
                <a:latin typeface="Times New Roman" pitchFamily="18" charset="0"/>
                <a:ea typeface="+mn-ea"/>
                <a:cs typeface="+mn-cs"/>
              </a:rPr>
              <a:t>但是要把这个说完整，说清楚，说尽量透彻，是好几门专业课程加到一起的事情，至少包括了：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程序设计语言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汇编语言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编译原理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操作系统</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计算机系统结构</a:t>
            </a:r>
          </a:p>
          <a:p>
            <a:r>
              <a:rPr kumimoji="1" lang="zh-CN" altLang="zh-CN" sz="1200" kern="1200" dirty="0">
                <a:solidFill>
                  <a:schemeClr val="tx1"/>
                </a:solidFill>
                <a:effectLst/>
                <a:latin typeface="Times New Roman" pitchFamily="18" charset="0"/>
                <a:ea typeface="+mn-ea"/>
                <a:cs typeface="+mn-cs"/>
              </a:rPr>
              <a:t>这几门课程。而且，有必要的话，还有离散数学，算法与数据结构、计算机网络、数据库等课程对上面这些课程的关键内容的补充，或者特殊的程序过程的深入讲解。</a:t>
            </a:r>
          </a:p>
          <a:p>
            <a:r>
              <a:rPr kumimoji="1" lang="zh-CN" altLang="zh-CN" sz="1200" kern="1200" dirty="0">
                <a:solidFill>
                  <a:schemeClr val="tx1"/>
                </a:solidFill>
                <a:effectLst/>
                <a:latin typeface="Times New Roman" pitchFamily="18" charset="0"/>
                <a:ea typeface="+mn-ea"/>
                <a:cs typeface="+mn-cs"/>
              </a:rPr>
              <a:t>光是看这些课程名字还有旁边这些经典教材封面，大家就应该能多少了解这个问题的涉及面了吧</a:t>
            </a:r>
            <a:r>
              <a:rPr kumimoji="1" lang="en-US" altLang="zh-CN" sz="1200" kern="1200" dirty="0">
                <a:solidFill>
                  <a:schemeClr val="tx1"/>
                </a:solidFill>
                <a:effectLst/>
                <a:latin typeface="Times New Roman" pitchFamily="18" charset="0"/>
                <a:ea typeface="+mn-ea"/>
                <a:cs typeface="+mn-cs"/>
              </a:rPr>
              <a:t>?</a:t>
            </a:r>
            <a:r>
              <a:rPr kumimoji="1" lang="zh-CN" altLang="zh-CN" sz="1200" kern="1200" dirty="0">
                <a:solidFill>
                  <a:schemeClr val="tx1"/>
                </a:solidFill>
                <a:effectLst/>
                <a:latin typeface="Times New Roman" pitchFamily="18" charset="0"/>
                <a:ea typeface="+mn-ea"/>
                <a:cs typeface="+mn-cs"/>
              </a:rPr>
              <a:t>这些课程从各个侧面涵盖了影响程序运行的多个因素，每一个课程都有大量的研究内容，同时也代表了计算机研究领域的一个研究方向，每个方向深入下去都有可能走到计算机研究的前沿。</a:t>
            </a:r>
          </a:p>
          <a:p>
            <a:r>
              <a:rPr kumimoji="1" lang="zh-CN" altLang="zh-CN" sz="1200" kern="1200" dirty="0">
                <a:solidFill>
                  <a:schemeClr val="tx1"/>
                </a:solidFill>
                <a:effectLst/>
                <a:latin typeface="Times New Roman" pitchFamily="18" charset="0"/>
                <a:ea typeface="+mn-ea"/>
                <a:cs typeface="+mn-cs"/>
              </a:rPr>
              <a:t>不过本课程只是导论，显然不可能涵盖这么多内容。</a:t>
            </a:r>
          </a:p>
          <a:p>
            <a:r>
              <a:rPr kumimoji="1" lang="zh-CN" altLang="zh-CN" sz="1200" kern="1200" dirty="0">
                <a:solidFill>
                  <a:schemeClr val="tx1"/>
                </a:solidFill>
                <a:effectLst/>
                <a:latin typeface="Times New Roman" pitchFamily="18" charset="0"/>
                <a:ea typeface="+mn-ea"/>
                <a:cs typeface="+mn-cs"/>
              </a:rPr>
              <a:t>所以接下来，我们将从</a:t>
            </a:r>
            <a:r>
              <a:rPr kumimoji="1" lang="zh-CN" altLang="zh-CN" sz="1200" b="1" kern="1200" dirty="0">
                <a:solidFill>
                  <a:schemeClr val="tx1"/>
                </a:solidFill>
                <a:effectLst/>
                <a:latin typeface="Times New Roman" pitchFamily="18" charset="0"/>
                <a:ea typeface="+mn-ea"/>
                <a:cs typeface="+mn-cs"/>
              </a:rPr>
              <a:t>计算机程序</a:t>
            </a:r>
            <a:r>
              <a:rPr kumimoji="1" lang="zh-CN" altLang="zh-CN" sz="1200" kern="1200" dirty="0">
                <a:solidFill>
                  <a:schemeClr val="tx1"/>
                </a:solidFill>
                <a:effectLst/>
                <a:latin typeface="Times New Roman" pitchFamily="18" charset="0"/>
                <a:ea typeface="+mn-ea"/>
                <a:cs typeface="+mn-cs"/>
              </a:rPr>
              <a:t>这个事情开始说起，介绍围绕计算机程序相关的问题。</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68</a:t>
            </a:fld>
            <a:endParaRPr lang="zh-CN" altLang="en-US"/>
          </a:p>
        </p:txBody>
      </p:sp>
    </p:spTree>
    <p:extLst>
      <p:ext uri="{BB962C8B-B14F-4D97-AF65-F5344CB8AC3E}">
        <p14:creationId xmlns:p14="http://schemas.microsoft.com/office/powerpoint/2010/main" val="4739969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mn-ea"/>
                <a:cs typeface="+mn-cs"/>
              </a:rPr>
              <a:t>程序是怎么运行的？这个事情简单来说，就是从源代码，到计算机执行，这个过程中发生的事情。</a:t>
            </a:r>
          </a:p>
          <a:p>
            <a:r>
              <a:rPr kumimoji="1" lang="zh-CN" altLang="zh-CN" sz="1200" kern="1200" dirty="0">
                <a:solidFill>
                  <a:schemeClr val="tx1"/>
                </a:solidFill>
                <a:effectLst/>
                <a:latin typeface="Times New Roman" pitchFamily="18" charset="0"/>
                <a:ea typeface="+mn-ea"/>
                <a:cs typeface="+mn-cs"/>
              </a:rPr>
              <a:t>但是要把这个说完整，说清楚，说尽量透彻，是好几门专业课程加到一起的事情，至少包括了：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程序设计语言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汇编语言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编译原理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操作系统</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计算机系统结构</a:t>
            </a:r>
          </a:p>
          <a:p>
            <a:r>
              <a:rPr kumimoji="1" lang="zh-CN" altLang="zh-CN" sz="1200" kern="1200" dirty="0">
                <a:solidFill>
                  <a:schemeClr val="tx1"/>
                </a:solidFill>
                <a:effectLst/>
                <a:latin typeface="Times New Roman" pitchFamily="18" charset="0"/>
                <a:ea typeface="+mn-ea"/>
                <a:cs typeface="+mn-cs"/>
              </a:rPr>
              <a:t>这几门课程。而且，有必要的话，还有离散数学，算法与数据结构、计算机网络、数据库等课程对上面这些课程的关键内容的补充，或者特殊的程序过程的深入讲解。</a:t>
            </a:r>
          </a:p>
          <a:p>
            <a:r>
              <a:rPr kumimoji="1" lang="zh-CN" altLang="zh-CN" sz="1200" kern="1200" dirty="0">
                <a:solidFill>
                  <a:schemeClr val="tx1"/>
                </a:solidFill>
                <a:effectLst/>
                <a:latin typeface="Times New Roman" pitchFamily="18" charset="0"/>
                <a:ea typeface="+mn-ea"/>
                <a:cs typeface="+mn-cs"/>
              </a:rPr>
              <a:t>光是看这些课程名字还有旁边这些经典教材封面，大家就应该能多少了解这个问题的涉及面了吧</a:t>
            </a:r>
            <a:r>
              <a:rPr kumimoji="1" lang="en-US" altLang="zh-CN" sz="1200" kern="1200" dirty="0">
                <a:solidFill>
                  <a:schemeClr val="tx1"/>
                </a:solidFill>
                <a:effectLst/>
                <a:latin typeface="Times New Roman" pitchFamily="18" charset="0"/>
                <a:ea typeface="+mn-ea"/>
                <a:cs typeface="+mn-cs"/>
              </a:rPr>
              <a:t>?</a:t>
            </a:r>
            <a:r>
              <a:rPr kumimoji="1" lang="zh-CN" altLang="zh-CN" sz="1200" kern="1200" dirty="0">
                <a:solidFill>
                  <a:schemeClr val="tx1"/>
                </a:solidFill>
                <a:effectLst/>
                <a:latin typeface="Times New Roman" pitchFamily="18" charset="0"/>
                <a:ea typeface="+mn-ea"/>
                <a:cs typeface="+mn-cs"/>
              </a:rPr>
              <a:t>这些课程从各个侧面涵盖了影响程序运行的多个因素，每一个课程都有大量的研究内容，同时也代表了计算机研究领域的一个研究方向，每个方向深入下去都有可能走到计算机研究的前沿。</a:t>
            </a:r>
          </a:p>
          <a:p>
            <a:r>
              <a:rPr kumimoji="1" lang="zh-CN" altLang="zh-CN" sz="1200" kern="1200" dirty="0">
                <a:solidFill>
                  <a:schemeClr val="tx1"/>
                </a:solidFill>
                <a:effectLst/>
                <a:latin typeface="Times New Roman" pitchFamily="18" charset="0"/>
                <a:ea typeface="+mn-ea"/>
                <a:cs typeface="+mn-cs"/>
              </a:rPr>
              <a:t>不过本课程只是导论，显然不可能涵盖这么多内容。</a:t>
            </a:r>
          </a:p>
          <a:p>
            <a:r>
              <a:rPr kumimoji="1" lang="zh-CN" altLang="zh-CN" sz="1200" kern="1200" dirty="0">
                <a:solidFill>
                  <a:schemeClr val="tx1"/>
                </a:solidFill>
                <a:effectLst/>
                <a:latin typeface="Times New Roman" pitchFamily="18" charset="0"/>
                <a:ea typeface="+mn-ea"/>
                <a:cs typeface="+mn-cs"/>
              </a:rPr>
              <a:t>所以接下来，我们将从</a:t>
            </a:r>
            <a:r>
              <a:rPr kumimoji="1" lang="zh-CN" altLang="zh-CN" sz="1200" b="1" kern="1200" dirty="0">
                <a:solidFill>
                  <a:schemeClr val="tx1"/>
                </a:solidFill>
                <a:effectLst/>
                <a:latin typeface="Times New Roman" pitchFamily="18" charset="0"/>
                <a:ea typeface="+mn-ea"/>
                <a:cs typeface="+mn-cs"/>
              </a:rPr>
              <a:t>计算机程序</a:t>
            </a:r>
            <a:r>
              <a:rPr kumimoji="1" lang="zh-CN" altLang="zh-CN" sz="1200" kern="1200" dirty="0">
                <a:solidFill>
                  <a:schemeClr val="tx1"/>
                </a:solidFill>
                <a:effectLst/>
                <a:latin typeface="Times New Roman" pitchFamily="18" charset="0"/>
                <a:ea typeface="+mn-ea"/>
                <a:cs typeface="+mn-cs"/>
              </a:rPr>
              <a:t>这个事情开始说起，介绍围绕计算机程序相关的问题。</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69</a:t>
            </a:fld>
            <a:endParaRPr lang="zh-CN" altLang="en-US"/>
          </a:p>
        </p:txBody>
      </p:sp>
    </p:spTree>
    <p:extLst>
      <p:ext uri="{BB962C8B-B14F-4D97-AF65-F5344CB8AC3E}">
        <p14:creationId xmlns:p14="http://schemas.microsoft.com/office/powerpoint/2010/main" val="779347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mn-ea"/>
                <a:cs typeface="+mn-cs"/>
              </a:rPr>
              <a:t>程序是怎么运行的？这个事情简单来说，就是从源代码，到计算机执行，这个过程中发生的事情。</a:t>
            </a:r>
          </a:p>
          <a:p>
            <a:r>
              <a:rPr kumimoji="1" lang="zh-CN" altLang="zh-CN" sz="1200" kern="1200" dirty="0">
                <a:solidFill>
                  <a:schemeClr val="tx1"/>
                </a:solidFill>
                <a:effectLst/>
                <a:latin typeface="Times New Roman" pitchFamily="18" charset="0"/>
                <a:ea typeface="+mn-ea"/>
                <a:cs typeface="+mn-cs"/>
              </a:rPr>
              <a:t>但是要把这个说完整，说清楚，说尽量透彻，是好几门专业课程加到一起的事情，至少包括了：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程序设计语言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汇编语言</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编译原理</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操作系统</a:t>
            </a:r>
          </a:p>
          <a:p>
            <a:pPr lvl="0"/>
            <a:r>
              <a:rPr kumimoji="1" lang="en-US" altLang="zh-CN" sz="1200" kern="1200" dirty="0">
                <a:solidFill>
                  <a:schemeClr val="tx1"/>
                </a:solidFill>
                <a:effectLst/>
                <a:latin typeface="Times New Roman" pitchFamily="18" charset="0"/>
                <a:ea typeface="+mn-ea"/>
                <a:cs typeface="+mn-cs"/>
              </a:rPr>
              <a:t>  </a:t>
            </a:r>
            <a:r>
              <a:rPr kumimoji="1" lang="zh-CN" altLang="zh-CN" sz="1200" kern="1200" dirty="0">
                <a:solidFill>
                  <a:schemeClr val="tx1"/>
                </a:solidFill>
                <a:effectLst/>
                <a:latin typeface="Times New Roman" pitchFamily="18" charset="0"/>
                <a:ea typeface="+mn-ea"/>
                <a:cs typeface="+mn-cs"/>
              </a:rPr>
              <a:t>计算机系统结构</a:t>
            </a:r>
          </a:p>
          <a:p>
            <a:r>
              <a:rPr kumimoji="1" lang="zh-CN" altLang="zh-CN" sz="1200" kern="1200" dirty="0">
                <a:solidFill>
                  <a:schemeClr val="tx1"/>
                </a:solidFill>
                <a:effectLst/>
                <a:latin typeface="Times New Roman" pitchFamily="18" charset="0"/>
                <a:ea typeface="+mn-ea"/>
                <a:cs typeface="+mn-cs"/>
              </a:rPr>
              <a:t>这几门课程。而且，有必要的话，还有离散数学，算法与数据结构、计算机网络、数据库等课程对上面这些课程的关键内容的补充，或者特殊的程序过程的深入讲解。</a:t>
            </a:r>
          </a:p>
          <a:p>
            <a:r>
              <a:rPr kumimoji="1" lang="zh-CN" altLang="zh-CN" sz="1200" kern="1200" dirty="0">
                <a:solidFill>
                  <a:schemeClr val="tx1"/>
                </a:solidFill>
                <a:effectLst/>
                <a:latin typeface="Times New Roman" pitchFamily="18" charset="0"/>
                <a:ea typeface="+mn-ea"/>
                <a:cs typeface="+mn-cs"/>
              </a:rPr>
              <a:t>光是看这些课程名字还有旁边这些经典教材封面，大家就应该能多少了解这个问题的涉及面了吧</a:t>
            </a:r>
            <a:r>
              <a:rPr kumimoji="1" lang="en-US" altLang="zh-CN" sz="1200" kern="1200" dirty="0">
                <a:solidFill>
                  <a:schemeClr val="tx1"/>
                </a:solidFill>
                <a:effectLst/>
                <a:latin typeface="Times New Roman" pitchFamily="18" charset="0"/>
                <a:ea typeface="+mn-ea"/>
                <a:cs typeface="+mn-cs"/>
              </a:rPr>
              <a:t>?</a:t>
            </a:r>
            <a:r>
              <a:rPr kumimoji="1" lang="zh-CN" altLang="zh-CN" sz="1200" kern="1200" dirty="0">
                <a:solidFill>
                  <a:schemeClr val="tx1"/>
                </a:solidFill>
                <a:effectLst/>
                <a:latin typeface="Times New Roman" pitchFamily="18" charset="0"/>
                <a:ea typeface="+mn-ea"/>
                <a:cs typeface="+mn-cs"/>
              </a:rPr>
              <a:t>这些课程从各个侧面涵盖了影响程序运行的多个因素，每一个课程都有大量的研究内容，同时也代表了计算机研究领域的一个研究方向，每个方向深入下去都有可能走到计算机研究的前沿。</a:t>
            </a:r>
          </a:p>
          <a:p>
            <a:r>
              <a:rPr kumimoji="1" lang="zh-CN" altLang="zh-CN" sz="1200" kern="1200" dirty="0">
                <a:solidFill>
                  <a:schemeClr val="tx1"/>
                </a:solidFill>
                <a:effectLst/>
                <a:latin typeface="Times New Roman" pitchFamily="18" charset="0"/>
                <a:ea typeface="+mn-ea"/>
                <a:cs typeface="+mn-cs"/>
              </a:rPr>
              <a:t>不过本课程只是导论，显然不可能涵盖这么多内容。</a:t>
            </a:r>
          </a:p>
          <a:p>
            <a:r>
              <a:rPr kumimoji="1" lang="zh-CN" altLang="zh-CN" sz="1200" kern="1200" dirty="0">
                <a:solidFill>
                  <a:schemeClr val="tx1"/>
                </a:solidFill>
                <a:effectLst/>
                <a:latin typeface="Times New Roman" pitchFamily="18" charset="0"/>
                <a:ea typeface="+mn-ea"/>
                <a:cs typeface="+mn-cs"/>
              </a:rPr>
              <a:t>所以接下来，我们将从</a:t>
            </a:r>
            <a:r>
              <a:rPr kumimoji="1" lang="zh-CN" altLang="zh-CN" sz="1200" b="1" kern="1200" dirty="0">
                <a:solidFill>
                  <a:schemeClr val="tx1"/>
                </a:solidFill>
                <a:effectLst/>
                <a:latin typeface="Times New Roman" pitchFamily="18" charset="0"/>
                <a:ea typeface="+mn-ea"/>
                <a:cs typeface="+mn-cs"/>
              </a:rPr>
              <a:t>计算机程序</a:t>
            </a:r>
            <a:r>
              <a:rPr kumimoji="1" lang="zh-CN" altLang="zh-CN" sz="1200" kern="1200" dirty="0">
                <a:solidFill>
                  <a:schemeClr val="tx1"/>
                </a:solidFill>
                <a:effectLst/>
                <a:latin typeface="Times New Roman" pitchFamily="18" charset="0"/>
                <a:ea typeface="+mn-ea"/>
                <a:cs typeface="+mn-cs"/>
              </a:rPr>
              <a:t>这个事情开始说起，介绍围绕计算机程序相关的问题。</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70</a:t>
            </a:fld>
            <a:endParaRPr lang="zh-CN" altLang="en-US"/>
          </a:p>
        </p:txBody>
      </p:sp>
    </p:spTree>
    <p:extLst>
      <p:ext uri="{BB962C8B-B14F-4D97-AF65-F5344CB8AC3E}">
        <p14:creationId xmlns:p14="http://schemas.microsoft.com/office/powerpoint/2010/main" val="1490354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8</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8</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zh-CN" altLang="zh-CN" sz="1200" kern="1200" dirty="0">
                <a:solidFill>
                  <a:schemeClr val="tx1"/>
                </a:solidFill>
                <a:effectLst/>
                <a:latin typeface="Times New Roman" pitchFamily="18" charset="0"/>
                <a:ea typeface="宋体" pitchFamily="2" charset="-122"/>
                <a:cs typeface="+mn-cs"/>
              </a:rPr>
              <a:t>关于指令集合，有</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个方面的内容是需要说明的</a:t>
            </a:r>
          </a:p>
          <a:p>
            <a:r>
              <a:rPr kumimoji="1" lang="zh-CN" altLang="zh-CN" sz="1200" kern="1200" dirty="0">
                <a:solidFill>
                  <a:schemeClr val="tx1"/>
                </a:solidFill>
                <a:effectLst/>
                <a:latin typeface="Times New Roman" pitchFamily="18" charset="0"/>
                <a:ea typeface="宋体" pitchFamily="2" charset="-122"/>
                <a:cs typeface="+mn-cs"/>
              </a:rPr>
              <a:t>首先也是最基本的，就是编程语言</a:t>
            </a:r>
            <a:r>
              <a:rPr kumimoji="1" lang="en-US" altLang="zh-CN" sz="1200" kern="1200" dirty="0">
                <a:solidFill>
                  <a:schemeClr val="tx1"/>
                </a:solidFill>
                <a:effectLst/>
                <a:latin typeface="Times New Roman" pitchFamily="18" charset="0"/>
                <a:ea typeface="宋体" pitchFamily="2" charset="-122"/>
                <a:cs typeface="+mn-cs"/>
              </a:rPr>
              <a:t>.</a:t>
            </a:r>
            <a:endParaRPr kumimoji="1" lang="zh-CN" altLang="zh-CN" sz="1200"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编程语言有非常多，一百种没有任何问题，也有人说有上千种的。</a:t>
            </a:r>
          </a:p>
          <a:p>
            <a:r>
              <a:rPr kumimoji="1" lang="zh-CN" altLang="zh-CN" sz="1200" kern="1200" dirty="0">
                <a:solidFill>
                  <a:schemeClr val="tx1"/>
                </a:solidFill>
                <a:effectLst/>
                <a:latin typeface="Times New Roman" pitchFamily="18" charset="0"/>
                <a:ea typeface="宋体" pitchFamily="2" charset="-122"/>
                <a:cs typeface="+mn-cs"/>
              </a:rPr>
              <a:t>首先，最基本的，可以分成两类：</a:t>
            </a:r>
          </a:p>
          <a:p>
            <a:r>
              <a:rPr kumimoji="1" lang="zh-CN" altLang="zh-CN" sz="1200" kern="1200" dirty="0">
                <a:solidFill>
                  <a:schemeClr val="tx1"/>
                </a:solidFill>
                <a:effectLst/>
                <a:latin typeface="Times New Roman" pitchFamily="18" charset="0"/>
                <a:ea typeface="宋体" pitchFamily="2" charset="-122"/>
                <a:cs typeface="+mn-cs"/>
              </a:rPr>
              <a:t>一类是面向机器，或者说计算机的，称为机器语言或者本地代码，计算机或者准确一些</a:t>
            </a:r>
            <a:r>
              <a:rPr kumimoji="1" lang="en-US" altLang="zh-CN" sz="1200" kern="1200" dirty="0">
                <a:solidFill>
                  <a:schemeClr val="tx1"/>
                </a:solidFill>
                <a:effectLst/>
                <a:latin typeface="Times New Roman" pitchFamily="18" charset="0"/>
                <a:ea typeface="宋体" pitchFamily="2" charset="-122"/>
                <a:cs typeface="+mn-cs"/>
              </a:rPr>
              <a:t>CPU</a:t>
            </a:r>
            <a:r>
              <a:rPr kumimoji="1" lang="zh-CN" altLang="zh-CN" sz="1200" kern="1200" dirty="0">
                <a:solidFill>
                  <a:schemeClr val="tx1"/>
                </a:solidFill>
                <a:effectLst/>
                <a:latin typeface="Times New Roman" pitchFamily="18" charset="0"/>
                <a:ea typeface="宋体" pitchFamily="2" charset="-122"/>
                <a:cs typeface="+mn-cs"/>
              </a:rPr>
              <a:t>能用的指令，也就是上面</a:t>
            </a:r>
            <a:r>
              <a:rPr kumimoji="1" lang="en-US" altLang="zh-CN" sz="1200" kern="1200" dirty="0">
                <a:solidFill>
                  <a:schemeClr val="tx1"/>
                </a:solidFill>
                <a:effectLst/>
                <a:latin typeface="Times New Roman" pitchFamily="18" charset="0"/>
                <a:ea typeface="宋体" pitchFamily="2" charset="-122"/>
                <a:cs typeface="+mn-cs"/>
              </a:rPr>
              <a:t>0101</a:t>
            </a:r>
            <a:r>
              <a:rPr kumimoji="1" lang="zh-CN" altLang="zh-CN" sz="1200" kern="1200" dirty="0">
                <a:solidFill>
                  <a:schemeClr val="tx1"/>
                </a:solidFill>
                <a:effectLst/>
                <a:latin typeface="Times New Roman" pitchFamily="18" charset="0"/>
                <a:ea typeface="宋体" pitchFamily="2" charset="-122"/>
                <a:cs typeface="+mn-cs"/>
              </a:rPr>
              <a:t>那些指令集合，机器只认这个。</a:t>
            </a:r>
          </a:p>
          <a:p>
            <a:r>
              <a:rPr kumimoji="1" lang="zh-CN" altLang="zh-CN" sz="1200" kern="1200" dirty="0">
                <a:solidFill>
                  <a:schemeClr val="tx1"/>
                </a:solidFill>
                <a:effectLst/>
                <a:latin typeface="Times New Roman" pitchFamily="18" charset="0"/>
                <a:ea typeface="宋体" pitchFamily="2" charset="-122"/>
                <a:cs typeface="+mn-cs"/>
              </a:rPr>
              <a:t>另一类是面向人类的，统称都是编程语言了，显然</a:t>
            </a:r>
            <a:r>
              <a:rPr kumimoji="1" lang="en-US" altLang="zh-CN" sz="1200" kern="1200" dirty="0">
                <a:solidFill>
                  <a:schemeClr val="tx1"/>
                </a:solidFill>
                <a:effectLst/>
                <a:latin typeface="Times New Roman" pitchFamily="18" charset="0"/>
                <a:ea typeface="宋体" pitchFamily="2" charset="-122"/>
                <a:cs typeface="+mn-cs"/>
              </a:rPr>
              <a:t>0101</a:t>
            </a:r>
            <a:r>
              <a:rPr kumimoji="1" lang="zh-CN" altLang="zh-CN" sz="1200" kern="1200" dirty="0">
                <a:solidFill>
                  <a:schemeClr val="tx1"/>
                </a:solidFill>
                <a:effectLst/>
                <a:latin typeface="Times New Roman" pitchFamily="18" charset="0"/>
                <a:ea typeface="宋体" pitchFamily="2" charset="-122"/>
                <a:cs typeface="+mn-cs"/>
              </a:rPr>
              <a:t>这个对人来说太难理解了，我反正看不懂，所以就要有面向人类的编程语言嘛。</a:t>
            </a:r>
          </a:p>
          <a:p>
            <a:r>
              <a:rPr kumimoji="1" lang="zh-CN" altLang="zh-CN" sz="1200" kern="1200" dirty="0">
                <a:solidFill>
                  <a:schemeClr val="tx1"/>
                </a:solidFill>
                <a:effectLst/>
                <a:latin typeface="Times New Roman" pitchFamily="18" charset="0"/>
                <a:ea typeface="宋体" pitchFamily="2" charset="-122"/>
                <a:cs typeface="+mn-cs"/>
              </a:rPr>
              <a:t>从面向人类的语言到面向机器的语言中间，有一个翻译的过程，也就是编译了，这个我们在后边再说。</a:t>
            </a:r>
            <a:endParaRPr lang="en-US" altLang="zh-CN" b="1" dirty="0"/>
          </a:p>
        </p:txBody>
      </p:sp>
    </p:spTree>
    <p:extLst>
      <p:ext uri="{BB962C8B-B14F-4D97-AF65-F5344CB8AC3E}">
        <p14:creationId xmlns:p14="http://schemas.microsoft.com/office/powerpoint/2010/main" val="2311613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9</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9</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r>
              <a:rPr kumimoji="1" lang="zh-CN" altLang="zh-CN" sz="1200" kern="1200" dirty="0">
                <a:solidFill>
                  <a:schemeClr val="tx1"/>
                </a:solidFill>
                <a:effectLst/>
                <a:latin typeface="Times New Roman" pitchFamily="18" charset="0"/>
                <a:ea typeface="宋体" pitchFamily="2" charset="-122"/>
                <a:cs typeface="+mn-cs"/>
              </a:rPr>
              <a:t>程序设计也很复杂，具体的内容在我看来涉及到</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个方面的内容，第一是架构设计、第二是数据结构与算法设计，这</a:t>
            </a:r>
            <a:r>
              <a:rPr kumimoji="1" lang="en-US" altLang="zh-CN" sz="1200" kern="1200" dirty="0">
                <a:solidFill>
                  <a:schemeClr val="tx1"/>
                </a:solidFill>
                <a:effectLst/>
                <a:latin typeface="Times New Roman" pitchFamily="18" charset="0"/>
                <a:ea typeface="宋体" pitchFamily="2" charset="-122"/>
                <a:cs typeface="+mn-cs"/>
              </a:rPr>
              <a:t>2</a:t>
            </a:r>
            <a:r>
              <a:rPr kumimoji="1" lang="zh-CN" altLang="zh-CN" sz="1200" kern="1200" dirty="0">
                <a:solidFill>
                  <a:schemeClr val="tx1"/>
                </a:solidFill>
                <a:effectLst/>
                <a:latin typeface="Times New Roman" pitchFamily="18" charset="0"/>
                <a:ea typeface="宋体" pitchFamily="2" charset="-122"/>
                <a:cs typeface="+mn-cs"/>
              </a:rPr>
              <a:t>个方面都有非常多的内容，</a:t>
            </a:r>
          </a:p>
          <a:p>
            <a:r>
              <a:rPr kumimoji="1" lang="zh-CN" altLang="zh-CN" sz="1200" kern="1200" dirty="0">
                <a:solidFill>
                  <a:schemeClr val="tx1"/>
                </a:solidFill>
                <a:effectLst/>
                <a:latin typeface="Times New Roman" pitchFamily="18" charset="0"/>
                <a:ea typeface="宋体" pitchFamily="2" charset="-122"/>
                <a:cs typeface="+mn-cs"/>
              </a:rPr>
              <a:t>第一部分架构的很多内容都是软件工程方面的</a:t>
            </a:r>
            <a:r>
              <a:rPr kumimoji="1" lang="en-US" altLang="zh-CN" sz="1200" kern="1200" dirty="0">
                <a:solidFill>
                  <a:schemeClr val="tx1"/>
                </a:solidFill>
                <a:effectLst/>
                <a:latin typeface="Times New Roman" pitchFamily="18" charset="0"/>
                <a:ea typeface="宋体" pitchFamily="2" charset="-122"/>
                <a:cs typeface="+mn-cs"/>
              </a:rPr>
              <a:t>.</a:t>
            </a:r>
            <a:endParaRPr kumimoji="1" lang="zh-CN" altLang="zh-CN" sz="1200" kern="1200" dirty="0">
              <a:solidFill>
                <a:schemeClr val="tx1"/>
              </a:solidFill>
              <a:effectLst/>
              <a:latin typeface="Times New Roman" pitchFamily="18" charset="0"/>
              <a:ea typeface="宋体" pitchFamily="2" charset="-122"/>
              <a:cs typeface="+mn-cs"/>
            </a:endParaRPr>
          </a:p>
          <a:p>
            <a:r>
              <a:rPr kumimoji="1" lang="zh-CN" altLang="zh-CN" sz="1200" kern="1200" dirty="0">
                <a:solidFill>
                  <a:schemeClr val="tx1"/>
                </a:solidFill>
                <a:effectLst/>
                <a:latin typeface="Times New Roman" pitchFamily="18" charset="0"/>
                <a:ea typeface="宋体" pitchFamily="2" charset="-122"/>
                <a:cs typeface="+mn-cs"/>
              </a:rPr>
              <a:t>比如说我们要做个类似微博的网站，那好，最基本的这个网站先分</a:t>
            </a:r>
            <a:r>
              <a:rPr kumimoji="1" lang="en-US" altLang="zh-CN" sz="1200" kern="1200" dirty="0">
                <a:solidFill>
                  <a:schemeClr val="tx1"/>
                </a:solidFill>
                <a:effectLst/>
                <a:latin typeface="Times New Roman" pitchFamily="18" charset="0"/>
                <a:ea typeface="宋体" pitchFamily="2" charset="-122"/>
                <a:cs typeface="+mn-cs"/>
              </a:rPr>
              <a:t>3</a:t>
            </a:r>
            <a:r>
              <a:rPr kumimoji="1" lang="zh-CN" altLang="zh-CN" sz="1200" kern="1200" dirty="0">
                <a:solidFill>
                  <a:schemeClr val="tx1"/>
                </a:solidFill>
                <a:effectLst/>
                <a:latin typeface="Times New Roman" pitchFamily="18" charset="0"/>
                <a:ea typeface="宋体" pitchFamily="2" charset="-122"/>
                <a:cs typeface="+mn-cs"/>
              </a:rPr>
              <a:t>层吧，前端，后端，数据持久化。</a:t>
            </a:r>
          </a:p>
          <a:p>
            <a:r>
              <a:rPr kumimoji="1" lang="zh-CN" altLang="zh-CN" sz="1200" kern="1200" dirty="0">
                <a:solidFill>
                  <a:schemeClr val="tx1"/>
                </a:solidFill>
                <a:effectLst/>
                <a:latin typeface="Times New Roman" pitchFamily="18" charset="0"/>
                <a:ea typeface="宋体" pitchFamily="2" charset="-122"/>
                <a:cs typeface="+mn-cs"/>
              </a:rPr>
              <a:t>前端再分</a:t>
            </a:r>
            <a:r>
              <a:rPr kumimoji="1" lang="en-US" altLang="zh-CN" sz="1200" kern="1200" dirty="0">
                <a:solidFill>
                  <a:schemeClr val="tx1"/>
                </a:solidFill>
                <a:effectLst/>
                <a:latin typeface="Times New Roman" pitchFamily="18" charset="0"/>
                <a:ea typeface="宋体" pitchFamily="2" charset="-122"/>
                <a:cs typeface="+mn-cs"/>
              </a:rPr>
              <a:t>Web</a:t>
            </a:r>
            <a:r>
              <a:rPr kumimoji="1" lang="zh-CN" altLang="zh-CN" sz="1200" kern="1200" dirty="0">
                <a:solidFill>
                  <a:schemeClr val="tx1"/>
                </a:solidFill>
                <a:effectLst/>
                <a:latin typeface="Times New Roman" pitchFamily="18" charset="0"/>
                <a:ea typeface="宋体" pitchFamily="2" charset="-122"/>
                <a:cs typeface="+mn-cs"/>
              </a:rPr>
              <a:t>、移动、管理。后端要支持这些肯定动静分离、动态内容再用面向服务的架构按照业务逻辑分一下。数据持久化基本的也有个结构化、半结构、非结构，同时划分为持久化和缓存两个部分。</a:t>
            </a:r>
          </a:p>
          <a:p>
            <a:r>
              <a:rPr kumimoji="1" lang="zh-CN" altLang="zh-CN" sz="1200" kern="1200" dirty="0">
                <a:solidFill>
                  <a:schemeClr val="tx1"/>
                </a:solidFill>
                <a:effectLst/>
                <a:latin typeface="Times New Roman" pitchFamily="18" charset="0"/>
                <a:ea typeface="宋体" pitchFamily="2" charset="-122"/>
                <a:cs typeface="+mn-cs"/>
              </a:rPr>
              <a:t>这当然不够具体，那么再深入一层可以继续分，</a:t>
            </a:r>
            <a:r>
              <a:rPr kumimoji="1" lang="en-US" altLang="zh-CN" sz="1200" kern="1200" dirty="0">
                <a:solidFill>
                  <a:schemeClr val="tx1"/>
                </a:solidFill>
                <a:effectLst/>
                <a:latin typeface="Times New Roman" pitchFamily="18" charset="0"/>
                <a:ea typeface="宋体" pitchFamily="2" charset="-122"/>
                <a:cs typeface="+mn-cs"/>
              </a:rPr>
              <a:t>Web</a:t>
            </a:r>
            <a:r>
              <a:rPr kumimoji="1" lang="zh-CN" altLang="zh-CN" sz="1200" kern="1200" dirty="0">
                <a:solidFill>
                  <a:schemeClr val="tx1"/>
                </a:solidFill>
                <a:effectLst/>
                <a:latin typeface="Times New Roman" pitchFamily="18" charset="0"/>
                <a:ea typeface="宋体" pitchFamily="2" charset="-122"/>
                <a:cs typeface="+mn-cs"/>
              </a:rPr>
              <a:t>用哪个</a:t>
            </a:r>
            <a:r>
              <a:rPr kumimoji="1" lang="en-US" altLang="zh-CN" sz="1200" kern="1200" dirty="0">
                <a:solidFill>
                  <a:schemeClr val="tx1"/>
                </a:solidFill>
                <a:effectLst/>
                <a:latin typeface="Times New Roman" pitchFamily="18" charset="0"/>
                <a:ea typeface="宋体" pitchFamily="2" charset="-122"/>
                <a:cs typeface="+mn-cs"/>
              </a:rPr>
              <a:t>html</a:t>
            </a:r>
            <a:r>
              <a:rPr kumimoji="1" lang="zh-CN" altLang="zh-CN" sz="1200" kern="1200" dirty="0">
                <a:solidFill>
                  <a:schemeClr val="tx1"/>
                </a:solidFill>
                <a:effectLst/>
                <a:latin typeface="Times New Roman" pitchFamily="18" charset="0"/>
                <a:ea typeface="宋体" pitchFamily="2" charset="-122"/>
                <a:cs typeface="+mn-cs"/>
              </a:rPr>
              <a:t>和</a:t>
            </a:r>
            <a:r>
              <a:rPr kumimoji="1" lang="en-US" altLang="zh-CN" sz="1200" kern="1200" dirty="0" err="1">
                <a:solidFill>
                  <a:schemeClr val="tx1"/>
                </a:solidFill>
                <a:effectLst/>
                <a:latin typeface="Times New Roman" pitchFamily="18" charset="0"/>
                <a:ea typeface="宋体" pitchFamily="2" charset="-122"/>
                <a:cs typeface="+mn-cs"/>
              </a:rPr>
              <a:t>js</a:t>
            </a:r>
            <a:r>
              <a:rPr kumimoji="1" lang="zh-CN" altLang="zh-CN" sz="1200" kern="1200" dirty="0">
                <a:solidFill>
                  <a:schemeClr val="tx1"/>
                </a:solidFill>
                <a:effectLst/>
                <a:latin typeface="Times New Roman" pitchFamily="18" charset="0"/>
                <a:ea typeface="宋体" pitchFamily="2" charset="-122"/>
                <a:cs typeface="+mn-cs"/>
              </a:rPr>
              <a:t>的框架？移动端</a:t>
            </a:r>
            <a:r>
              <a:rPr kumimoji="1" lang="en-US" altLang="zh-CN" sz="1200" kern="1200" dirty="0">
                <a:solidFill>
                  <a:schemeClr val="tx1"/>
                </a:solidFill>
                <a:effectLst/>
                <a:latin typeface="Times New Roman" pitchFamily="18" charset="0"/>
                <a:ea typeface="宋体" pitchFamily="2" charset="-122"/>
                <a:cs typeface="+mn-cs"/>
              </a:rPr>
              <a:t>iOS</a:t>
            </a:r>
            <a:r>
              <a:rPr kumimoji="1" lang="zh-CN" altLang="zh-CN" sz="1200" kern="1200" dirty="0">
                <a:solidFill>
                  <a:schemeClr val="tx1"/>
                </a:solidFill>
                <a:effectLst/>
                <a:latin typeface="Times New Roman" pitchFamily="18" charset="0"/>
                <a:ea typeface="宋体" pitchFamily="2" charset="-122"/>
                <a:cs typeface="+mn-cs"/>
              </a:rPr>
              <a:t>和</a:t>
            </a:r>
            <a:r>
              <a:rPr kumimoji="1" lang="en-US" altLang="zh-CN" sz="1200" kern="1200" dirty="0">
                <a:solidFill>
                  <a:schemeClr val="tx1"/>
                </a:solidFill>
                <a:effectLst/>
                <a:latin typeface="Times New Roman" pitchFamily="18" charset="0"/>
                <a:ea typeface="宋体" pitchFamily="2" charset="-122"/>
                <a:cs typeface="+mn-cs"/>
              </a:rPr>
              <a:t>Android</a:t>
            </a:r>
            <a:r>
              <a:rPr kumimoji="1" lang="zh-CN" altLang="zh-CN" sz="1200" kern="1200" dirty="0">
                <a:solidFill>
                  <a:schemeClr val="tx1"/>
                </a:solidFill>
                <a:effectLst/>
                <a:latin typeface="Times New Roman" pitchFamily="18" charset="0"/>
                <a:ea typeface="宋体" pitchFamily="2" charset="-122"/>
                <a:cs typeface="+mn-cs"/>
              </a:rPr>
              <a:t>的支持各用哪个还是用统一的？管理端要</a:t>
            </a:r>
            <a:r>
              <a:rPr kumimoji="1" lang="en-US" altLang="zh-CN" sz="1200" kern="1200" dirty="0">
                <a:solidFill>
                  <a:schemeClr val="tx1"/>
                </a:solidFill>
                <a:effectLst/>
                <a:latin typeface="Times New Roman" pitchFamily="18" charset="0"/>
                <a:ea typeface="宋体" pitchFamily="2" charset="-122"/>
                <a:cs typeface="+mn-cs"/>
              </a:rPr>
              <a:t>shell</a:t>
            </a:r>
            <a:r>
              <a:rPr kumimoji="1" lang="zh-CN" altLang="zh-CN" sz="1200" kern="1200" dirty="0">
                <a:solidFill>
                  <a:schemeClr val="tx1"/>
                </a:solidFill>
                <a:effectLst/>
                <a:latin typeface="Times New Roman" pitchFamily="18" charset="0"/>
                <a:ea typeface="宋体" pitchFamily="2" charset="-122"/>
                <a:cs typeface="+mn-cs"/>
              </a:rPr>
              <a:t>的还是</a:t>
            </a:r>
            <a:r>
              <a:rPr kumimoji="1" lang="en-US" altLang="zh-CN" sz="1200" kern="1200" dirty="0">
                <a:solidFill>
                  <a:schemeClr val="tx1"/>
                </a:solidFill>
                <a:effectLst/>
                <a:latin typeface="Times New Roman" pitchFamily="18" charset="0"/>
                <a:ea typeface="宋体" pitchFamily="2" charset="-122"/>
                <a:cs typeface="+mn-cs"/>
              </a:rPr>
              <a:t>web</a:t>
            </a:r>
            <a:r>
              <a:rPr kumimoji="1" lang="zh-CN" altLang="zh-CN" sz="1200" kern="1200" dirty="0">
                <a:solidFill>
                  <a:schemeClr val="tx1"/>
                </a:solidFill>
                <a:effectLst/>
                <a:latin typeface="Times New Roman" pitchFamily="18" charset="0"/>
                <a:ea typeface="宋体" pitchFamily="2" charset="-122"/>
                <a:cs typeface="+mn-cs"/>
              </a:rPr>
              <a:t>的？后端静态化这边用</a:t>
            </a:r>
            <a:r>
              <a:rPr kumimoji="1" lang="en-US" altLang="zh-CN" sz="1200" kern="1200" dirty="0" err="1">
                <a:solidFill>
                  <a:schemeClr val="tx1"/>
                </a:solidFill>
                <a:effectLst/>
                <a:latin typeface="Times New Roman" pitchFamily="18" charset="0"/>
                <a:ea typeface="宋体" pitchFamily="2" charset="-122"/>
                <a:cs typeface="+mn-cs"/>
              </a:rPr>
              <a:t>cdn</a:t>
            </a:r>
            <a:r>
              <a:rPr kumimoji="1" lang="zh-CN" altLang="zh-CN" sz="1200" kern="1200" dirty="0">
                <a:solidFill>
                  <a:schemeClr val="tx1"/>
                </a:solidFill>
                <a:effectLst/>
                <a:latin typeface="Times New Roman" pitchFamily="18" charset="0"/>
                <a:ea typeface="宋体" pitchFamily="2" charset="-122"/>
                <a:cs typeface="+mn-cs"/>
              </a:rPr>
              <a:t>还是本地静态服务器</a:t>
            </a:r>
            <a:r>
              <a:rPr kumimoji="1" lang="en-US" altLang="zh-CN" sz="1200" kern="1200" dirty="0">
                <a:solidFill>
                  <a:schemeClr val="tx1"/>
                </a:solidFill>
                <a:effectLst/>
                <a:latin typeface="Times New Roman" pitchFamily="18" charset="0"/>
                <a:ea typeface="宋体" pitchFamily="2" charset="-122"/>
                <a:cs typeface="+mn-cs"/>
              </a:rPr>
              <a:t>?</a:t>
            </a:r>
            <a:r>
              <a:rPr kumimoji="1" lang="zh-CN" altLang="zh-CN" sz="1200" kern="1200" dirty="0">
                <a:solidFill>
                  <a:schemeClr val="tx1"/>
                </a:solidFill>
                <a:effectLst/>
                <a:latin typeface="Times New Roman" pitchFamily="18" charset="0"/>
                <a:ea typeface="宋体" pitchFamily="2" charset="-122"/>
                <a:cs typeface="+mn-cs"/>
              </a:rPr>
              <a:t>面向服务架构也要按照业务逻辑继续细分，比如用户服务、帖服务、好友服务、管理服务等等；数据层各类是选一个还是多个？</a:t>
            </a:r>
          </a:p>
          <a:p>
            <a:r>
              <a:rPr kumimoji="1" lang="zh-CN" altLang="zh-CN" sz="1200" kern="1200" dirty="0">
                <a:solidFill>
                  <a:schemeClr val="tx1"/>
                </a:solidFill>
                <a:effectLst/>
                <a:latin typeface="Times New Roman" pitchFamily="18" charset="0"/>
                <a:ea typeface="宋体" pitchFamily="2" charset="-122"/>
                <a:cs typeface="+mn-cs"/>
              </a:rPr>
              <a:t>所有这些在设计的时候，同时还要考虑扩展性，你自己用的，你们班</a:t>
            </a:r>
            <a:r>
              <a:rPr kumimoji="1" lang="en-US" altLang="zh-CN" sz="1200" kern="1200" dirty="0">
                <a:solidFill>
                  <a:schemeClr val="tx1"/>
                </a:solidFill>
                <a:effectLst/>
                <a:latin typeface="Times New Roman" pitchFamily="18" charset="0"/>
                <a:ea typeface="宋体" pitchFamily="2" charset="-122"/>
                <a:cs typeface="+mn-cs"/>
              </a:rPr>
              <a:t>30</a:t>
            </a:r>
            <a:r>
              <a:rPr kumimoji="1" lang="zh-CN" altLang="zh-CN" sz="1200" kern="1200" dirty="0">
                <a:solidFill>
                  <a:schemeClr val="tx1"/>
                </a:solidFill>
                <a:effectLst/>
                <a:latin typeface="Times New Roman" pitchFamily="18" charset="0"/>
                <a:ea typeface="宋体" pitchFamily="2" charset="-122"/>
                <a:cs typeface="+mn-cs"/>
              </a:rPr>
              <a:t>来人里用的，学校几千人用的，乃至上万，十万、百万、千万、亿用户的，这之间的差别非常大。那么我们设计的架构支持的扩展性到什么级别？</a:t>
            </a:r>
          </a:p>
          <a:p>
            <a:r>
              <a:rPr kumimoji="1" lang="zh-CN" altLang="zh-CN" sz="1200" kern="1200" dirty="0">
                <a:solidFill>
                  <a:schemeClr val="tx1"/>
                </a:solidFill>
                <a:effectLst/>
                <a:latin typeface="Times New Roman" pitchFamily="18" charset="0"/>
                <a:ea typeface="宋体" pitchFamily="2" charset="-122"/>
                <a:cs typeface="+mn-cs"/>
              </a:rPr>
              <a:t>比如网友经常吐槽的</a:t>
            </a:r>
            <a:r>
              <a:rPr kumimoji="1" lang="en-US" altLang="zh-CN" sz="1200" kern="1200" dirty="0">
                <a:solidFill>
                  <a:schemeClr val="tx1"/>
                </a:solidFill>
                <a:effectLst/>
                <a:latin typeface="Times New Roman" pitchFamily="18" charset="0"/>
                <a:ea typeface="宋体" pitchFamily="2" charset="-122"/>
                <a:cs typeface="+mn-cs"/>
              </a:rPr>
              <a:t>12306</a:t>
            </a:r>
            <a:r>
              <a:rPr kumimoji="1" lang="zh-CN" altLang="zh-CN" sz="1200" kern="1200" dirty="0">
                <a:solidFill>
                  <a:schemeClr val="tx1"/>
                </a:solidFill>
                <a:effectLst/>
                <a:latin typeface="Times New Roman" pitchFamily="18" charset="0"/>
                <a:ea typeface="宋体" pitchFamily="2" charset="-122"/>
                <a:cs typeface="+mn-cs"/>
              </a:rPr>
              <a:t>卖火车票的那个网站，其实难度非常大的，平时没什么人用的话，找个一队实习生学学</a:t>
            </a:r>
            <a:r>
              <a:rPr kumimoji="1" lang="en-US" altLang="zh-CN" sz="1200" kern="1200" dirty="0">
                <a:solidFill>
                  <a:schemeClr val="tx1"/>
                </a:solidFill>
                <a:effectLst/>
                <a:latin typeface="Times New Roman" pitchFamily="18" charset="0"/>
                <a:ea typeface="宋体" pitchFamily="2" charset="-122"/>
                <a:cs typeface="+mn-cs"/>
              </a:rPr>
              <a:t>JSP</a:t>
            </a:r>
            <a:r>
              <a:rPr kumimoji="1" lang="zh-CN" altLang="zh-CN" sz="1200" kern="1200" dirty="0">
                <a:solidFill>
                  <a:schemeClr val="tx1"/>
                </a:solidFill>
                <a:effectLst/>
                <a:latin typeface="Times New Roman" pitchFamily="18" charset="0"/>
                <a:ea typeface="宋体" pitchFamily="2" charset="-122"/>
                <a:cs typeface="+mn-cs"/>
              </a:rPr>
              <a:t>做上</a:t>
            </a:r>
            <a:r>
              <a:rPr kumimoji="1" lang="en-US" altLang="zh-CN" sz="1200" kern="1200" dirty="0">
                <a:solidFill>
                  <a:schemeClr val="tx1"/>
                </a:solidFill>
                <a:effectLst/>
                <a:latin typeface="Times New Roman" pitchFamily="18" charset="0"/>
                <a:ea typeface="宋体" pitchFamily="2" charset="-122"/>
                <a:cs typeface="+mn-cs"/>
              </a:rPr>
              <a:t>1</a:t>
            </a:r>
            <a:r>
              <a:rPr kumimoji="1" lang="zh-CN" altLang="zh-CN" sz="1200" kern="1200" dirty="0">
                <a:solidFill>
                  <a:schemeClr val="tx1"/>
                </a:solidFill>
                <a:effectLst/>
                <a:latin typeface="Times New Roman" pitchFamily="18" charset="0"/>
                <a:ea typeface="宋体" pitchFamily="2" charset="-122"/>
                <a:cs typeface="+mn-cs"/>
              </a:rPr>
              <a:t>个月就</a:t>
            </a:r>
            <a:r>
              <a:rPr kumimoji="1" lang="en-US" altLang="zh-CN" sz="1200" kern="1200" dirty="0">
                <a:solidFill>
                  <a:schemeClr val="tx1"/>
                </a:solidFill>
                <a:effectLst/>
                <a:latin typeface="Times New Roman" pitchFamily="18" charset="0"/>
                <a:ea typeface="宋体" pitchFamily="2" charset="-122"/>
                <a:cs typeface="+mn-cs"/>
              </a:rPr>
              <a:t>ok</a:t>
            </a:r>
            <a:r>
              <a:rPr kumimoji="1" lang="zh-CN" altLang="zh-CN" sz="1200" kern="1200" dirty="0">
                <a:solidFill>
                  <a:schemeClr val="tx1"/>
                </a:solidFill>
                <a:effectLst/>
                <a:latin typeface="Times New Roman" pitchFamily="18" charset="0"/>
                <a:ea typeface="宋体" pitchFamily="2" charset="-122"/>
                <a:cs typeface="+mn-cs"/>
              </a:rPr>
              <a:t>了，但是春运来了，分分钟内</a:t>
            </a:r>
            <a:r>
              <a:rPr kumimoji="1" lang="en-US" altLang="zh-CN" sz="1200" kern="1200" dirty="0">
                <a:solidFill>
                  <a:schemeClr val="tx1"/>
                </a:solidFill>
                <a:effectLst/>
                <a:latin typeface="Times New Roman" pitchFamily="18" charset="0"/>
                <a:ea typeface="宋体" pitchFamily="2" charset="-122"/>
                <a:cs typeface="+mn-cs"/>
              </a:rPr>
              <a:t>down</a:t>
            </a:r>
            <a:r>
              <a:rPr kumimoji="1" lang="zh-CN" altLang="zh-CN" sz="1200" kern="1200" dirty="0">
                <a:solidFill>
                  <a:schemeClr val="tx1"/>
                </a:solidFill>
                <a:effectLst/>
                <a:latin typeface="Times New Roman" pitchFamily="18" charset="0"/>
                <a:ea typeface="宋体" pitchFamily="2" charset="-122"/>
                <a:cs typeface="+mn-cs"/>
              </a:rPr>
              <a:t>掉。</a:t>
            </a:r>
          </a:p>
          <a:p>
            <a:r>
              <a:rPr kumimoji="1" lang="zh-CN" altLang="zh-CN" sz="1200" kern="1200" dirty="0">
                <a:solidFill>
                  <a:schemeClr val="tx1"/>
                </a:solidFill>
                <a:effectLst/>
                <a:latin typeface="Times New Roman" pitchFamily="18" charset="0"/>
                <a:ea typeface="宋体" pitchFamily="2" charset="-122"/>
                <a:cs typeface="+mn-cs"/>
              </a:rPr>
              <a:t>不过，实际上，到目前为止，这个架构设计还没有和业务“微博”这个事情关联起来。也就是说，这个架构是个空泛的说明，用来做微博可以，用来做微信也可以，用来做学校的选课系统、主页、校园一卡通系统都是可以的。只要对这个架构中的每一个子模块不断的深入下去，就会涉及到具体的业务内容，如何设计各个子模块已经平衡各个模块之间的关系，是将来软件工程、系统架构、设计模式等课程中要学习的东西，并且，光看书听课可能还是学不会的，必须动手实践，还要随着你们的具体工作而不断积累经验才能掌握。这里我们就不再具体展开了，在你们的本科乃至硕士博士学习中还要不断的深入。</a:t>
            </a:r>
            <a:endParaRPr lang="en-US" altLang="zh-CN" dirty="0"/>
          </a:p>
        </p:txBody>
      </p:sp>
    </p:spTree>
    <p:extLst>
      <p:ext uri="{BB962C8B-B14F-4D97-AF65-F5344CB8AC3E}">
        <p14:creationId xmlns:p14="http://schemas.microsoft.com/office/powerpoint/2010/main" val="61041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fld id="{F32B784A-4A8D-4CCA-B850-D349889D2CA8}" type="slidenum">
              <a:rPr lang="en-US" altLang="zh-CN" sz="1200" smtClean="0"/>
              <a:pPr/>
              <a:t>10</a:t>
            </a:fld>
            <a:endParaRPr lang="en-US" altLang="zh-CN" sz="1200"/>
          </a:p>
        </p:txBody>
      </p:sp>
      <p:sp>
        <p:nvSpPr>
          <p:cNvPr id="60419" name="Rectangle 7"/>
          <p:cNvSpPr txBox="1">
            <a:spLocks noGrp="1" noChangeArrowheads="1"/>
          </p:cNvSpPr>
          <p:nvPr/>
        </p:nvSpPr>
        <p:spPr bwMode="auto">
          <a:xfrm>
            <a:off x="5665846" y="6414685"/>
            <a:ext cx="4330359" cy="33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18" tIns="46159" rIns="92318" bIns="46159" anchor="b"/>
          <a:lstStyle>
            <a:lvl1pPr defTabSz="923925">
              <a:defRPr sz="2400">
                <a:solidFill>
                  <a:schemeClr val="tx1"/>
                </a:solidFill>
                <a:latin typeface="Times New Roman" pitchFamily="18" charset="0"/>
                <a:ea typeface="宋体" pitchFamily="2" charset="-122"/>
              </a:defRPr>
            </a:lvl1pPr>
            <a:lvl2pPr marL="742950" indent="-285750" defTabSz="923925">
              <a:defRPr sz="2400">
                <a:solidFill>
                  <a:schemeClr val="tx1"/>
                </a:solidFill>
                <a:latin typeface="Times New Roman" pitchFamily="18" charset="0"/>
                <a:ea typeface="宋体" pitchFamily="2" charset="-122"/>
              </a:defRPr>
            </a:lvl2pPr>
            <a:lvl3pPr marL="1143000" indent="-228600" defTabSz="923925">
              <a:defRPr sz="2400">
                <a:solidFill>
                  <a:schemeClr val="tx1"/>
                </a:solidFill>
                <a:latin typeface="Times New Roman" pitchFamily="18" charset="0"/>
                <a:ea typeface="宋体" pitchFamily="2" charset="-122"/>
              </a:defRPr>
            </a:lvl3pPr>
            <a:lvl4pPr marL="1600200" indent="-228600" defTabSz="923925">
              <a:defRPr sz="2400">
                <a:solidFill>
                  <a:schemeClr val="tx1"/>
                </a:solidFill>
                <a:latin typeface="Times New Roman" pitchFamily="18" charset="0"/>
                <a:ea typeface="宋体" pitchFamily="2" charset="-122"/>
              </a:defRPr>
            </a:lvl4pPr>
            <a:lvl5pPr marL="2057400" indent="-228600" defTabSz="923925">
              <a:defRPr sz="2400">
                <a:solidFill>
                  <a:schemeClr val="tx1"/>
                </a:solidFill>
                <a:latin typeface="Times New Roman" pitchFamily="18" charset="0"/>
                <a:ea typeface="宋体" pitchFamily="2" charset="-122"/>
              </a:defRPr>
            </a:lvl5pPr>
            <a:lvl6pPr marL="25146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239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hangingPunct="1"/>
            <a:fld id="{1ED8655B-95A7-4A4D-97DD-129311B42218}" type="slidenum">
              <a:rPr kumimoji="1" lang="en-US" altLang="zh-CN" sz="1200">
                <a:effectLst/>
              </a:rPr>
              <a:pPr algn="r" eaLnBrk="1" hangingPunct="1"/>
              <a:t>10</a:t>
            </a:fld>
            <a:endParaRPr kumimoji="1" lang="en-US" altLang="zh-CN" sz="1200">
              <a:effectLst/>
            </a:endParaRPr>
          </a:p>
        </p:txBody>
      </p:sp>
      <p:sp>
        <p:nvSpPr>
          <p:cNvPr id="60420" name="Rectangle 2"/>
          <p:cNvSpPr>
            <a:spLocks noGrp="1" noRot="1" noChangeAspect="1" noChangeArrowheads="1" noTextEdit="1"/>
          </p:cNvSpPr>
          <p:nvPr>
            <p:ph type="sldImg"/>
          </p:nvPr>
        </p:nvSpPr>
        <p:spPr>
          <a:xfrm>
            <a:off x="3309938" y="506413"/>
            <a:ext cx="3375025" cy="2532062"/>
          </a:xfrm>
          <a:ln/>
        </p:spPr>
      </p:sp>
      <p:sp>
        <p:nvSpPr>
          <p:cNvPr id="60421" name="Rectangle 3"/>
          <p:cNvSpPr>
            <a:spLocks noGrp="1" noChangeArrowheads="1"/>
          </p:cNvSpPr>
          <p:nvPr>
            <p:ph type="body" idx="1"/>
          </p:nvPr>
        </p:nvSpPr>
        <p:spPr>
          <a:xfrm>
            <a:off x="999856" y="3207882"/>
            <a:ext cx="7998841" cy="3038422"/>
          </a:xfrm>
          <a:noFill/>
        </p:spPr>
        <p:txBody>
          <a:bodyPr lIns="92318" tIns="46159" rIns="92318" bIns="46159"/>
          <a:lstStyle/>
          <a:p>
            <a:pPr lvl="1" eaLnBrk="1" hangingPunct="1"/>
            <a:r>
              <a:rPr kumimoji="1" lang="zh-CN" altLang="zh-CN" sz="1200" kern="1200" dirty="0">
                <a:solidFill>
                  <a:schemeClr val="tx1"/>
                </a:solidFill>
                <a:effectLst/>
                <a:latin typeface="Times New Roman" pitchFamily="18" charset="0"/>
                <a:ea typeface="宋体" pitchFamily="2" charset="-122"/>
                <a:cs typeface="+mn-cs"/>
              </a:rPr>
              <a:t>另外数据结构设计和算法设计的内容也是非常庞大的，相关内容会在本课程的其他章节中说明。</a:t>
            </a:r>
            <a:endParaRPr lang="en-US" altLang="zh-CN" dirty="0"/>
          </a:p>
        </p:txBody>
      </p:sp>
    </p:spTree>
    <p:extLst>
      <p:ext uri="{BB962C8B-B14F-4D97-AF65-F5344CB8AC3E}">
        <p14:creationId xmlns:p14="http://schemas.microsoft.com/office/powerpoint/2010/main" val="1165982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6" name="流程图: 过程 5"/>
          <p:cNvSpPr/>
          <p:nvPr userDrawn="1"/>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p:cNvSpPr/>
          <p:nvPr userDrawn="1"/>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过程 7"/>
          <p:cNvSpPr/>
          <p:nvPr userDrawn="1"/>
        </p:nvSpPr>
        <p:spPr>
          <a:xfrm rot="5400000">
            <a:off x="4486270" y="2200275"/>
            <a:ext cx="17145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过程 8"/>
          <p:cNvSpPr/>
          <p:nvPr userDrawn="1"/>
        </p:nvSpPr>
        <p:spPr>
          <a:xfrm rot="5400000" flipH="1">
            <a:off x="8184229" y="5850177"/>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26" r="53951"/>
          <a:stretch/>
        </p:blipFill>
        <p:spPr>
          <a:xfrm>
            <a:off x="7829550" y="6523381"/>
            <a:ext cx="1154166" cy="311055"/>
          </a:xfrm>
          <a:prstGeom prst="rect">
            <a:avLst/>
          </a:prstGeom>
        </p:spPr>
      </p:pic>
    </p:spTree>
    <p:extLst>
      <p:ext uri="{BB962C8B-B14F-4D97-AF65-F5344CB8AC3E}">
        <p14:creationId xmlns:p14="http://schemas.microsoft.com/office/powerpoint/2010/main" val="2214564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Picture 4"/>
          <p:cNvPicPr>
            <a:picLocks noChangeAspect="1" noChangeArrowheads="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932930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57444CA-2F1D-40CE-9BCA-1F17AF6BC4A4}" type="datetimeFigureOut">
              <a:rPr lang="zh-CN" altLang="en-US" smtClean="0"/>
              <a:t>2021/12/5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394168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流程图: 过程 5"/>
          <p:cNvSpPr/>
          <p:nvPr userDrawn="1"/>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p:cNvSpPr/>
          <p:nvPr userDrawn="1"/>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过程 7"/>
          <p:cNvSpPr/>
          <p:nvPr userDrawn="1"/>
        </p:nvSpPr>
        <p:spPr>
          <a:xfrm rot="5400000">
            <a:off x="4486270" y="2200275"/>
            <a:ext cx="17145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过程 8"/>
          <p:cNvSpPr/>
          <p:nvPr userDrawn="1"/>
        </p:nvSpPr>
        <p:spPr>
          <a:xfrm rot="5400000" flipH="1">
            <a:off x="8184229" y="5850177"/>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26" r="53951"/>
          <a:stretch/>
        </p:blipFill>
        <p:spPr>
          <a:xfrm>
            <a:off x="7829550" y="6523381"/>
            <a:ext cx="1154166" cy="311055"/>
          </a:xfrm>
          <a:prstGeom prst="rect">
            <a:avLst/>
          </a:prstGeom>
        </p:spPr>
      </p:pic>
    </p:spTree>
    <p:extLst>
      <p:ext uri="{BB962C8B-B14F-4D97-AF65-F5344CB8AC3E}">
        <p14:creationId xmlns:p14="http://schemas.microsoft.com/office/powerpoint/2010/main" val="6082298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5032268" y="3004782"/>
            <a:ext cx="4111733" cy="3853220"/>
          </a:xfrm>
          <a:prstGeom prst="rect">
            <a:avLst/>
          </a:prstGeom>
          <a:noFill/>
          <a:ln>
            <a:noFill/>
          </a:ln>
        </p:spPr>
      </p:pic>
    </p:spTree>
    <p:extLst>
      <p:ext uri="{BB962C8B-B14F-4D97-AF65-F5344CB8AC3E}">
        <p14:creationId xmlns:p14="http://schemas.microsoft.com/office/powerpoint/2010/main" val="4011482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l="-159" t="140" r="-478" b="11636"/>
          <a:stretch>
            <a:fillRect/>
          </a:stretch>
        </p:blipFill>
        <p:spPr bwMode="auto">
          <a:xfrm>
            <a:off x="-14288" y="0"/>
            <a:ext cx="9201151"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userDrawn="1"/>
        </p:nvSpPr>
        <p:spPr bwMode="auto">
          <a:xfrm>
            <a:off x="0" y="0"/>
            <a:ext cx="9085263" cy="5529263"/>
          </a:xfrm>
          <a:prstGeom prst="rect">
            <a:avLst/>
          </a:prstGeom>
          <a:solidFill>
            <a:srgbClr val="384A5A">
              <a:alpha val="50195"/>
            </a:srgbClr>
          </a:solidFill>
          <a:ln>
            <a:noFill/>
          </a:ln>
          <a:effectLst>
            <a:outerShdw blurRad="50800" dist="38100" dir="5400000" algn="t" rotWithShape="0">
              <a:srgbClr val="808080">
                <a:alpha val="39998"/>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zh-CN" altLang="en-US" sz="1350">
              <a:solidFill>
                <a:schemeClr val="lt1"/>
              </a:solidFill>
              <a:latin typeface="+mn-lt"/>
              <a:ea typeface="+mn-ea"/>
            </a:endParaRPr>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008563" y="-79375"/>
            <a:ext cx="4135437"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153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矩形 1"/>
          <p:cNvSpPr/>
          <p:nvPr userDrawn="1"/>
        </p:nvSpPr>
        <p:spPr>
          <a:xfrm>
            <a:off x="0" y="360363"/>
            <a:ext cx="3563938" cy="71437"/>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 name="矩形 2"/>
          <p:cNvSpPr/>
          <p:nvPr userDrawn="1"/>
        </p:nvSpPr>
        <p:spPr>
          <a:xfrm>
            <a:off x="5599113" y="360363"/>
            <a:ext cx="3544887" cy="71437"/>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4" name="图片 3"/>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638835" y="-45036"/>
            <a:ext cx="1885685" cy="637400"/>
          </a:xfrm>
          <a:prstGeom prst="rect">
            <a:avLst/>
          </a:prstGeom>
        </p:spPr>
      </p:pic>
    </p:spTree>
    <p:extLst>
      <p:ext uri="{BB962C8B-B14F-4D97-AF65-F5344CB8AC3E}">
        <p14:creationId xmlns:p14="http://schemas.microsoft.com/office/powerpoint/2010/main" val="2345963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矩形 1"/>
          <p:cNvSpPr/>
          <p:nvPr userDrawn="1"/>
        </p:nvSpPr>
        <p:spPr>
          <a:xfrm>
            <a:off x="4719638" y="304800"/>
            <a:ext cx="4233862" cy="1809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nvGrpSpPr>
          <p:cNvPr id="3" name="组合 2"/>
          <p:cNvGrpSpPr/>
          <p:nvPr userDrawn="1"/>
        </p:nvGrpSpPr>
        <p:grpSpPr bwMode="auto">
          <a:xfrm>
            <a:off x="187325" y="98425"/>
            <a:ext cx="595313" cy="568325"/>
            <a:chOff x="3976261" y="3892343"/>
            <a:chExt cx="326182" cy="335109"/>
          </a:xfrm>
        </p:grpSpPr>
        <p:sp>
          <p:nvSpPr>
            <p:cNvPr id="4" name="六边形 3"/>
            <p:cNvSpPr/>
            <p:nvPr/>
          </p:nvSpPr>
          <p:spPr>
            <a:xfrm>
              <a:off x="3976261" y="3892343"/>
              <a:ext cx="121775" cy="106711"/>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 name="六边形 4"/>
            <p:cNvSpPr/>
            <p:nvPr/>
          </p:nvSpPr>
          <p:spPr>
            <a:xfrm>
              <a:off x="3976261" y="4005606"/>
              <a:ext cx="121775" cy="106711"/>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6" name="六边形 5"/>
            <p:cNvSpPr/>
            <p:nvPr/>
          </p:nvSpPr>
          <p:spPr>
            <a:xfrm>
              <a:off x="3976261" y="4120741"/>
              <a:ext cx="121775" cy="106711"/>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 name="六边形 6"/>
            <p:cNvSpPr/>
            <p:nvPr/>
          </p:nvSpPr>
          <p:spPr>
            <a:xfrm>
              <a:off x="4078030" y="3945699"/>
              <a:ext cx="122644" cy="106711"/>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 name="六边形 7"/>
            <p:cNvSpPr/>
            <p:nvPr/>
          </p:nvSpPr>
          <p:spPr>
            <a:xfrm>
              <a:off x="4078030" y="4060834"/>
              <a:ext cx="122644" cy="106711"/>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9" name="六边形 8"/>
            <p:cNvSpPr/>
            <p:nvPr/>
          </p:nvSpPr>
          <p:spPr>
            <a:xfrm>
              <a:off x="4180668" y="4003734"/>
              <a:ext cx="121775" cy="106711"/>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sp>
        <p:nvSpPr>
          <p:cNvPr id="10" name="流程图: 过程 8"/>
          <p:cNvSpPr/>
          <p:nvPr userDrawn="1"/>
        </p:nvSpPr>
        <p:spPr>
          <a:xfrm rot="5400000" flipH="1">
            <a:off x="8170069" y="-431006"/>
            <a:ext cx="403225" cy="1430337"/>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11" name="图片 10"/>
          <p:cNvPicPr>
            <a:picLocks noChangeAspect="1"/>
          </p:cNvPicPr>
          <p:nvPr userDrawn="1"/>
        </p:nvPicPr>
        <p:blipFill>
          <a:blip r:embed="rId2">
            <a:biLevel thresh="50000"/>
            <a:grayscl/>
            <a:extLst>
              <a:ext uri="{28A0092B-C50C-407E-A947-70E740481C1C}">
                <a14:useLocalDpi xmlns:a14="http://schemas.microsoft.com/office/drawing/2010/main" val="0"/>
              </a:ext>
            </a:extLst>
          </a:blip>
          <a:srcRect t="77927" r="53951"/>
          <a:stretch>
            <a:fillRect/>
          </a:stretch>
        </p:blipFill>
        <p:spPr bwMode="auto">
          <a:xfrm>
            <a:off x="7839075" y="131763"/>
            <a:ext cx="11557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37620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665898"/>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67" r:id="rId3"/>
    <p:sldLayoutId id="214748366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03241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txStyles>
    <p:titleStyle>
      <a:lvl1pPr algn="l" defTabSz="685800" rtl="0" eaLnBrk="0" fontAlgn="base" hangingPunct="0">
        <a:lnSpc>
          <a:spcPct val="90000"/>
        </a:lnSpc>
        <a:spcBef>
          <a:spcPct val="0"/>
        </a:spcBef>
        <a:spcAft>
          <a:spcPct val="0"/>
        </a:spcAft>
        <a:defRPr kumimoji="1" sz="3300" kern="1200">
          <a:solidFill>
            <a:schemeClr val="tx1"/>
          </a:solidFill>
          <a:latin typeface="+mj-lt"/>
          <a:ea typeface="宋体" panose="02010600030101010101" pitchFamily="2" charset="-122"/>
          <a:cs typeface="宋体" panose="02010600030101010101" pitchFamily="2" charset="-122"/>
        </a:defRPr>
      </a:lvl1pPr>
      <a:lvl2pPr algn="l" defTabSz="685800" rtl="0" eaLnBrk="0" fontAlgn="base" hangingPunct="0">
        <a:lnSpc>
          <a:spcPct val="90000"/>
        </a:lnSpc>
        <a:spcBef>
          <a:spcPct val="0"/>
        </a:spcBef>
        <a:spcAft>
          <a:spcPct val="0"/>
        </a:spcAft>
        <a:defRPr kumimoji="1" sz="3300">
          <a:solidFill>
            <a:schemeClr val="tx1"/>
          </a:solidFill>
          <a:latin typeface="等线 Light" panose="02010600030101010101" charset="-122"/>
          <a:ea typeface="宋体" panose="02010600030101010101" pitchFamily="2" charset="-122"/>
          <a:cs typeface="宋体" panose="02010600030101010101" pitchFamily="2" charset="-122"/>
        </a:defRPr>
      </a:lvl2pPr>
      <a:lvl3pPr algn="l" defTabSz="685800" rtl="0" eaLnBrk="0" fontAlgn="base" hangingPunct="0">
        <a:lnSpc>
          <a:spcPct val="90000"/>
        </a:lnSpc>
        <a:spcBef>
          <a:spcPct val="0"/>
        </a:spcBef>
        <a:spcAft>
          <a:spcPct val="0"/>
        </a:spcAft>
        <a:defRPr kumimoji="1" sz="3300">
          <a:solidFill>
            <a:schemeClr val="tx1"/>
          </a:solidFill>
          <a:latin typeface="等线 Light" panose="02010600030101010101" charset="-122"/>
          <a:ea typeface="宋体" panose="02010600030101010101" pitchFamily="2" charset="-122"/>
          <a:cs typeface="宋体" panose="02010600030101010101" pitchFamily="2" charset="-122"/>
        </a:defRPr>
      </a:lvl3pPr>
      <a:lvl4pPr algn="l" defTabSz="685800" rtl="0" eaLnBrk="0" fontAlgn="base" hangingPunct="0">
        <a:lnSpc>
          <a:spcPct val="90000"/>
        </a:lnSpc>
        <a:spcBef>
          <a:spcPct val="0"/>
        </a:spcBef>
        <a:spcAft>
          <a:spcPct val="0"/>
        </a:spcAft>
        <a:defRPr kumimoji="1" sz="3300">
          <a:solidFill>
            <a:schemeClr val="tx1"/>
          </a:solidFill>
          <a:latin typeface="等线 Light" panose="02010600030101010101" charset="-122"/>
          <a:ea typeface="宋体" panose="02010600030101010101" pitchFamily="2" charset="-122"/>
          <a:cs typeface="宋体" panose="02010600030101010101" pitchFamily="2" charset="-122"/>
        </a:defRPr>
      </a:lvl4pPr>
      <a:lvl5pPr algn="l" defTabSz="685800" rtl="0" eaLnBrk="0" fontAlgn="base" hangingPunct="0">
        <a:lnSpc>
          <a:spcPct val="90000"/>
        </a:lnSpc>
        <a:spcBef>
          <a:spcPct val="0"/>
        </a:spcBef>
        <a:spcAft>
          <a:spcPct val="0"/>
        </a:spcAft>
        <a:defRPr kumimoji="1" sz="3300">
          <a:solidFill>
            <a:schemeClr val="tx1"/>
          </a:solidFill>
          <a:latin typeface="等线 Light" panose="02010600030101010101" charset="-122"/>
          <a:ea typeface="宋体" panose="02010600030101010101" pitchFamily="2" charset="-122"/>
          <a:cs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charset="-122"/>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charset="-122"/>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charset="-122"/>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charset="-122"/>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kumimoji="1" sz="2100" kern="1200">
          <a:solidFill>
            <a:schemeClr val="tx1"/>
          </a:solidFill>
          <a:latin typeface="+mn-lt"/>
          <a:ea typeface="宋体" panose="02010600030101010101" pitchFamily="2" charset="-122"/>
          <a:cs typeface="宋体" panose="02010600030101010101" pitchFamily="2" charset="-122"/>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umimoji="1" kern="1200">
          <a:solidFill>
            <a:schemeClr val="tx1"/>
          </a:solidFill>
          <a:latin typeface="+mn-lt"/>
          <a:ea typeface="宋体" panose="02010600030101010101" pitchFamily="2" charset="-122"/>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kumimoji="1" sz="1500" kern="1200">
          <a:solidFill>
            <a:schemeClr val="tx1"/>
          </a:solidFill>
          <a:latin typeface="+mn-lt"/>
          <a:ea typeface="宋体" panose="02010600030101010101" pitchFamily="2" charset="-122"/>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kumimoji="1" sz="1300" kern="1200">
          <a:solidFill>
            <a:schemeClr val="tx1"/>
          </a:solidFill>
          <a:latin typeface="+mn-lt"/>
          <a:ea typeface="宋体" panose="02010600030101010101" pitchFamily="2" charset="-122"/>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kumimoji="1" sz="1300" kern="1200">
          <a:solidFill>
            <a:schemeClr val="tx1"/>
          </a:solidFill>
          <a:latin typeface="+mn-lt"/>
          <a:ea typeface="宋体" panose="02010600030101010101" pitchFamily="2"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6.jpeg"/><Relationship Id="rId4" Type="http://schemas.openxmlformats.org/officeDocument/2006/relationships/image" Target="../media/image75.jpg"/></Relationships>
</file>

<file path=ppt/slides/_rels/slide1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21.png"/><Relationship Id="rId4" Type="http://schemas.openxmlformats.org/officeDocument/2006/relationships/image" Target="../media/image76.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79.png"/><Relationship Id="rId5" Type="http://schemas.openxmlformats.org/officeDocument/2006/relationships/image" Target="../media/image78.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96.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21" Type="http://schemas.openxmlformats.org/officeDocument/2006/relationships/image" Target="../media/image113.png"/><Relationship Id="rId34" Type="http://schemas.openxmlformats.org/officeDocument/2006/relationships/image" Target="../media/image126.jpeg"/><Relationship Id="rId7" Type="http://schemas.openxmlformats.org/officeDocument/2006/relationships/image" Target="../media/image101.jp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38" Type="http://schemas.openxmlformats.org/officeDocument/2006/relationships/image" Target="../media/image21.png"/><Relationship Id="rId2" Type="http://schemas.openxmlformats.org/officeDocument/2006/relationships/notesSlide" Target="../notesSlides/notesSlide25.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00.jpeg"/><Relationship Id="rId11" Type="http://schemas.openxmlformats.org/officeDocument/2006/relationships/image" Target="../media/image103.png"/><Relationship Id="rId24" Type="http://schemas.openxmlformats.org/officeDocument/2006/relationships/image" Target="../media/image116.jpeg"/><Relationship Id="rId32" Type="http://schemas.openxmlformats.org/officeDocument/2006/relationships/image" Target="../media/image124.jpeg"/><Relationship Id="rId37" Type="http://schemas.openxmlformats.org/officeDocument/2006/relationships/image" Target="../media/image129.jpeg"/><Relationship Id="rId5" Type="http://schemas.openxmlformats.org/officeDocument/2006/relationships/image" Target="../media/image99.png"/><Relationship Id="rId15" Type="http://schemas.openxmlformats.org/officeDocument/2006/relationships/image" Target="../media/image107.png"/><Relationship Id="rId23" Type="http://schemas.openxmlformats.org/officeDocument/2006/relationships/image" Target="../media/image115.jpeg"/><Relationship Id="rId28" Type="http://schemas.openxmlformats.org/officeDocument/2006/relationships/image" Target="../media/image120.jpeg"/><Relationship Id="rId36" Type="http://schemas.openxmlformats.org/officeDocument/2006/relationships/image" Target="../media/image128.jpeg"/><Relationship Id="rId10" Type="http://schemas.openxmlformats.org/officeDocument/2006/relationships/image" Target="../media/image102.jpe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8.png"/><Relationship Id="rId9" Type="http://schemas.openxmlformats.org/officeDocument/2006/relationships/image" Target="../media/image28.png"/><Relationship Id="rId14" Type="http://schemas.openxmlformats.org/officeDocument/2006/relationships/image" Target="../media/image106.png"/><Relationship Id="rId22" Type="http://schemas.openxmlformats.org/officeDocument/2006/relationships/image" Target="../media/image114.jpe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jpeg"/><Relationship Id="rId8" Type="http://schemas.openxmlformats.org/officeDocument/2006/relationships/image" Target="../media/image27.png"/><Relationship Id="rId3" Type="http://schemas.openxmlformats.org/officeDocument/2006/relationships/image" Target="../media/image97.jpe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2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38.png"/><Relationship Id="rId3" Type="http://schemas.openxmlformats.org/officeDocument/2006/relationships/image" Target="../media/image132.png"/><Relationship Id="rId7" Type="http://schemas.openxmlformats.org/officeDocument/2006/relationships/image" Target="../media/image134.png"/><Relationship Id="rId12" Type="http://schemas.openxmlformats.org/officeDocument/2006/relationships/image" Target="../media/image37.png"/><Relationship Id="rId17" Type="http://schemas.openxmlformats.org/officeDocument/2006/relationships/image" Target="../media/image130.png"/><Relationship Id="rId2" Type="http://schemas.openxmlformats.org/officeDocument/2006/relationships/notesSlide" Target="../notesSlides/notesSlide27.xml"/><Relationship Id="rId16" Type="http://schemas.openxmlformats.org/officeDocument/2006/relationships/image" Target="../media/image138.gif"/><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133.png"/><Relationship Id="rId15" Type="http://schemas.openxmlformats.org/officeDocument/2006/relationships/image" Target="../media/image137.png"/><Relationship Id="rId10" Type="http://schemas.openxmlformats.org/officeDocument/2006/relationships/image" Target="../media/image136.png"/><Relationship Id="rId4" Type="http://schemas.openxmlformats.org/officeDocument/2006/relationships/image" Target="../media/image31.png"/><Relationship Id="rId9" Type="http://schemas.openxmlformats.org/officeDocument/2006/relationships/image" Target="../media/image34.png"/><Relationship Id="rId1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41.jpg"/><Relationship Id="rId4" Type="http://schemas.openxmlformats.org/officeDocument/2006/relationships/image" Target="../media/image140.jpg"/></Relationships>
</file>

<file path=ppt/slides/_rels/slide31.xml.rels><?xml version="1.0" encoding="UTF-8" standalone="yes"?>
<Relationships xmlns="http://schemas.openxmlformats.org/package/2006/relationships"><Relationship Id="rId3" Type="http://schemas.openxmlformats.org/officeDocument/2006/relationships/image" Target="../media/image142.jpeg"/><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45.jpg"/><Relationship Id="rId5" Type="http://schemas.openxmlformats.org/officeDocument/2006/relationships/image" Target="../media/image144.jpg"/><Relationship Id="rId4" Type="http://schemas.openxmlformats.org/officeDocument/2006/relationships/image" Target="../media/image143.jpg"/></Relationships>
</file>

<file path=ppt/slides/_rels/slide3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jpeg"/><Relationship Id="rId7"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49.jp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30.png"/></Relationships>
</file>

<file path=ppt/slides/_rels/slide3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36.png"/><Relationship Id="rId18" Type="http://schemas.openxmlformats.org/officeDocument/2006/relationships/image" Target="../media/image159.jpg"/><Relationship Id="rId3" Type="http://schemas.openxmlformats.org/officeDocument/2006/relationships/image" Target="../media/image152.jpg"/><Relationship Id="rId21" Type="http://schemas.openxmlformats.org/officeDocument/2006/relationships/image" Target="../media/image130.png"/><Relationship Id="rId7" Type="http://schemas.openxmlformats.org/officeDocument/2006/relationships/image" Target="../media/image156.jpeg"/><Relationship Id="rId12" Type="http://schemas.openxmlformats.org/officeDocument/2006/relationships/image" Target="../media/image34.png"/><Relationship Id="rId17" Type="http://schemas.openxmlformats.org/officeDocument/2006/relationships/image" Target="../media/image134.png"/><Relationship Id="rId2" Type="http://schemas.openxmlformats.org/officeDocument/2006/relationships/notesSlide" Target="../notesSlides/notesSlide31.xml"/><Relationship Id="rId16" Type="http://schemas.openxmlformats.org/officeDocument/2006/relationships/image" Target="../media/image38.png"/><Relationship Id="rId20"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155.png"/><Relationship Id="rId11" Type="http://schemas.openxmlformats.org/officeDocument/2006/relationships/image" Target="../media/image133.png"/><Relationship Id="rId5" Type="http://schemas.openxmlformats.org/officeDocument/2006/relationships/image" Target="../media/image154.png"/><Relationship Id="rId15" Type="http://schemas.openxmlformats.org/officeDocument/2006/relationships/image" Target="../media/image37.png"/><Relationship Id="rId10" Type="http://schemas.openxmlformats.org/officeDocument/2006/relationships/image" Target="../media/image158.png"/><Relationship Id="rId19" Type="http://schemas.openxmlformats.org/officeDocument/2006/relationships/image" Target="../media/image160.jpg"/><Relationship Id="rId4" Type="http://schemas.openxmlformats.org/officeDocument/2006/relationships/image" Target="../media/image153.png"/><Relationship Id="rId9" Type="http://schemas.openxmlformats.org/officeDocument/2006/relationships/image" Target="../media/image157.png"/><Relationship Id="rId1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62.jpeg"/><Relationship Id="rId7" Type="http://schemas.openxmlformats.org/officeDocument/2006/relationships/image" Target="../media/image16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65.jpg"/><Relationship Id="rId5" Type="http://schemas.openxmlformats.org/officeDocument/2006/relationships/image" Target="../media/image164.jpeg"/><Relationship Id="rId4" Type="http://schemas.openxmlformats.org/officeDocument/2006/relationships/image" Target="../media/image163.jpg"/></Relationships>
</file>

<file path=ppt/slides/_rels/slide35.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69.png"/><Relationship Id="rId4" Type="http://schemas.openxmlformats.org/officeDocument/2006/relationships/image" Target="../media/image168.jpg"/></Relationships>
</file>

<file path=ppt/slides/_rels/slide36.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jpeg"/><Relationship Id="rId7" Type="http://schemas.openxmlformats.org/officeDocument/2006/relationships/image" Target="../media/image17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73.png"/><Relationship Id="rId5" Type="http://schemas.openxmlformats.org/officeDocument/2006/relationships/image" Target="../media/image172.jpeg"/><Relationship Id="rId10" Type="http://schemas.openxmlformats.org/officeDocument/2006/relationships/image" Target="../media/image130.png"/><Relationship Id="rId4" Type="http://schemas.openxmlformats.org/officeDocument/2006/relationships/image" Target="../media/image171.jpg"/><Relationship Id="rId9" Type="http://schemas.openxmlformats.org/officeDocument/2006/relationships/image" Target="../media/image176.jpg"/></Relationships>
</file>

<file path=ppt/slides/_rels/slide37.xml.rels><?xml version="1.0" encoding="UTF-8" standalone="yes"?>
<Relationships xmlns="http://schemas.openxmlformats.org/package/2006/relationships"><Relationship Id="rId8" Type="http://schemas.openxmlformats.org/officeDocument/2006/relationships/image" Target="../media/image182.jpeg"/><Relationship Id="rId3" Type="http://schemas.openxmlformats.org/officeDocument/2006/relationships/image" Target="../media/image177.jpg"/><Relationship Id="rId7" Type="http://schemas.openxmlformats.org/officeDocument/2006/relationships/image" Target="../media/image18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30.png"/></Relationships>
</file>

<file path=ppt/slides/_rels/slide38.xml.rels><?xml version="1.0" encoding="UTF-8" standalone="yes"?>
<Relationships xmlns="http://schemas.openxmlformats.org/package/2006/relationships"><Relationship Id="rId8" Type="http://schemas.openxmlformats.org/officeDocument/2006/relationships/image" Target="../media/image187.jpg"/><Relationship Id="rId13" Type="http://schemas.openxmlformats.org/officeDocument/2006/relationships/image" Target="../media/image192.jpeg"/><Relationship Id="rId18" Type="http://schemas.openxmlformats.org/officeDocument/2006/relationships/image" Target="../media/image197.png"/><Relationship Id="rId3" Type="http://schemas.openxmlformats.org/officeDocument/2006/relationships/image" Target="../media/image34.png"/><Relationship Id="rId21" Type="http://schemas.openxmlformats.org/officeDocument/2006/relationships/image" Target="../media/image130.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jpg"/><Relationship Id="rId2" Type="http://schemas.openxmlformats.org/officeDocument/2006/relationships/notesSlide" Target="../notesSlides/notesSlide36.xml"/><Relationship Id="rId16" Type="http://schemas.openxmlformats.org/officeDocument/2006/relationships/image" Target="../media/image195.png"/><Relationship Id="rId20" Type="http://schemas.openxmlformats.org/officeDocument/2006/relationships/image" Target="../media/image199.jpg"/><Relationship Id="rId1" Type="http://schemas.openxmlformats.org/officeDocument/2006/relationships/slideLayout" Target="../slideLayouts/slideLayout1.xml"/><Relationship Id="rId6" Type="http://schemas.openxmlformats.org/officeDocument/2006/relationships/image" Target="../media/image185.png"/><Relationship Id="rId11" Type="http://schemas.openxmlformats.org/officeDocument/2006/relationships/image" Target="../media/image190.jpe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gif"/><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jpeg"/></Relationships>
</file>

<file path=ppt/slides/_rels/slide39.xml.rels><?xml version="1.0" encoding="UTF-8" standalone="yes"?>
<Relationships xmlns="http://schemas.openxmlformats.org/package/2006/relationships"><Relationship Id="rId8" Type="http://schemas.openxmlformats.org/officeDocument/2006/relationships/image" Target="../media/image205.jpeg"/><Relationship Id="rId13" Type="http://schemas.openxmlformats.org/officeDocument/2006/relationships/image" Target="../media/image210.png"/><Relationship Id="rId18" Type="http://schemas.openxmlformats.org/officeDocument/2006/relationships/image" Target="../media/image215.jpeg"/><Relationship Id="rId3" Type="http://schemas.openxmlformats.org/officeDocument/2006/relationships/image" Target="../media/image200.png"/><Relationship Id="rId7" Type="http://schemas.openxmlformats.org/officeDocument/2006/relationships/image" Target="../media/image204.png"/><Relationship Id="rId12" Type="http://schemas.openxmlformats.org/officeDocument/2006/relationships/image" Target="../media/image209.png"/><Relationship Id="rId17" Type="http://schemas.openxmlformats.org/officeDocument/2006/relationships/image" Target="../media/image214.png"/><Relationship Id="rId2" Type="http://schemas.openxmlformats.org/officeDocument/2006/relationships/notesSlide" Target="../notesSlides/notesSlide37.xml"/><Relationship Id="rId16" Type="http://schemas.openxmlformats.org/officeDocument/2006/relationships/image" Target="../media/image213.png"/><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gif"/><Relationship Id="rId5" Type="http://schemas.openxmlformats.org/officeDocument/2006/relationships/image" Target="../media/image202.jpeg"/><Relationship Id="rId15" Type="http://schemas.openxmlformats.org/officeDocument/2006/relationships/image" Target="../media/image212.jpeg"/><Relationship Id="rId10" Type="http://schemas.openxmlformats.org/officeDocument/2006/relationships/image" Target="../media/image207.png"/><Relationship Id="rId19" Type="http://schemas.openxmlformats.org/officeDocument/2006/relationships/image" Target="../media/image130.png"/><Relationship Id="rId4" Type="http://schemas.openxmlformats.org/officeDocument/2006/relationships/image" Target="../media/image201.jpeg"/><Relationship Id="rId9" Type="http://schemas.openxmlformats.org/officeDocument/2006/relationships/image" Target="../media/image206.png"/><Relationship Id="rId14" Type="http://schemas.openxmlformats.org/officeDocument/2006/relationships/image" Target="../media/image211.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png"/><Relationship Id="rId3" Type="http://schemas.openxmlformats.org/officeDocument/2006/relationships/image" Target="../media/image216.png"/><Relationship Id="rId7" Type="http://schemas.openxmlformats.org/officeDocument/2006/relationships/image" Target="../media/image220.jpeg"/><Relationship Id="rId12" Type="http://schemas.openxmlformats.org/officeDocument/2006/relationships/image" Target="../media/image225.jpeg"/><Relationship Id="rId17" Type="http://schemas.openxmlformats.org/officeDocument/2006/relationships/image" Target="../media/image230.jpeg"/><Relationship Id="rId2" Type="http://schemas.openxmlformats.org/officeDocument/2006/relationships/notesSlide" Target="../notesSlides/notesSlide38.xml"/><Relationship Id="rId16" Type="http://schemas.openxmlformats.org/officeDocument/2006/relationships/image" Target="../media/image229.jpeg"/><Relationship Id="rId20"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219.png"/><Relationship Id="rId11" Type="http://schemas.openxmlformats.org/officeDocument/2006/relationships/image" Target="../media/image224.jpeg"/><Relationship Id="rId5" Type="http://schemas.openxmlformats.org/officeDocument/2006/relationships/image" Target="../media/image218.png"/><Relationship Id="rId15" Type="http://schemas.openxmlformats.org/officeDocument/2006/relationships/image" Target="../media/image228.jpeg"/><Relationship Id="rId10" Type="http://schemas.openxmlformats.org/officeDocument/2006/relationships/image" Target="../media/image223.jpeg"/><Relationship Id="rId19" Type="http://schemas.openxmlformats.org/officeDocument/2006/relationships/image" Target="../media/image232.jpeg"/><Relationship Id="rId4" Type="http://schemas.openxmlformats.org/officeDocument/2006/relationships/image" Target="../media/image217.png"/><Relationship Id="rId9" Type="http://schemas.openxmlformats.org/officeDocument/2006/relationships/image" Target="../media/image222.jpeg"/><Relationship Id="rId14" Type="http://schemas.openxmlformats.org/officeDocument/2006/relationships/image" Target="../media/image227.jpeg"/></Relationships>
</file>

<file path=ppt/slides/_rels/slide41.xml.rels><?xml version="1.0" encoding="UTF-8" standalone="yes"?>
<Relationships xmlns="http://schemas.openxmlformats.org/package/2006/relationships"><Relationship Id="rId8" Type="http://schemas.openxmlformats.org/officeDocument/2006/relationships/image" Target="../media/image238.gif"/><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36.jpeg"/><Relationship Id="rId5" Type="http://schemas.openxmlformats.org/officeDocument/2006/relationships/image" Target="../media/image235.png"/><Relationship Id="rId4" Type="http://schemas.openxmlformats.org/officeDocument/2006/relationships/image" Target="../media/image234.jpeg"/><Relationship Id="rId9" Type="http://schemas.openxmlformats.org/officeDocument/2006/relationships/image" Target="../media/image130.png"/></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244.jpeg"/><Relationship Id="rId3" Type="http://schemas.openxmlformats.org/officeDocument/2006/relationships/image" Target="../media/image239.jpeg"/><Relationship Id="rId7" Type="http://schemas.openxmlformats.org/officeDocument/2006/relationships/image" Target="../media/image243.jpeg"/><Relationship Id="rId12" Type="http://schemas.openxmlformats.org/officeDocument/2006/relationships/image" Target="../media/image24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42.jpeg"/><Relationship Id="rId11" Type="http://schemas.openxmlformats.org/officeDocument/2006/relationships/image" Target="../media/image247.jpeg"/><Relationship Id="rId5" Type="http://schemas.openxmlformats.org/officeDocument/2006/relationships/image" Target="../media/image241.jpeg"/><Relationship Id="rId10" Type="http://schemas.openxmlformats.org/officeDocument/2006/relationships/image" Target="../media/image246.jpeg"/><Relationship Id="rId4" Type="http://schemas.openxmlformats.org/officeDocument/2006/relationships/image" Target="../media/image240.jpeg"/><Relationship Id="rId9" Type="http://schemas.openxmlformats.org/officeDocument/2006/relationships/image" Target="../media/image245.jpeg"/></Relationships>
</file>

<file path=ppt/slides/_rels/slide4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1.jpeg"/><Relationship Id="rId5" Type="http://schemas.openxmlformats.org/officeDocument/2006/relationships/image" Target="../media/image250.png"/><Relationship Id="rId4" Type="http://schemas.openxmlformats.org/officeDocument/2006/relationships/image" Target="../media/image249.png"/></Relationships>
</file>

<file path=ppt/slides/_rels/slide45.xml.rels><?xml version="1.0" encoding="UTF-8" standalone="yes"?>
<Relationships xmlns="http://schemas.openxmlformats.org/package/2006/relationships"><Relationship Id="rId8" Type="http://schemas.openxmlformats.org/officeDocument/2006/relationships/image" Target="../media/image257.jpg"/><Relationship Id="rId3" Type="http://schemas.openxmlformats.org/officeDocument/2006/relationships/image" Target="../media/image252.jpeg"/><Relationship Id="rId7" Type="http://schemas.openxmlformats.org/officeDocument/2006/relationships/image" Target="../media/image256.jpe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5.jpeg"/><Relationship Id="rId11" Type="http://schemas.openxmlformats.org/officeDocument/2006/relationships/image" Target="../media/image248.png"/><Relationship Id="rId5" Type="http://schemas.openxmlformats.org/officeDocument/2006/relationships/image" Target="../media/image254.jpeg"/><Relationship Id="rId10" Type="http://schemas.openxmlformats.org/officeDocument/2006/relationships/image" Target="../media/image259.jpeg"/><Relationship Id="rId4" Type="http://schemas.openxmlformats.org/officeDocument/2006/relationships/image" Target="../media/image253.jpg"/><Relationship Id="rId9" Type="http://schemas.openxmlformats.org/officeDocument/2006/relationships/image" Target="../media/image258.jpeg"/></Relationships>
</file>

<file path=ppt/slides/_rels/slide46.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60.jpg"/><Relationship Id="rId7" Type="http://schemas.openxmlformats.org/officeDocument/2006/relationships/image" Target="../media/image263.jpe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2.jpeg"/><Relationship Id="rId5" Type="http://schemas.openxmlformats.org/officeDocument/2006/relationships/image" Target="../media/image140.jpg"/><Relationship Id="rId4" Type="http://schemas.openxmlformats.org/officeDocument/2006/relationships/image" Target="../media/image261.jpeg"/></Relationships>
</file>

<file path=ppt/slides/_rels/slide4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64.png"/></Relationships>
</file>

<file path=ppt/slides/_rels/slide4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65.jpeg"/><Relationship Id="rId7" Type="http://schemas.openxmlformats.org/officeDocument/2006/relationships/image" Target="../media/image248.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68.jpg"/><Relationship Id="rId5" Type="http://schemas.openxmlformats.org/officeDocument/2006/relationships/image" Target="../media/image267.jpeg"/><Relationship Id="rId4" Type="http://schemas.openxmlformats.org/officeDocument/2006/relationships/image" Target="../media/image266.jpe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jpe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2.jpg"/><Relationship Id="rId5" Type="http://schemas.openxmlformats.org/officeDocument/2006/relationships/image" Target="../media/image24.gif"/><Relationship Id="rId15" Type="http://schemas.openxmlformats.org/officeDocument/2006/relationships/image" Target="../media/image34.png"/><Relationship Id="rId23" Type="http://schemas.openxmlformats.org/officeDocument/2006/relationships/image" Target="../media/image21.png"/><Relationship Id="rId10" Type="http://schemas.openxmlformats.org/officeDocument/2006/relationships/image" Target="../media/image29.jpeg"/><Relationship Id="rId19" Type="http://schemas.openxmlformats.org/officeDocument/2006/relationships/image" Target="../media/image38.pn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jpeg"/></Relationships>
</file>

<file path=ppt/slides/_rels/slide5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9.jpg"/><Relationship Id="rId7" Type="http://schemas.openxmlformats.org/officeDocument/2006/relationships/image" Target="../media/image272.png"/><Relationship Id="rId12" Type="http://schemas.openxmlformats.org/officeDocument/2006/relationships/image" Target="../media/image248.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71.jpeg"/><Relationship Id="rId11" Type="http://schemas.openxmlformats.org/officeDocument/2006/relationships/image" Target="../media/image276.jpeg"/><Relationship Id="rId5" Type="http://schemas.openxmlformats.org/officeDocument/2006/relationships/image" Target="../media/image270.jpeg"/><Relationship Id="rId10" Type="http://schemas.openxmlformats.org/officeDocument/2006/relationships/image" Target="../media/image275.jpeg"/><Relationship Id="rId4" Type="http://schemas.openxmlformats.org/officeDocument/2006/relationships/image" Target="../media/image152.jpg"/><Relationship Id="rId9" Type="http://schemas.openxmlformats.org/officeDocument/2006/relationships/image" Target="../media/image274.jpg"/></Relationships>
</file>

<file path=ppt/slides/_rels/slide5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54.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248.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55.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2.png"/><Relationship Id="rId7" Type="http://schemas.openxmlformats.org/officeDocument/2006/relationships/image" Target="../media/image286.jpe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85.jpeg"/><Relationship Id="rId5" Type="http://schemas.openxmlformats.org/officeDocument/2006/relationships/image" Target="../media/image284.jpeg"/><Relationship Id="rId4" Type="http://schemas.openxmlformats.org/officeDocument/2006/relationships/image" Target="../media/image283.jpg"/><Relationship Id="rId9" Type="http://schemas.openxmlformats.org/officeDocument/2006/relationships/image" Target="../media/image248.png"/></Relationships>
</file>

<file path=ppt/slides/_rels/slide56.xml.rels><?xml version="1.0" encoding="UTF-8" standalone="yes"?>
<Relationships xmlns="http://schemas.openxmlformats.org/package/2006/relationships"><Relationship Id="rId8" Type="http://schemas.openxmlformats.org/officeDocument/2006/relationships/image" Target="../media/image293.jpeg"/><Relationship Id="rId3" Type="http://schemas.openxmlformats.org/officeDocument/2006/relationships/image" Target="../media/image288.jpg"/><Relationship Id="rId7" Type="http://schemas.openxmlformats.org/officeDocument/2006/relationships/image" Target="../media/image292.jpe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91.jpeg"/><Relationship Id="rId5" Type="http://schemas.openxmlformats.org/officeDocument/2006/relationships/image" Target="../media/image290.png"/><Relationship Id="rId4" Type="http://schemas.openxmlformats.org/officeDocument/2006/relationships/image" Target="../media/image289.jpg"/><Relationship Id="rId9" Type="http://schemas.openxmlformats.org/officeDocument/2006/relationships/image" Target="../media/image248.png"/></Relationships>
</file>

<file path=ppt/slides/_rels/slide57.xml.rels><?xml version="1.0" encoding="UTF-8" standalone="yes"?>
<Relationships xmlns="http://schemas.openxmlformats.org/package/2006/relationships"><Relationship Id="rId8" Type="http://schemas.openxmlformats.org/officeDocument/2006/relationships/image" Target="../media/image299.png"/><Relationship Id="rId3" Type="http://schemas.openxmlformats.org/officeDocument/2006/relationships/image" Target="../media/image294.png"/><Relationship Id="rId7" Type="http://schemas.openxmlformats.org/officeDocument/2006/relationships/image" Target="../media/image298.png"/><Relationship Id="rId12" Type="http://schemas.openxmlformats.org/officeDocument/2006/relationships/image" Target="../media/image302.jpe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97.gif"/><Relationship Id="rId11" Type="http://schemas.openxmlformats.org/officeDocument/2006/relationships/image" Target="../media/image301.png"/><Relationship Id="rId5" Type="http://schemas.openxmlformats.org/officeDocument/2006/relationships/image" Target="../media/image296.jpg"/><Relationship Id="rId10" Type="http://schemas.openxmlformats.org/officeDocument/2006/relationships/image" Target="../media/image248.png"/><Relationship Id="rId4" Type="http://schemas.openxmlformats.org/officeDocument/2006/relationships/image" Target="../media/image295.jpeg"/><Relationship Id="rId9" Type="http://schemas.openxmlformats.org/officeDocument/2006/relationships/image" Target="../media/image300.jpeg"/></Relationships>
</file>

<file path=ppt/slides/_rels/slide58.xml.rels><?xml version="1.0" encoding="UTF-8" standalone="yes"?>
<Relationships xmlns="http://schemas.openxmlformats.org/package/2006/relationships"><Relationship Id="rId8" Type="http://schemas.openxmlformats.org/officeDocument/2006/relationships/image" Target="../media/image308.jpg"/><Relationship Id="rId13" Type="http://schemas.openxmlformats.org/officeDocument/2006/relationships/image" Target="../media/image313.jpeg"/><Relationship Id="rId18" Type="http://schemas.openxmlformats.org/officeDocument/2006/relationships/image" Target="../media/image318.png"/><Relationship Id="rId26" Type="http://schemas.openxmlformats.org/officeDocument/2006/relationships/image" Target="../media/image326.jpg"/><Relationship Id="rId3" Type="http://schemas.openxmlformats.org/officeDocument/2006/relationships/image" Target="../media/image303.jpeg"/><Relationship Id="rId21" Type="http://schemas.openxmlformats.org/officeDocument/2006/relationships/image" Target="../media/image321.png"/><Relationship Id="rId7" Type="http://schemas.openxmlformats.org/officeDocument/2006/relationships/image" Target="../media/image307.png"/><Relationship Id="rId12" Type="http://schemas.openxmlformats.org/officeDocument/2006/relationships/image" Target="../media/image312.jpeg"/><Relationship Id="rId17" Type="http://schemas.openxmlformats.org/officeDocument/2006/relationships/image" Target="../media/image317.png"/><Relationship Id="rId25" Type="http://schemas.openxmlformats.org/officeDocument/2006/relationships/image" Target="../media/image325.jpeg"/><Relationship Id="rId2" Type="http://schemas.openxmlformats.org/officeDocument/2006/relationships/notesSlide" Target="../notesSlides/notesSlide55.xml"/><Relationship Id="rId16" Type="http://schemas.openxmlformats.org/officeDocument/2006/relationships/image" Target="../media/image316.png"/><Relationship Id="rId20" Type="http://schemas.openxmlformats.org/officeDocument/2006/relationships/image" Target="../media/image320.png"/><Relationship Id="rId29" Type="http://schemas.openxmlformats.org/officeDocument/2006/relationships/image" Target="../media/image329.png"/><Relationship Id="rId1" Type="http://schemas.openxmlformats.org/officeDocument/2006/relationships/slideLayout" Target="../slideLayouts/slideLayout1.xml"/><Relationship Id="rId6" Type="http://schemas.openxmlformats.org/officeDocument/2006/relationships/image" Target="../media/image306.jpeg"/><Relationship Id="rId11" Type="http://schemas.openxmlformats.org/officeDocument/2006/relationships/image" Target="../media/image311.jpeg"/><Relationship Id="rId24" Type="http://schemas.openxmlformats.org/officeDocument/2006/relationships/image" Target="../media/image324.jpeg"/><Relationship Id="rId5" Type="http://schemas.openxmlformats.org/officeDocument/2006/relationships/image" Target="../media/image305.jpeg"/><Relationship Id="rId15" Type="http://schemas.openxmlformats.org/officeDocument/2006/relationships/image" Target="../media/image315.png"/><Relationship Id="rId23" Type="http://schemas.openxmlformats.org/officeDocument/2006/relationships/image" Target="../media/image323.jpeg"/><Relationship Id="rId28" Type="http://schemas.openxmlformats.org/officeDocument/2006/relationships/image" Target="../media/image328.jpeg"/><Relationship Id="rId10" Type="http://schemas.openxmlformats.org/officeDocument/2006/relationships/image" Target="../media/image310.jpg"/><Relationship Id="rId19" Type="http://schemas.openxmlformats.org/officeDocument/2006/relationships/image" Target="../media/image319.png"/><Relationship Id="rId4" Type="http://schemas.openxmlformats.org/officeDocument/2006/relationships/image" Target="../media/image304.jpeg"/><Relationship Id="rId9" Type="http://schemas.openxmlformats.org/officeDocument/2006/relationships/image" Target="../media/image309.png"/><Relationship Id="rId14" Type="http://schemas.openxmlformats.org/officeDocument/2006/relationships/image" Target="../media/image314.png"/><Relationship Id="rId22" Type="http://schemas.openxmlformats.org/officeDocument/2006/relationships/image" Target="../media/image322.png"/><Relationship Id="rId27" Type="http://schemas.openxmlformats.org/officeDocument/2006/relationships/image" Target="../media/image327.jpeg"/><Relationship Id="rId30" Type="http://schemas.openxmlformats.org/officeDocument/2006/relationships/image" Target="../media/image248.png"/></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Computer_program"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hyperlink" Target="https://en.wikipedia.org/wiki/Algorithm" TargetMode="External"/><Relationship Id="rId4" Type="http://schemas.openxmlformats.org/officeDocument/2006/relationships/hyperlink" Target="https://en.wikipedia.org/wiki/Operating_syste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39.jpeg"/><Relationship Id="rId2" Type="http://schemas.openxmlformats.org/officeDocument/2006/relationships/image" Target="../media/image338.png"/><Relationship Id="rId1" Type="http://schemas.openxmlformats.org/officeDocument/2006/relationships/slideLayout" Target="../slideLayouts/slideLayout4.xml"/><Relationship Id="rId4" Type="http://schemas.openxmlformats.org/officeDocument/2006/relationships/image" Target="../media/image340.jpeg"/></Relationships>
</file>

<file path=ppt/slides/_rels/slide75.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4.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76.xml.rels><?xml version="1.0" encoding="UTF-8" standalone="yes"?>
<Relationships xmlns="http://schemas.openxmlformats.org/package/2006/relationships"><Relationship Id="rId3" Type="http://schemas.openxmlformats.org/officeDocument/2006/relationships/image" Target="../media/image347.jpeg"/><Relationship Id="rId2" Type="http://schemas.openxmlformats.org/officeDocument/2006/relationships/image" Target="../media/image34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7.jpe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jpe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notesSlide" Target="../notesSlides/notesSlide8.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image" Target="../media/image50.jpeg"/><Relationship Id="rId11" Type="http://schemas.openxmlformats.org/officeDocument/2006/relationships/image" Target="../media/image55.jpeg"/><Relationship Id="rId24" Type="http://schemas.openxmlformats.org/officeDocument/2006/relationships/image" Target="../media/image68.png"/><Relationship Id="rId5" Type="http://schemas.openxmlformats.org/officeDocument/2006/relationships/image" Target="../media/image49.jpe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jpe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21.png"/><Relationship Id="rId4" Type="http://schemas.openxmlformats.org/officeDocument/2006/relationships/image" Target="../media/image48.jpe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jpeg"/><Relationship Id="rId30" Type="http://schemas.openxmlformats.org/officeDocument/2006/relationships/image" Target="../media/image7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矩形 4"/>
          <p:cNvSpPr/>
          <p:nvPr/>
        </p:nvSpPr>
        <p:spPr>
          <a:xfrm>
            <a:off x="-1" y="1417834"/>
            <a:ext cx="9144000" cy="2465798"/>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8000" y="72000"/>
            <a:ext cx="3088800" cy="1085040"/>
          </a:xfrm>
          <a:prstGeom prst="rect">
            <a:avLst/>
          </a:prstGeom>
        </p:spPr>
      </p:pic>
      <p:sp>
        <p:nvSpPr>
          <p:cNvPr id="7" name="文本框 6"/>
          <p:cNvSpPr txBox="1"/>
          <p:nvPr/>
        </p:nvSpPr>
        <p:spPr>
          <a:xfrm>
            <a:off x="-1" y="2058910"/>
            <a:ext cx="9144000" cy="1063433"/>
          </a:xfrm>
          <a:prstGeom prst="rect">
            <a:avLst/>
          </a:prstGeom>
          <a:noFill/>
        </p:spPr>
        <p:txBody>
          <a:bodyPr wrap="square" rtlCol="0">
            <a:spAutoFit/>
          </a:bodyPr>
          <a:lstStyle/>
          <a:p>
            <a:pPr algn="ctr">
              <a:lnSpc>
                <a:spcPct val="150000"/>
              </a:lnSpc>
            </a:pPr>
            <a:r>
              <a:rPr lang="en-US" altLang="zh-CN" sz="4800" b="1" dirty="0">
                <a:solidFill>
                  <a:srgbClr val="FFFF00"/>
                </a:solidFill>
                <a:latin typeface="Arial" panose="020B0604020202020204" pitchFamily="34" charset="0"/>
                <a:cs typeface="Arial" panose="020B0604020202020204" pitchFamily="34" charset="0"/>
              </a:rPr>
              <a:t>How does program work ?</a:t>
            </a:r>
            <a:endParaRPr lang="zh-CN" altLang="en-US" sz="4800" b="1" kern="1000" dirty="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8" name="文本框 7"/>
          <p:cNvSpPr txBox="1"/>
          <p:nvPr/>
        </p:nvSpPr>
        <p:spPr>
          <a:xfrm>
            <a:off x="0" y="4698880"/>
            <a:ext cx="9143999" cy="1222642"/>
          </a:xfrm>
          <a:prstGeom prst="rect">
            <a:avLst/>
          </a:prstGeom>
          <a:noFill/>
        </p:spPr>
        <p:txBody>
          <a:bodyPr wrap="square" rtlCol="0">
            <a:spAutoFit/>
          </a:bodyPr>
          <a:lstStyle/>
          <a:p>
            <a:pPr algn="ctr">
              <a:lnSpc>
                <a:spcPct val="120000"/>
              </a:lnSpc>
            </a:pPr>
            <a:r>
              <a:rPr lang="en-US" altLang="zh-CN" sz="3200" b="1" dirty="0">
                <a:solidFill>
                  <a:srgbClr val="1557AE"/>
                </a:solidFill>
                <a:latin typeface="Times New Roman" panose="02020603050405020304" pitchFamily="18" charset="0"/>
                <a:ea typeface="楷体" panose="02010609060101010101" pitchFamily="49" charset="-122"/>
                <a:cs typeface="Times New Roman" panose="02020603050405020304" pitchFamily="18" charset="0"/>
              </a:rPr>
              <a:t>ZHENG  Qinghua</a:t>
            </a:r>
          </a:p>
          <a:p>
            <a:pPr algn="ctr">
              <a:lnSpc>
                <a:spcPct val="120000"/>
              </a:lnSpc>
            </a:pPr>
            <a:r>
              <a:rPr lang="en-US" altLang="zh-CN" sz="3200" b="1" dirty="0">
                <a:solidFill>
                  <a:srgbClr val="1557AE"/>
                </a:solidFill>
                <a:latin typeface="Times New Roman" panose="02020603050405020304" pitchFamily="18" charset="0"/>
                <a:ea typeface="楷体" panose="02010609060101010101" pitchFamily="49" charset="-122"/>
                <a:cs typeface="Times New Roman" panose="02020603050405020304" pitchFamily="18" charset="0"/>
              </a:rPr>
              <a:t>2021. 12</a:t>
            </a:r>
            <a:endParaRPr lang="zh-CN" altLang="en-US" sz="3200" b="1" dirty="0">
              <a:solidFill>
                <a:srgbClr val="1557AE"/>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19391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0403" y="3314633"/>
            <a:ext cx="51528" cy="51528"/>
          </a:xfrm>
          <a:prstGeom prst="rect">
            <a:avLst/>
          </a:prstGeom>
        </p:spPr>
      </p:pic>
      <p:sp>
        <p:nvSpPr>
          <p:cNvPr id="92" name="文本框 91"/>
          <p:cNvSpPr txBox="1"/>
          <p:nvPr/>
        </p:nvSpPr>
        <p:spPr>
          <a:xfrm>
            <a:off x="883329" y="4760686"/>
            <a:ext cx="1088760" cy="276999"/>
          </a:xfrm>
          <a:prstGeom prst="rect">
            <a:avLst/>
          </a:prstGeom>
          <a:noFill/>
        </p:spPr>
        <p:txBody>
          <a:bodyPr wrap="none" rtlCol="0">
            <a:spAutoFit/>
          </a:bodyPr>
          <a:lstStyle/>
          <a:p>
            <a:r>
              <a:rPr lang="en-US" sz="1200" dirty="0">
                <a:solidFill>
                  <a:srgbClr val="000000"/>
                </a:solidFill>
                <a:effectLst/>
              </a:rPr>
              <a:t>Related Books</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841" y="3413778"/>
            <a:ext cx="906303" cy="1310101"/>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721" y="3413778"/>
            <a:ext cx="927988" cy="1310101"/>
          </a:xfrm>
          <a:prstGeom prst="rect">
            <a:avLst/>
          </a:prstGeom>
        </p:spPr>
      </p:pic>
      <p:pic>
        <p:nvPicPr>
          <p:cNvPr id="16" name="图片 15"/>
          <p:cNvPicPr>
            <a:picLocks noChangeAspect="1"/>
          </p:cNvPicPr>
          <p:nvPr/>
        </p:nvPicPr>
        <p:blipFill>
          <a:blip r:embed="rId6"/>
          <a:stretch>
            <a:fillRect/>
          </a:stretch>
        </p:blipFill>
        <p:spPr>
          <a:xfrm>
            <a:off x="-119244" y="0"/>
            <a:ext cx="847417" cy="1012024"/>
          </a:xfrm>
          <a:prstGeom prst="rect">
            <a:avLst/>
          </a:prstGeom>
        </p:spPr>
      </p:pic>
      <p:sp>
        <p:nvSpPr>
          <p:cNvPr id="18" name="Rectangle 27"/>
          <p:cNvSpPr>
            <a:spLocks noChangeArrowheads="1"/>
          </p:cNvSpPr>
          <p:nvPr/>
        </p:nvSpPr>
        <p:spPr bwMode="auto">
          <a:xfrm>
            <a:off x="914399" y="266900"/>
            <a:ext cx="802640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Design</a:t>
            </a:r>
          </a:p>
        </p:txBody>
      </p:sp>
      <p:sp>
        <p:nvSpPr>
          <p:cNvPr id="19" name="矩形 18"/>
          <p:cNvSpPr/>
          <p:nvPr/>
        </p:nvSpPr>
        <p:spPr bwMode="auto">
          <a:xfrm>
            <a:off x="393004" y="2069297"/>
            <a:ext cx="2013140" cy="766527"/>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New Roman" pitchFamily="18" charset="0"/>
              <a:ea typeface="宋体" pitchFamily="2" charset="-122"/>
            </a:endParaRPr>
          </a:p>
        </p:txBody>
      </p:sp>
      <p:sp>
        <p:nvSpPr>
          <p:cNvPr id="20" name="Rectangle 20"/>
          <p:cNvSpPr>
            <a:spLocks noChangeArrowheads="1"/>
          </p:cNvSpPr>
          <p:nvPr/>
        </p:nvSpPr>
        <p:spPr bwMode="auto">
          <a:xfrm>
            <a:off x="316706" y="2108323"/>
            <a:ext cx="2183630" cy="72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285750" eaLnBrk="1" hangingPunct="1">
              <a:lnSpc>
                <a:spcPct val="115000"/>
              </a:lnSpc>
              <a:spcBef>
                <a:spcPct val="20000"/>
              </a:spcBef>
              <a:buSzPct val="85000"/>
              <a:buFont typeface="Wingdings" panose="05000000000000000000" pitchFamily="2" charset="2"/>
              <a:buChar char="Ø"/>
            </a:pPr>
            <a:r>
              <a:rPr lang="en-US" altLang="zh-CN" dirty="0">
                <a:solidFill>
                  <a:schemeClr val="bg1"/>
                </a:solidFill>
                <a:effectLst/>
                <a:latin typeface="+mn-lt"/>
                <a:ea typeface="黑体" pitchFamily="49" charset="-122"/>
              </a:rPr>
              <a:t>Data Structure &amp; Algorithm </a:t>
            </a:r>
            <a:endParaRPr lang="zh-CN" altLang="en-US" baseline="30000" dirty="0">
              <a:solidFill>
                <a:schemeClr val="bg1"/>
              </a:solidFill>
              <a:effectLst/>
              <a:latin typeface="+mn-lt"/>
              <a:ea typeface="黑体" pitchFamily="49" charset="-122"/>
            </a:endParaRPr>
          </a:p>
        </p:txBody>
      </p:sp>
      <p:sp>
        <p:nvSpPr>
          <p:cNvPr id="22" name="Rectangle 20"/>
          <p:cNvSpPr>
            <a:spLocks noChangeArrowheads="1"/>
          </p:cNvSpPr>
          <p:nvPr/>
        </p:nvSpPr>
        <p:spPr bwMode="auto">
          <a:xfrm>
            <a:off x="251396" y="994681"/>
            <a:ext cx="8641084" cy="41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400" dirty="0">
                <a:solidFill>
                  <a:srgbClr val="000000"/>
                </a:solidFill>
                <a:effectLst/>
                <a:latin typeface="+mn-lt"/>
                <a:ea typeface="黑体" pitchFamily="49" charset="-122"/>
              </a:rPr>
              <a:t>Design of computer program including 2 levels:</a:t>
            </a:r>
            <a:endParaRPr lang="zh-CN" altLang="en-US" sz="2400" baseline="30000" dirty="0">
              <a:solidFill>
                <a:srgbClr val="000000"/>
              </a:solidFill>
              <a:effectLst/>
              <a:latin typeface="+mn-lt"/>
              <a:ea typeface="黑体" pitchFamily="49" charset="-122"/>
            </a:endParaRPr>
          </a:p>
        </p:txBody>
      </p:sp>
      <p:sp>
        <p:nvSpPr>
          <p:cNvPr id="23" name="矩形 22"/>
          <p:cNvSpPr/>
          <p:nvPr/>
        </p:nvSpPr>
        <p:spPr>
          <a:xfrm>
            <a:off x="289181" y="1635361"/>
            <a:ext cx="1800493" cy="385362"/>
          </a:xfrm>
          <a:prstGeom prst="rect">
            <a:avLst/>
          </a:prstGeom>
        </p:spPr>
        <p:txBody>
          <a:bodyPr wrap="none">
            <a:spAutoFit/>
          </a:bodyPr>
          <a:lstStyle/>
          <a:p>
            <a:pPr marL="457200" indent="-285750">
              <a:lnSpc>
                <a:spcPct val="115000"/>
              </a:lnSpc>
              <a:spcBef>
                <a:spcPct val="20000"/>
              </a:spcBef>
              <a:buSzPct val="85000"/>
              <a:buFont typeface="Wingdings" panose="05000000000000000000" pitchFamily="2" charset="2"/>
              <a:buChar char="Ø"/>
            </a:pPr>
            <a:r>
              <a:rPr lang="en-US" altLang="zh-CN" dirty="0">
                <a:solidFill>
                  <a:schemeClr val="tx1">
                    <a:lumMod val="95000"/>
                    <a:lumOff val="5000"/>
                  </a:schemeClr>
                </a:solidFill>
                <a:ea typeface="黑体" pitchFamily="49" charset="-122"/>
              </a:rPr>
              <a:t>Architecture</a:t>
            </a:r>
          </a:p>
        </p:txBody>
      </p:sp>
      <p:sp>
        <p:nvSpPr>
          <p:cNvPr id="24" name="矩形 23">
            <a:extLst>
              <a:ext uri="{FF2B5EF4-FFF2-40B4-BE49-F238E27FC236}">
                <a16:creationId xmlns:a16="http://schemas.microsoft.com/office/drawing/2014/main" id="{CA83DDA8-8791-40C8-9936-C4038BFB6097}"/>
              </a:ext>
            </a:extLst>
          </p:cNvPr>
          <p:cNvSpPr/>
          <p:nvPr/>
        </p:nvSpPr>
        <p:spPr>
          <a:xfrm>
            <a:off x="6468948" y="3682926"/>
            <a:ext cx="2675052" cy="2816156"/>
          </a:xfrm>
          <a:prstGeom prst="rect">
            <a:avLst/>
          </a:prstGeom>
          <a:noFill/>
        </p:spPr>
        <p:txBody>
          <a:bodyPr wrap="square">
            <a:spAutoFit/>
          </a:bodyPr>
          <a:lstStyle/>
          <a:p>
            <a:pPr>
              <a:spcAft>
                <a:spcPts val="600"/>
              </a:spcAft>
            </a:pPr>
            <a:r>
              <a:rPr lang="en-US" altLang="zh-CN" b="1" dirty="0"/>
              <a:t>Non- Linear Data Structure</a:t>
            </a:r>
            <a:endParaRPr lang="en-US" altLang="zh-CN" dirty="0"/>
          </a:p>
          <a:p>
            <a:pPr>
              <a:spcAft>
                <a:spcPts val="1200"/>
              </a:spcAft>
            </a:pPr>
            <a:r>
              <a:rPr lang="en-US" altLang="zh-CN" dirty="0"/>
              <a:t>A non-</a:t>
            </a:r>
            <a:r>
              <a:rPr lang="en-US" altLang="zh-CN" dirty="0">
                <a:solidFill>
                  <a:schemeClr val="tx1">
                    <a:lumMod val="75000"/>
                    <a:lumOff val="25000"/>
                  </a:schemeClr>
                </a:solidFill>
              </a:rPr>
              <a:t>linear </a:t>
            </a:r>
            <a:r>
              <a:rPr lang="en-US" altLang="zh-CN" dirty="0"/>
              <a:t>structure is mainly used to represent data containing a hierarchical relationship between elements.</a:t>
            </a:r>
          </a:p>
          <a:p>
            <a:pPr marL="285750" indent="-285750">
              <a:buFont typeface="Arial" panose="020B0604020202020204" pitchFamily="34" charset="0"/>
              <a:buChar char="•"/>
            </a:pPr>
            <a:r>
              <a:rPr lang="en-US" altLang="zh-CN" dirty="0"/>
              <a:t>Tree</a:t>
            </a:r>
          </a:p>
          <a:p>
            <a:pPr marL="285750" indent="-285750">
              <a:buFont typeface="Arial" panose="020B0604020202020204" pitchFamily="34" charset="0"/>
              <a:buChar char="•"/>
            </a:pPr>
            <a:r>
              <a:rPr lang="en-US" altLang="zh-CN" dirty="0"/>
              <a:t>Graph</a:t>
            </a:r>
          </a:p>
        </p:txBody>
      </p:sp>
      <p:sp>
        <p:nvSpPr>
          <p:cNvPr id="25" name="矩形 24">
            <a:extLst>
              <a:ext uri="{FF2B5EF4-FFF2-40B4-BE49-F238E27FC236}">
                <a16:creationId xmlns:a16="http://schemas.microsoft.com/office/drawing/2014/main" id="{C288446B-C843-4EE6-9F01-C4BA74CE16E4}"/>
              </a:ext>
            </a:extLst>
          </p:cNvPr>
          <p:cNvSpPr/>
          <p:nvPr/>
        </p:nvSpPr>
        <p:spPr>
          <a:xfrm>
            <a:off x="2856572" y="3682926"/>
            <a:ext cx="3166386" cy="2739211"/>
          </a:xfrm>
          <a:prstGeom prst="rect">
            <a:avLst/>
          </a:prstGeom>
          <a:noFill/>
        </p:spPr>
        <p:txBody>
          <a:bodyPr wrap="square">
            <a:spAutoFit/>
          </a:bodyPr>
          <a:lstStyle/>
          <a:p>
            <a:pPr>
              <a:spcAft>
                <a:spcPts val="600"/>
              </a:spcAft>
            </a:pPr>
            <a:r>
              <a:rPr lang="en-US" altLang="zh-CN" b="1" dirty="0"/>
              <a:t>Linear Data Structure</a:t>
            </a:r>
            <a:endParaRPr lang="en-US" altLang="zh-CN" dirty="0"/>
          </a:p>
          <a:p>
            <a:pPr>
              <a:spcBef>
                <a:spcPts val="0"/>
              </a:spcBef>
              <a:spcAft>
                <a:spcPts val="600"/>
              </a:spcAft>
            </a:pPr>
            <a:r>
              <a:rPr lang="en-US" altLang="zh-CN" dirty="0"/>
              <a:t>A data structure is said to be linear if its elements </a:t>
            </a:r>
            <a:r>
              <a:rPr lang="en-US" altLang="zh-CN" dirty="0">
                <a:solidFill>
                  <a:schemeClr val="tx1">
                    <a:lumMod val="75000"/>
                    <a:lumOff val="25000"/>
                  </a:schemeClr>
                </a:solidFill>
              </a:rPr>
              <a:t>form </a:t>
            </a:r>
            <a:r>
              <a:rPr lang="en-US" altLang="zh-CN" dirty="0"/>
              <a:t>a sequence, or in other words a linear list</a:t>
            </a:r>
          </a:p>
          <a:p>
            <a:pPr marL="285750" indent="-285750">
              <a:buFont typeface="Arial" panose="020B0604020202020204" pitchFamily="34" charset="0"/>
              <a:buChar char="•"/>
            </a:pPr>
            <a:r>
              <a:rPr lang="en-US" altLang="zh-CN" dirty="0"/>
              <a:t>Array</a:t>
            </a:r>
          </a:p>
          <a:p>
            <a:pPr marL="285750" indent="-285750">
              <a:buFont typeface="Arial" panose="020B0604020202020204" pitchFamily="34" charset="0"/>
              <a:buChar char="•"/>
            </a:pPr>
            <a:r>
              <a:rPr lang="en-US" altLang="zh-CN" dirty="0"/>
              <a:t>Stack</a:t>
            </a:r>
          </a:p>
          <a:p>
            <a:pPr marL="285750" indent="-285750">
              <a:buFont typeface="Arial" panose="020B0604020202020204" pitchFamily="34" charset="0"/>
              <a:buChar char="•"/>
            </a:pPr>
            <a:r>
              <a:rPr lang="en-US" altLang="zh-CN" dirty="0"/>
              <a:t>Queue</a:t>
            </a:r>
          </a:p>
          <a:p>
            <a:pPr marL="285750" indent="-285750">
              <a:buFont typeface="Arial" panose="020B0604020202020204" pitchFamily="34" charset="0"/>
              <a:buChar char="•"/>
            </a:pPr>
            <a:r>
              <a:rPr lang="en-US" altLang="zh-CN" dirty="0"/>
              <a:t>Linked List</a:t>
            </a:r>
          </a:p>
        </p:txBody>
      </p:sp>
      <p:sp>
        <p:nvSpPr>
          <p:cNvPr id="26" name="矩形 25">
            <a:extLst>
              <a:ext uri="{FF2B5EF4-FFF2-40B4-BE49-F238E27FC236}">
                <a16:creationId xmlns:a16="http://schemas.microsoft.com/office/drawing/2014/main" id="{D7185B91-550D-44B9-A371-76C25241671C}"/>
              </a:ext>
            </a:extLst>
          </p:cNvPr>
          <p:cNvSpPr/>
          <p:nvPr/>
        </p:nvSpPr>
        <p:spPr>
          <a:xfrm>
            <a:off x="2704852" y="3061938"/>
            <a:ext cx="7200800" cy="461665"/>
          </a:xfrm>
          <a:prstGeom prst="rect">
            <a:avLst/>
          </a:prstGeom>
        </p:spPr>
        <p:txBody>
          <a:bodyPr wrap="square">
            <a:spAutoFit/>
          </a:bodyPr>
          <a:lstStyle/>
          <a:p>
            <a:pPr marL="342900" indent="-342900">
              <a:buClr>
                <a:schemeClr val="accent1">
                  <a:lumMod val="50000"/>
                </a:schemeClr>
              </a:buClr>
              <a:buFont typeface="Wingdings" panose="05000000000000000000" pitchFamily="2" charset="2"/>
              <a:buChar char="n"/>
            </a:pPr>
            <a:r>
              <a:rPr lang="en-US" altLang="zh-CN" sz="2400" b="1" dirty="0"/>
              <a:t>There are two types of data structure </a:t>
            </a:r>
          </a:p>
        </p:txBody>
      </p:sp>
      <p:sp>
        <p:nvSpPr>
          <p:cNvPr id="27" name="圆角矩形 7">
            <a:extLst>
              <a:ext uri="{FF2B5EF4-FFF2-40B4-BE49-F238E27FC236}">
                <a16:creationId xmlns:a16="http://schemas.microsoft.com/office/drawing/2014/main" id="{6709D301-D445-46B6-A29A-F961E7700DB6}"/>
              </a:ext>
            </a:extLst>
          </p:cNvPr>
          <p:cNvSpPr/>
          <p:nvPr/>
        </p:nvSpPr>
        <p:spPr>
          <a:xfrm>
            <a:off x="2704852" y="3618018"/>
            <a:ext cx="3318106" cy="278665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3">
            <a:extLst>
              <a:ext uri="{FF2B5EF4-FFF2-40B4-BE49-F238E27FC236}">
                <a16:creationId xmlns:a16="http://schemas.microsoft.com/office/drawing/2014/main" id="{B46CA9EB-FD3D-4B92-AE08-3E71831E32E8}"/>
              </a:ext>
            </a:extLst>
          </p:cNvPr>
          <p:cNvSpPr/>
          <p:nvPr/>
        </p:nvSpPr>
        <p:spPr>
          <a:xfrm>
            <a:off x="6286988" y="3618017"/>
            <a:ext cx="2745141" cy="278665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B4519647-736D-43CA-A9F8-C30040EB0AD3}"/>
              </a:ext>
            </a:extLst>
          </p:cNvPr>
          <p:cNvSpPr txBox="1"/>
          <p:nvPr/>
        </p:nvSpPr>
        <p:spPr>
          <a:xfrm>
            <a:off x="2576634" y="1635361"/>
            <a:ext cx="6534656" cy="1383264"/>
          </a:xfrm>
          <a:prstGeom prst="rect">
            <a:avLst/>
          </a:prstGeom>
          <a:noFill/>
        </p:spPr>
        <p:txBody>
          <a:bodyPr wrap="square">
            <a:spAutoFit/>
          </a:bodyPr>
          <a:lstStyle/>
          <a:p>
            <a:pPr marL="342900" indent="-342900">
              <a:lnSpc>
                <a:spcPct val="120000"/>
              </a:lnSpc>
              <a:spcBef>
                <a:spcPts val="600"/>
              </a:spcBef>
              <a:spcAft>
                <a:spcPts val="600"/>
              </a:spcAft>
              <a:buFont typeface="Arial" panose="020B0604020202020204" pitchFamily="34" charset="0"/>
              <a:buChar char="•"/>
            </a:pPr>
            <a:r>
              <a:rPr lang="en-US" altLang="zh-CN" sz="2400" b="1" dirty="0">
                <a:solidFill>
                  <a:schemeClr val="tx1">
                    <a:lumMod val="75000"/>
                    <a:lumOff val="25000"/>
                  </a:schemeClr>
                </a:solidFill>
                <a:cs typeface="Arial" panose="020B0604020202020204" pitchFamily="34" charset="0"/>
              </a:rPr>
              <a:t>A data structure </a:t>
            </a:r>
            <a:r>
              <a:rPr lang="en-US" altLang="zh-CN" sz="2400" dirty="0">
                <a:solidFill>
                  <a:schemeClr val="tx1">
                    <a:lumMod val="75000"/>
                    <a:lumOff val="25000"/>
                  </a:schemeClr>
                </a:solidFill>
                <a:cs typeface="Arial" panose="020B0604020202020204" pitchFamily="34" charset="0"/>
              </a:rPr>
              <a:t>is a particular way of organizing and sorting data in a computer so that it can be used efficiently</a:t>
            </a:r>
          </a:p>
        </p:txBody>
      </p:sp>
    </p:spTree>
    <p:extLst>
      <p:ext uri="{BB962C8B-B14F-4D97-AF65-F5344CB8AC3E}">
        <p14:creationId xmlns:p14="http://schemas.microsoft.com/office/powerpoint/2010/main" val="3963333148"/>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883329" y="4760686"/>
            <a:ext cx="1088760" cy="276999"/>
          </a:xfrm>
          <a:prstGeom prst="rect">
            <a:avLst/>
          </a:prstGeom>
          <a:noFill/>
        </p:spPr>
        <p:txBody>
          <a:bodyPr wrap="none" rtlCol="0">
            <a:spAutoFit/>
          </a:bodyPr>
          <a:lstStyle/>
          <a:p>
            <a:r>
              <a:rPr lang="en-US" sz="1200" dirty="0">
                <a:solidFill>
                  <a:srgbClr val="000000"/>
                </a:solidFill>
                <a:effectLst/>
              </a:rPr>
              <a:t>Related Books</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9841" y="3413778"/>
            <a:ext cx="906303" cy="1310101"/>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721" y="3413778"/>
            <a:ext cx="927988" cy="1310101"/>
          </a:xfrm>
          <a:prstGeom prst="rect">
            <a:avLst/>
          </a:prstGeom>
        </p:spPr>
      </p:pic>
      <p:pic>
        <p:nvPicPr>
          <p:cNvPr id="16" name="图片 15"/>
          <p:cNvPicPr>
            <a:picLocks noChangeAspect="1"/>
          </p:cNvPicPr>
          <p:nvPr/>
        </p:nvPicPr>
        <p:blipFill>
          <a:blip r:embed="rId5"/>
          <a:stretch>
            <a:fillRect/>
          </a:stretch>
        </p:blipFill>
        <p:spPr>
          <a:xfrm>
            <a:off x="-119244" y="0"/>
            <a:ext cx="847417" cy="1012024"/>
          </a:xfrm>
          <a:prstGeom prst="rect">
            <a:avLst/>
          </a:prstGeom>
        </p:spPr>
      </p:pic>
      <p:sp>
        <p:nvSpPr>
          <p:cNvPr id="18" name="Rectangle 27"/>
          <p:cNvSpPr>
            <a:spLocks noChangeArrowheads="1"/>
          </p:cNvSpPr>
          <p:nvPr/>
        </p:nvSpPr>
        <p:spPr bwMode="auto">
          <a:xfrm>
            <a:off x="914399" y="266900"/>
            <a:ext cx="802640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Design</a:t>
            </a:r>
          </a:p>
        </p:txBody>
      </p:sp>
      <p:sp>
        <p:nvSpPr>
          <p:cNvPr id="19" name="矩形 18"/>
          <p:cNvSpPr/>
          <p:nvPr/>
        </p:nvSpPr>
        <p:spPr bwMode="auto">
          <a:xfrm>
            <a:off x="393004" y="2069297"/>
            <a:ext cx="2013140" cy="766527"/>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New Roman" pitchFamily="18" charset="0"/>
              <a:ea typeface="宋体" pitchFamily="2" charset="-122"/>
            </a:endParaRPr>
          </a:p>
        </p:txBody>
      </p:sp>
      <p:sp>
        <p:nvSpPr>
          <p:cNvPr id="20" name="Rectangle 20"/>
          <p:cNvSpPr>
            <a:spLocks noChangeArrowheads="1"/>
          </p:cNvSpPr>
          <p:nvPr/>
        </p:nvSpPr>
        <p:spPr bwMode="auto">
          <a:xfrm>
            <a:off x="316706" y="2108323"/>
            <a:ext cx="2183630" cy="72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285750" eaLnBrk="1" hangingPunct="1">
              <a:lnSpc>
                <a:spcPct val="115000"/>
              </a:lnSpc>
              <a:spcBef>
                <a:spcPct val="20000"/>
              </a:spcBef>
              <a:buSzPct val="85000"/>
              <a:buFont typeface="Wingdings" panose="05000000000000000000" pitchFamily="2" charset="2"/>
              <a:buChar char="Ø"/>
            </a:pPr>
            <a:r>
              <a:rPr lang="en-US" altLang="zh-CN" dirty="0">
                <a:solidFill>
                  <a:schemeClr val="bg1"/>
                </a:solidFill>
                <a:effectLst/>
                <a:latin typeface="+mn-lt"/>
                <a:ea typeface="黑体" pitchFamily="49" charset="-122"/>
              </a:rPr>
              <a:t>Data Structure &amp; Algorithm </a:t>
            </a:r>
            <a:endParaRPr lang="zh-CN" altLang="en-US" baseline="30000" dirty="0">
              <a:solidFill>
                <a:schemeClr val="bg1"/>
              </a:solidFill>
              <a:effectLst/>
              <a:latin typeface="+mn-lt"/>
              <a:ea typeface="黑体" pitchFamily="49" charset="-122"/>
            </a:endParaRPr>
          </a:p>
        </p:txBody>
      </p:sp>
      <p:sp>
        <p:nvSpPr>
          <p:cNvPr id="22" name="Rectangle 20"/>
          <p:cNvSpPr>
            <a:spLocks noChangeArrowheads="1"/>
          </p:cNvSpPr>
          <p:nvPr/>
        </p:nvSpPr>
        <p:spPr bwMode="auto">
          <a:xfrm>
            <a:off x="251396" y="994681"/>
            <a:ext cx="8641084" cy="41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400" dirty="0">
                <a:solidFill>
                  <a:srgbClr val="000000"/>
                </a:solidFill>
                <a:effectLst/>
                <a:latin typeface="+mn-lt"/>
                <a:ea typeface="黑体" pitchFamily="49" charset="-122"/>
              </a:rPr>
              <a:t>Design of computer program including 2 levels:</a:t>
            </a:r>
            <a:endParaRPr lang="zh-CN" altLang="en-US" sz="2400" baseline="30000" dirty="0">
              <a:solidFill>
                <a:srgbClr val="000000"/>
              </a:solidFill>
              <a:effectLst/>
              <a:latin typeface="+mn-lt"/>
              <a:ea typeface="黑体" pitchFamily="49" charset="-122"/>
            </a:endParaRPr>
          </a:p>
        </p:txBody>
      </p:sp>
      <p:sp>
        <p:nvSpPr>
          <p:cNvPr id="23" name="矩形 22"/>
          <p:cNvSpPr/>
          <p:nvPr/>
        </p:nvSpPr>
        <p:spPr>
          <a:xfrm>
            <a:off x="289181" y="1635361"/>
            <a:ext cx="1800493" cy="385362"/>
          </a:xfrm>
          <a:prstGeom prst="rect">
            <a:avLst/>
          </a:prstGeom>
        </p:spPr>
        <p:txBody>
          <a:bodyPr wrap="none">
            <a:spAutoFit/>
          </a:bodyPr>
          <a:lstStyle/>
          <a:p>
            <a:pPr marL="457200" indent="-285750">
              <a:lnSpc>
                <a:spcPct val="115000"/>
              </a:lnSpc>
              <a:spcBef>
                <a:spcPct val="20000"/>
              </a:spcBef>
              <a:buSzPct val="85000"/>
              <a:buFont typeface="Wingdings" panose="05000000000000000000" pitchFamily="2" charset="2"/>
              <a:buChar char="Ø"/>
            </a:pPr>
            <a:r>
              <a:rPr lang="en-US" altLang="zh-CN" dirty="0">
                <a:solidFill>
                  <a:schemeClr val="tx1">
                    <a:lumMod val="95000"/>
                    <a:lumOff val="5000"/>
                  </a:schemeClr>
                </a:solidFill>
                <a:ea typeface="黑体" pitchFamily="49" charset="-122"/>
              </a:rPr>
              <a:t>Architecture</a:t>
            </a:r>
          </a:p>
        </p:txBody>
      </p:sp>
      <p:pic>
        <p:nvPicPr>
          <p:cNvPr id="21" name="Picture 1032">
            <a:extLst>
              <a:ext uri="{FF2B5EF4-FFF2-40B4-BE49-F238E27FC236}">
                <a16:creationId xmlns:a16="http://schemas.microsoft.com/office/drawing/2014/main" id="{91A80907-5E99-4258-B61F-1F1A50E073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4296" y="4190470"/>
            <a:ext cx="525907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文本框 29">
            <a:extLst>
              <a:ext uri="{FF2B5EF4-FFF2-40B4-BE49-F238E27FC236}">
                <a16:creationId xmlns:a16="http://schemas.microsoft.com/office/drawing/2014/main" id="{93CA59BF-4B16-4A77-88E9-ACA4A311A457}"/>
              </a:ext>
            </a:extLst>
          </p:cNvPr>
          <p:cNvSpPr txBox="1"/>
          <p:nvPr/>
        </p:nvSpPr>
        <p:spPr>
          <a:xfrm>
            <a:off x="2664561" y="2000961"/>
            <a:ext cx="6534334" cy="2092881"/>
          </a:xfrm>
          <a:prstGeom prst="rect">
            <a:avLst/>
          </a:prstGeom>
          <a:noFill/>
        </p:spPr>
        <p:txBody>
          <a:bodyPr wrap="square">
            <a:spAutoFit/>
          </a:bodyPr>
          <a:lstStyle/>
          <a:p>
            <a:pPr marL="342900" lvl="1" indent="-342900">
              <a:spcAft>
                <a:spcPts val="1200"/>
              </a:spcAft>
              <a:buFont typeface="Arial" panose="020B0604020202020204" pitchFamily="34" charset="0"/>
              <a:buChar char="•"/>
            </a:pPr>
            <a:r>
              <a:rPr lang="en-US" altLang="zh-CN" sz="2400" dirty="0">
                <a:solidFill>
                  <a:schemeClr val="tx1">
                    <a:lumMod val="65000"/>
                    <a:lumOff val="35000"/>
                  </a:schemeClr>
                </a:solidFill>
                <a:cs typeface="Arial" panose="020B0604020202020204" pitchFamily="34" charset="0"/>
              </a:rPr>
              <a:t>It can be defined as a collection of unambiguous executable instructions, whose step by step execution leads to </a:t>
            </a:r>
            <a:r>
              <a:rPr lang="en-US" altLang="zh-CN" sz="2400" b="1" dirty="0">
                <a:solidFill>
                  <a:srgbClr val="FF0000"/>
                </a:solidFill>
                <a:cs typeface="Arial" panose="020B0604020202020204" pitchFamily="34" charset="0"/>
              </a:rPr>
              <a:t>a predefined goal</a:t>
            </a:r>
            <a:r>
              <a:rPr lang="en-US" altLang="zh-CN" sz="2400" dirty="0">
                <a:solidFill>
                  <a:schemeClr val="tx1">
                    <a:lumMod val="65000"/>
                    <a:lumOff val="35000"/>
                  </a:schemeClr>
                </a:solidFill>
                <a:cs typeface="Arial" panose="020B0604020202020204" pitchFamily="34" charset="0"/>
              </a:rPr>
              <a:t>, within a finite number of steps.</a:t>
            </a:r>
          </a:p>
          <a:p>
            <a:pPr marL="342900" lvl="1" indent="-342900">
              <a:spcAft>
                <a:spcPts val="1200"/>
              </a:spcAft>
              <a:buFont typeface="Arial" panose="020B0604020202020204" pitchFamily="34" charset="0"/>
              <a:buChar char="•"/>
            </a:pPr>
            <a:r>
              <a:rPr lang="en-US" altLang="zh-CN" sz="2400" b="1" dirty="0">
                <a:solidFill>
                  <a:srgbClr val="FF0000"/>
                </a:solidFill>
                <a:cs typeface="Arial" panose="020B0604020202020204" pitchFamily="34" charset="0"/>
              </a:rPr>
              <a:t>Goal</a:t>
            </a:r>
            <a:r>
              <a:rPr lang="en-US" altLang="zh-CN" sz="2400" dirty="0">
                <a:solidFill>
                  <a:schemeClr val="tx1">
                    <a:lumMod val="65000"/>
                    <a:lumOff val="35000"/>
                  </a:schemeClr>
                </a:solidFill>
                <a:cs typeface="Arial" panose="020B0604020202020204" pitchFamily="34" charset="0"/>
              </a:rPr>
              <a:t>: Desired input/output relationship.</a:t>
            </a:r>
          </a:p>
        </p:txBody>
      </p:sp>
      <p:sp>
        <p:nvSpPr>
          <p:cNvPr id="31" name="矩形 30">
            <a:extLst>
              <a:ext uri="{FF2B5EF4-FFF2-40B4-BE49-F238E27FC236}">
                <a16:creationId xmlns:a16="http://schemas.microsoft.com/office/drawing/2014/main" id="{FAD9BAE4-C64F-405E-91E9-761D03DBB2AC}"/>
              </a:ext>
            </a:extLst>
          </p:cNvPr>
          <p:cNvSpPr/>
          <p:nvPr/>
        </p:nvSpPr>
        <p:spPr>
          <a:xfrm>
            <a:off x="2664561" y="1554695"/>
            <a:ext cx="7200800" cy="461665"/>
          </a:xfrm>
          <a:prstGeom prst="rect">
            <a:avLst/>
          </a:prstGeom>
        </p:spPr>
        <p:txBody>
          <a:bodyPr wrap="square">
            <a:spAutoFit/>
          </a:bodyPr>
          <a:lstStyle/>
          <a:p>
            <a:pPr marL="342900" indent="-342900">
              <a:buClr>
                <a:schemeClr val="accent1">
                  <a:lumMod val="50000"/>
                </a:schemeClr>
              </a:buClr>
              <a:buFont typeface="Wingdings" panose="05000000000000000000" pitchFamily="2" charset="2"/>
              <a:buChar char="n"/>
            </a:pPr>
            <a:r>
              <a:rPr lang="en-US" altLang="zh-CN" sz="2400" b="1" dirty="0"/>
              <a:t>Algorithm</a:t>
            </a:r>
          </a:p>
        </p:txBody>
      </p:sp>
    </p:spTree>
    <p:extLst>
      <p:ext uri="{BB962C8B-B14F-4D97-AF65-F5344CB8AC3E}">
        <p14:creationId xmlns:p14="http://schemas.microsoft.com/office/powerpoint/2010/main" val="4094570859"/>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3084" name="Equation" r:id="rId4" imgW="114300" imgH="215900" progId="Equation.3">
                  <p:embed/>
                </p:oleObj>
              </mc:Choice>
              <mc:Fallback>
                <p:oleObj name="Equation" r:id="rId4" imgW="114300" imgH="215900" progId="Equation.3">
                  <p:embed/>
                  <p:pic>
                    <p:nvPicPr>
                      <p:cNvPr id="102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897" y="1593233"/>
            <a:ext cx="6874842" cy="422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79449" y="1121198"/>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Example of Insert Sort</a:t>
            </a:r>
            <a:endParaRPr lang="zh-CN" altLang="en-US" sz="2400" b="1" dirty="0"/>
          </a:p>
        </p:txBody>
      </p:sp>
      <p:sp>
        <p:nvSpPr>
          <p:cNvPr id="7" name="矩形 6"/>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9" name="矩形 8"/>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3" name="Rectangle 27">
            <a:extLst>
              <a:ext uri="{FF2B5EF4-FFF2-40B4-BE49-F238E27FC236}">
                <a16:creationId xmlns:a16="http://schemas.microsoft.com/office/drawing/2014/main" id="{2971A700-76B5-4137-8C0B-D0D33984636B}"/>
              </a:ext>
            </a:extLst>
          </p:cNvPr>
          <p:cNvSpPr>
            <a:spLocks noChangeArrowheads="1"/>
          </p:cNvSpPr>
          <p:nvPr/>
        </p:nvSpPr>
        <p:spPr bwMode="auto">
          <a:xfrm>
            <a:off x="914399" y="266900"/>
            <a:ext cx="802640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Design: an example</a:t>
            </a:r>
          </a:p>
        </p:txBody>
      </p:sp>
    </p:spTree>
    <p:extLst>
      <p:ext uri="{BB962C8B-B14F-4D97-AF65-F5344CB8AC3E}">
        <p14:creationId xmlns:p14="http://schemas.microsoft.com/office/powerpoint/2010/main" val="86210245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5" hidden="1"/>
          <p:cNvSpPr txBox="1">
            <a:spLocks noChangeArrowheads="1"/>
          </p:cNvSpPr>
          <p:nvPr/>
        </p:nvSpPr>
        <p:spPr bwMode="auto">
          <a:xfrm>
            <a:off x="1939925" y="1954213"/>
            <a:ext cx="1943100" cy="369887"/>
          </a:xfrm>
          <a:prstGeom prst="rect">
            <a:avLst/>
          </a:prstGeom>
          <a:noFill/>
          <a:ln w="9525">
            <a:noFill/>
            <a:miter lim="800000"/>
          </a:ln>
        </p:spPr>
        <p:txBody>
          <a:bodyPr>
            <a:spAutoFit/>
          </a:bodyPr>
          <a:lstStyle/>
          <a:p>
            <a:r>
              <a:rPr lang="zh-CN" altLang="en-US">
                <a:latin typeface="微软雅黑" panose="020B0503020204020204" charset="-122"/>
                <a:ea typeface="微软雅黑" panose="020B0503020204020204" charset="-122"/>
              </a:rPr>
              <a:t>点击添加文本</a:t>
            </a:r>
          </a:p>
        </p:txBody>
      </p:sp>
      <p:sp>
        <p:nvSpPr>
          <p:cNvPr id="4099" name="矩形 6" hidden="1"/>
          <p:cNvSpPr>
            <a:spLocks noChangeArrowheads="1"/>
          </p:cNvSpPr>
          <p:nvPr/>
        </p:nvSpPr>
        <p:spPr bwMode="auto">
          <a:xfrm>
            <a:off x="1939925" y="3025775"/>
            <a:ext cx="1471613" cy="646113"/>
          </a:xfrm>
          <a:prstGeom prst="rect">
            <a:avLst/>
          </a:prstGeom>
          <a:noFill/>
          <a:ln w="9525">
            <a:noFill/>
            <a:miter lim="800000"/>
          </a:ln>
        </p:spPr>
        <p:txBody>
          <a:bodyPr>
            <a:spAutoFit/>
          </a:bodyPr>
          <a:lstStyle/>
          <a:p>
            <a:r>
              <a:rPr lang="zh-CN" altLang="en-US">
                <a:latin typeface="微软雅黑" panose="020B0503020204020204" charset="-122"/>
                <a:ea typeface="微软雅黑" panose="020B0503020204020204" charset="-122"/>
              </a:rPr>
              <a:t>点击添加文本</a:t>
            </a:r>
          </a:p>
        </p:txBody>
      </p:sp>
      <p:sp>
        <p:nvSpPr>
          <p:cNvPr id="4100" name="矩形 7" hidden="1"/>
          <p:cNvSpPr>
            <a:spLocks noChangeArrowheads="1"/>
          </p:cNvSpPr>
          <p:nvPr/>
        </p:nvSpPr>
        <p:spPr bwMode="auto">
          <a:xfrm>
            <a:off x="2011363" y="4240213"/>
            <a:ext cx="1471612" cy="646112"/>
          </a:xfrm>
          <a:prstGeom prst="rect">
            <a:avLst/>
          </a:prstGeom>
          <a:noFill/>
          <a:ln w="9525">
            <a:noFill/>
            <a:miter lim="800000"/>
          </a:ln>
        </p:spPr>
        <p:txBody>
          <a:bodyPr>
            <a:spAutoFit/>
          </a:bodyPr>
          <a:lstStyle/>
          <a:p>
            <a:r>
              <a:rPr lang="zh-CN" altLang="en-US">
                <a:latin typeface="微软雅黑" panose="020B0503020204020204" charset="-122"/>
                <a:ea typeface="微软雅黑" panose="020B0503020204020204" charset="-122"/>
              </a:rPr>
              <a:t>点击添加文本</a:t>
            </a:r>
          </a:p>
        </p:txBody>
      </p:sp>
      <p:sp>
        <p:nvSpPr>
          <p:cNvPr id="4101" name="矩形 8" hidden="1"/>
          <p:cNvSpPr>
            <a:spLocks noChangeArrowheads="1"/>
          </p:cNvSpPr>
          <p:nvPr/>
        </p:nvSpPr>
        <p:spPr bwMode="auto">
          <a:xfrm>
            <a:off x="2011363" y="5526088"/>
            <a:ext cx="1471612" cy="646112"/>
          </a:xfrm>
          <a:prstGeom prst="rect">
            <a:avLst/>
          </a:prstGeom>
          <a:noFill/>
          <a:ln w="9525">
            <a:noFill/>
            <a:miter lim="800000"/>
          </a:ln>
        </p:spPr>
        <p:txBody>
          <a:bodyPr>
            <a:spAutoFit/>
          </a:bodyPr>
          <a:lstStyle/>
          <a:p>
            <a:r>
              <a:rPr lang="zh-CN" altLang="en-US">
                <a:latin typeface="微软雅黑" panose="020B0503020204020204" charset="-122"/>
                <a:ea typeface="微软雅黑" panose="020B0503020204020204" charset="-122"/>
              </a:rPr>
              <a:t>点击添加文本</a:t>
            </a:r>
          </a:p>
        </p:txBody>
      </p:sp>
      <p:sp>
        <p:nvSpPr>
          <p:cNvPr id="2" name="文本框 1"/>
          <p:cNvSpPr txBox="1"/>
          <p:nvPr/>
        </p:nvSpPr>
        <p:spPr>
          <a:xfrm>
            <a:off x="1331640" y="1525071"/>
            <a:ext cx="5832648" cy="648072"/>
          </a:xfrm>
          <a:prstGeom prst="rect">
            <a:avLst/>
          </a:prstGeom>
          <a:noFill/>
        </p:spPr>
        <p:txBody>
          <a:bodyPr wrap="square" rtlCol="0">
            <a:spAutoFit/>
          </a:bodyPr>
          <a:lstStyle/>
          <a:p>
            <a:endParaRPr lang="zh-CN" altLang="en-US" dirty="0"/>
          </a:p>
        </p:txBody>
      </p:sp>
      <p:sp>
        <p:nvSpPr>
          <p:cNvPr id="3" name="文本框 2"/>
          <p:cNvSpPr txBox="1"/>
          <p:nvPr/>
        </p:nvSpPr>
        <p:spPr>
          <a:xfrm>
            <a:off x="836660" y="1732113"/>
            <a:ext cx="7983811" cy="2092881"/>
          </a:xfrm>
          <a:prstGeom prst="rect">
            <a:avLst/>
          </a:prstGeom>
          <a:noFill/>
        </p:spPr>
        <p:txBody>
          <a:bodyPr wrap="square" rtlCol="0">
            <a:spAutoFit/>
          </a:bodyPr>
          <a:lstStyle/>
          <a:p>
            <a:pPr marL="342900" indent="-342900">
              <a:lnSpc>
                <a:spcPct val="120000"/>
              </a:lnSpc>
              <a:spcBef>
                <a:spcPts val="600"/>
              </a:spcBef>
              <a:spcAft>
                <a:spcPts val="600"/>
              </a:spcAft>
              <a:buFont typeface="Wingdings" panose="05000000000000000000" pitchFamily="2" charset="2"/>
              <a:buChar char="l"/>
            </a:pPr>
            <a:r>
              <a:rPr lang="en-US" altLang="zh-CN" sz="2000" dirty="0">
                <a:solidFill>
                  <a:schemeClr val="tx1">
                    <a:lumMod val="75000"/>
                    <a:lumOff val="25000"/>
                  </a:schemeClr>
                </a:solidFill>
              </a:rPr>
              <a:t>An array  is a data structure consisting of a collection of elements (values or variables), each identified by at least one array index or key</a:t>
            </a:r>
          </a:p>
          <a:p>
            <a:pPr marL="342900" indent="-342900">
              <a:lnSpc>
                <a:spcPct val="120000"/>
              </a:lnSpc>
              <a:spcBef>
                <a:spcPts val="600"/>
              </a:spcBef>
              <a:spcAft>
                <a:spcPts val="600"/>
              </a:spcAft>
              <a:buFont typeface="Wingdings" panose="05000000000000000000" pitchFamily="2" charset="2"/>
              <a:buChar char="l"/>
            </a:pPr>
            <a:r>
              <a:rPr lang="en-US" altLang="zh-CN" sz="2000" dirty="0">
                <a:solidFill>
                  <a:schemeClr val="tx1">
                    <a:lumMod val="75000"/>
                    <a:lumOff val="25000"/>
                  </a:schemeClr>
                </a:solidFill>
              </a:rPr>
              <a:t> An array is stored so that the position of each element can be computed from its index tuple by a </a:t>
            </a:r>
            <a:r>
              <a:rPr lang="en-US" altLang="zh-CN" sz="2000">
                <a:solidFill>
                  <a:schemeClr val="tx1">
                    <a:lumMod val="75000"/>
                    <a:lumOff val="25000"/>
                  </a:schemeClr>
                </a:solidFill>
              </a:rPr>
              <a:t>mathematical formula.</a:t>
            </a:r>
            <a:endParaRPr lang="en-US" altLang="zh-CN" sz="2000" dirty="0">
              <a:solidFill>
                <a:schemeClr val="tx1">
                  <a:lumMod val="75000"/>
                  <a:lumOff val="25000"/>
                </a:schemeClr>
              </a:solidFill>
            </a:endParaRPr>
          </a:p>
        </p:txBody>
      </p:sp>
      <p:graphicFrame>
        <p:nvGraphicFramePr>
          <p:cNvPr id="12" name="表格 11"/>
          <p:cNvGraphicFramePr>
            <a:graphicFrameLocks noGrp="1"/>
          </p:cNvGraphicFramePr>
          <p:nvPr/>
        </p:nvGraphicFramePr>
        <p:xfrm>
          <a:off x="3362061" y="4876339"/>
          <a:ext cx="3456000" cy="432000"/>
        </p:xfrm>
        <a:graphic>
          <a:graphicData uri="http://schemas.openxmlformats.org/drawingml/2006/table">
            <a:tbl>
              <a:tblPr firstRow="1" bandRow="1">
                <a:tableStyleId>{5940675A-B579-460E-94D1-54222C63F5DA}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tblGrid>
              <a:tr h="432000">
                <a:tc>
                  <a:txBody>
                    <a:bodyPr/>
                    <a:lstStyle/>
                    <a:p>
                      <a:pPr algn="ct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0</a:t>
                      </a:r>
                      <a:endParaRPr lang="zh-CN" altLang="en-US"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1</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2</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3</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4</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5</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6</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7</a:t>
                      </a: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4441989" y="5939988"/>
            <a:ext cx="2160240" cy="369332"/>
          </a:xfrm>
          <a:prstGeom prst="rect">
            <a:avLst/>
          </a:prstGeom>
          <a:noFill/>
        </p:spPr>
        <p:txBody>
          <a:bodyPr wrap="square" rtlCol="0">
            <a:spAutoFit/>
          </a:bodyPr>
          <a:lstStyle/>
          <a:p>
            <a:r>
              <a:rPr lang="en-US" altLang="zh-CN" b="1" dirty="0">
                <a:solidFill>
                  <a:srgbClr val="C00000"/>
                </a:solidFill>
              </a:rPr>
              <a:t>Array index</a:t>
            </a:r>
            <a:endParaRPr lang="zh-CN" altLang="en-US" b="1" dirty="0">
              <a:solidFill>
                <a:srgbClr val="C00000"/>
              </a:solidFill>
            </a:endParaRPr>
          </a:p>
        </p:txBody>
      </p:sp>
      <p:sp>
        <p:nvSpPr>
          <p:cNvPr id="8" name="下箭头 7"/>
          <p:cNvSpPr/>
          <p:nvPr/>
        </p:nvSpPr>
        <p:spPr>
          <a:xfrm flipH="1" flipV="1">
            <a:off x="5018053" y="5345387"/>
            <a:ext cx="144016" cy="5853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nvGraphicFramePr>
        <p:xfrm>
          <a:off x="3347864" y="4395964"/>
          <a:ext cx="3456000" cy="432000"/>
        </p:xfrm>
        <a:graphic>
          <a:graphicData uri="http://schemas.openxmlformats.org/drawingml/2006/table">
            <a:tbl>
              <a:tblPr firstRow="1" bandRow="1">
                <a:tableStyleId>{5940675A-B579-460E-94D1-54222C63F5DA}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tblGrid>
              <a:tr h="432000">
                <a:tc>
                  <a:txBody>
                    <a:bodyPr/>
                    <a:lstStyle/>
                    <a:p>
                      <a:pPr algn="ct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dirty="0">
                          <a:solidFill>
                            <a:schemeClr val="tx1"/>
                          </a:solidFill>
                        </a:rPr>
                        <a:t>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dirty="0">
                          <a:solidFill>
                            <a:schemeClr val="tx1"/>
                          </a:solidFill>
                        </a:rPr>
                        <a:t>9</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dirty="0">
                          <a:solidFill>
                            <a:schemeClr val="tx1"/>
                          </a:solidFill>
                        </a:rPr>
                        <a:t>8</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dirty="0">
                          <a:solidFill>
                            <a:schemeClr val="tx1"/>
                          </a:solidFill>
                        </a:rPr>
                        <a:t>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sp>
        <p:nvSpPr>
          <p:cNvPr id="9" name="矩形 8"/>
          <p:cNvSpPr/>
          <p:nvPr/>
        </p:nvSpPr>
        <p:spPr>
          <a:xfrm>
            <a:off x="2267744" y="4427151"/>
            <a:ext cx="864339" cy="369332"/>
          </a:xfrm>
          <a:prstGeom prst="rect">
            <a:avLst/>
          </a:prstGeom>
        </p:spPr>
        <p:txBody>
          <a:bodyPr wrap="none">
            <a:spAutoFit/>
          </a:bodyPr>
          <a:lstStyle/>
          <a:p>
            <a:r>
              <a:rPr lang="en-US" altLang="zh-CN" b="1" dirty="0">
                <a:solidFill>
                  <a:schemeClr val="tx1">
                    <a:lumMod val="75000"/>
                    <a:lumOff val="25000"/>
                  </a:schemeClr>
                </a:solidFill>
              </a:rPr>
              <a:t>Array</a:t>
            </a:r>
            <a:r>
              <a:rPr lang="en-US" altLang="zh-CN" b="1" dirty="0"/>
              <a:t>:</a:t>
            </a:r>
            <a:endParaRPr lang="zh-CN" altLang="en-US" dirty="0"/>
          </a:p>
        </p:txBody>
      </p:sp>
      <p:sp>
        <p:nvSpPr>
          <p:cNvPr id="16" name="矩形 15"/>
          <p:cNvSpPr/>
          <p:nvPr/>
        </p:nvSpPr>
        <p:spPr>
          <a:xfrm>
            <a:off x="260947" y="1220693"/>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Array </a:t>
            </a:r>
            <a:endParaRPr lang="zh-CN" altLang="en-US" sz="2400" b="1" dirty="0"/>
          </a:p>
        </p:txBody>
      </p:sp>
      <p:sp>
        <p:nvSpPr>
          <p:cNvPr id="15" name="矩形 14"/>
          <p:cNvSpPr/>
          <p:nvPr/>
        </p:nvSpPr>
        <p:spPr>
          <a:xfrm>
            <a:off x="914695" y="308399"/>
            <a:ext cx="4031873" cy="646331"/>
          </a:xfrm>
          <a:prstGeom prst="rect">
            <a:avLst/>
          </a:prstGeom>
        </p:spPr>
        <p:txBody>
          <a:bodyPr wrap="none">
            <a:spAutoFit/>
          </a:bodyPr>
          <a:lstStyle/>
          <a:p>
            <a:r>
              <a:rPr lang="en-US" altLang="zh-CN" sz="3600" b="1" dirty="0">
                <a:solidFill>
                  <a:srgbClr val="1557AE"/>
                </a:solidFill>
                <a:ea typeface="黑体" pitchFamily="49" charset="-122"/>
              </a:rPr>
              <a:t>Design: an example</a:t>
            </a:r>
          </a:p>
        </p:txBody>
      </p:sp>
      <p:sp>
        <p:nvSpPr>
          <p:cNvPr id="17" name="矩形 16"/>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8" name="矩形 1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矩形 1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20" name="矩形 1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295108162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1592213"/>
            <a:ext cx="52292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0947" y="963141"/>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Example of Insert Sort</a:t>
            </a:r>
            <a:endParaRPr lang="zh-CN" altLang="en-US" sz="2400" b="1" dirty="0"/>
          </a:p>
        </p:txBody>
      </p:sp>
      <p:sp>
        <p:nvSpPr>
          <p:cNvPr id="7" name="矩形 6"/>
          <p:cNvSpPr/>
          <p:nvPr/>
        </p:nvSpPr>
        <p:spPr>
          <a:xfrm>
            <a:off x="914695" y="308399"/>
            <a:ext cx="4031873" cy="646331"/>
          </a:xfrm>
          <a:prstGeom prst="rect">
            <a:avLst/>
          </a:prstGeom>
        </p:spPr>
        <p:txBody>
          <a:bodyPr wrap="none">
            <a:spAutoFit/>
          </a:bodyPr>
          <a:lstStyle/>
          <a:p>
            <a:r>
              <a:rPr lang="en-US" altLang="zh-CN" sz="3600" b="1" dirty="0">
                <a:solidFill>
                  <a:srgbClr val="1557AE"/>
                </a:solidFill>
                <a:ea typeface="黑体" pitchFamily="49" charset="-122"/>
              </a:rPr>
              <a:t>Design: an example</a:t>
            </a: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26999127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621532"/>
            <a:ext cx="61912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0947" y="963141"/>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Example of Insert Sort</a:t>
            </a:r>
            <a:endParaRPr lang="zh-CN" altLang="en-US" sz="2400" b="1" dirty="0"/>
          </a:p>
        </p:txBody>
      </p:sp>
      <p:sp>
        <p:nvSpPr>
          <p:cNvPr id="7" name="矩形 6"/>
          <p:cNvSpPr/>
          <p:nvPr/>
        </p:nvSpPr>
        <p:spPr>
          <a:xfrm>
            <a:off x="914695" y="308399"/>
            <a:ext cx="4031873" cy="646331"/>
          </a:xfrm>
          <a:prstGeom prst="rect">
            <a:avLst/>
          </a:prstGeom>
        </p:spPr>
        <p:txBody>
          <a:bodyPr wrap="none">
            <a:spAutoFit/>
          </a:bodyPr>
          <a:lstStyle/>
          <a:p>
            <a:r>
              <a:rPr lang="en-US" altLang="zh-CN" sz="3600" b="1" dirty="0">
                <a:solidFill>
                  <a:srgbClr val="1557AE"/>
                </a:solidFill>
                <a:ea typeface="黑体" pitchFamily="49" charset="-122"/>
              </a:rPr>
              <a:t>Design: an example</a:t>
            </a: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93795750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8" y="1605905"/>
            <a:ext cx="5876925"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0947" y="963141"/>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Example of Insert Sort</a:t>
            </a:r>
            <a:endParaRPr lang="zh-CN" altLang="en-US" sz="2400" b="1" dirty="0"/>
          </a:p>
        </p:txBody>
      </p:sp>
      <p:sp>
        <p:nvSpPr>
          <p:cNvPr id="7" name="矩形 6"/>
          <p:cNvSpPr/>
          <p:nvPr/>
        </p:nvSpPr>
        <p:spPr>
          <a:xfrm>
            <a:off x="914695" y="308399"/>
            <a:ext cx="4031873" cy="646331"/>
          </a:xfrm>
          <a:prstGeom prst="rect">
            <a:avLst/>
          </a:prstGeom>
        </p:spPr>
        <p:txBody>
          <a:bodyPr wrap="none">
            <a:spAutoFit/>
          </a:bodyPr>
          <a:lstStyle/>
          <a:p>
            <a:r>
              <a:rPr lang="en-US" altLang="zh-CN" sz="3600" b="1" dirty="0">
                <a:solidFill>
                  <a:srgbClr val="1557AE"/>
                </a:solidFill>
                <a:ea typeface="黑体" pitchFamily="49" charset="-122"/>
              </a:rPr>
              <a:t>Design: an example</a:t>
            </a: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281927168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621904"/>
            <a:ext cx="59055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0947" y="963141"/>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Example of Insert Sort</a:t>
            </a:r>
            <a:endParaRPr lang="zh-CN" altLang="en-US" sz="2400" b="1" dirty="0"/>
          </a:p>
        </p:txBody>
      </p:sp>
      <p:sp>
        <p:nvSpPr>
          <p:cNvPr id="7" name="矩形 6"/>
          <p:cNvSpPr/>
          <p:nvPr/>
        </p:nvSpPr>
        <p:spPr>
          <a:xfrm>
            <a:off x="914695" y="308399"/>
            <a:ext cx="4031873" cy="646331"/>
          </a:xfrm>
          <a:prstGeom prst="rect">
            <a:avLst/>
          </a:prstGeom>
        </p:spPr>
        <p:txBody>
          <a:bodyPr wrap="none">
            <a:spAutoFit/>
          </a:bodyPr>
          <a:lstStyle/>
          <a:p>
            <a:r>
              <a:rPr lang="en-US" altLang="zh-CN" sz="3600" b="1" dirty="0">
                <a:solidFill>
                  <a:srgbClr val="1557AE"/>
                </a:solidFill>
                <a:ea typeface="黑体" pitchFamily="49" charset="-122"/>
              </a:rPr>
              <a:t>Design: an example</a:t>
            </a: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369417519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38" y="1649710"/>
            <a:ext cx="58007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0947" y="963141"/>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Example of Insert Sort</a:t>
            </a:r>
            <a:endParaRPr lang="zh-CN" altLang="en-US" sz="2400" b="1" dirty="0"/>
          </a:p>
        </p:txBody>
      </p:sp>
      <p:sp>
        <p:nvSpPr>
          <p:cNvPr id="7" name="矩形 6"/>
          <p:cNvSpPr/>
          <p:nvPr/>
        </p:nvSpPr>
        <p:spPr>
          <a:xfrm>
            <a:off x="914695" y="308399"/>
            <a:ext cx="4031873" cy="646331"/>
          </a:xfrm>
          <a:prstGeom prst="rect">
            <a:avLst/>
          </a:prstGeom>
        </p:spPr>
        <p:txBody>
          <a:bodyPr wrap="none">
            <a:spAutoFit/>
          </a:bodyPr>
          <a:lstStyle/>
          <a:p>
            <a:r>
              <a:rPr lang="en-US" altLang="zh-CN" sz="3600" b="1" dirty="0">
                <a:solidFill>
                  <a:srgbClr val="1557AE"/>
                </a:solidFill>
                <a:ea typeface="黑体" pitchFamily="49" charset="-122"/>
              </a:rPr>
              <a:t>Design: an example</a:t>
            </a: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402371753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1605508"/>
            <a:ext cx="59531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0947" y="963141"/>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Example of Insert Sort</a:t>
            </a:r>
            <a:endParaRPr lang="zh-CN" altLang="en-US" sz="2400" b="1" dirty="0"/>
          </a:p>
        </p:txBody>
      </p:sp>
      <p:sp>
        <p:nvSpPr>
          <p:cNvPr id="7" name="矩形 6"/>
          <p:cNvSpPr/>
          <p:nvPr/>
        </p:nvSpPr>
        <p:spPr>
          <a:xfrm>
            <a:off x="914695" y="308399"/>
            <a:ext cx="4031873" cy="646331"/>
          </a:xfrm>
          <a:prstGeom prst="rect">
            <a:avLst/>
          </a:prstGeom>
        </p:spPr>
        <p:txBody>
          <a:bodyPr wrap="none">
            <a:spAutoFit/>
          </a:bodyPr>
          <a:lstStyle/>
          <a:p>
            <a:r>
              <a:rPr lang="en-US" altLang="zh-CN" sz="3600" b="1" dirty="0">
                <a:solidFill>
                  <a:srgbClr val="1557AE"/>
                </a:solidFill>
                <a:ea typeface="黑体" pitchFamily="49" charset="-122"/>
              </a:rPr>
              <a:t>Design: an example</a:t>
            </a: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14358608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984625" y="235999"/>
            <a:ext cx="3754426" cy="630942"/>
          </a:xfrm>
          <a:prstGeom prst="rect">
            <a:avLst/>
          </a:prstGeom>
          <a:noFill/>
        </p:spPr>
        <p:txBody>
          <a:bodyPr wrap="none" rtlCol="0">
            <a:spAutoFit/>
          </a:bodyPr>
          <a:lstStyle/>
          <a:p>
            <a:r>
              <a:rPr lang="en-US" altLang="zh-CN"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rPr>
              <a:t>Before the Lecture</a:t>
            </a:r>
            <a:endParaRPr lang="zh-CN" altLang="en-US"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Rectangle 2"/>
          <p:cNvSpPr txBox="1">
            <a:spLocks noChangeArrowheads="1"/>
          </p:cNvSpPr>
          <p:nvPr/>
        </p:nvSpPr>
        <p:spPr>
          <a:xfrm>
            <a:off x="539750" y="1196975"/>
            <a:ext cx="8281988" cy="5661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6575" indent="-536575">
              <a:lnSpc>
                <a:spcPct val="110000"/>
              </a:lnSpc>
              <a:spcBef>
                <a:spcPct val="15000"/>
              </a:spcBef>
              <a:buFontTx/>
              <a:buNone/>
            </a:pPr>
            <a:r>
              <a:rPr lang="en-US" altLang="zh-CN" dirty="0">
                <a:solidFill>
                  <a:srgbClr val="FF0066"/>
                </a:solidFill>
                <a:ea typeface="黑体" pitchFamily="49" charset="-122"/>
              </a:rPr>
              <a:t>Related courses</a:t>
            </a:r>
            <a:endParaRPr lang="zh-CN" altLang="en-US" dirty="0">
              <a:solidFill>
                <a:srgbClr val="FF0066"/>
              </a:solidFill>
              <a:ea typeface="黑体" pitchFamily="49" charset="-122"/>
            </a:endParaRPr>
          </a:p>
          <a:p>
            <a:pPr marL="776288" indent="-460375">
              <a:lnSpc>
                <a:spcPct val="110000"/>
              </a:lnSpc>
              <a:spcBef>
                <a:spcPct val="15000"/>
              </a:spcBef>
            </a:pPr>
            <a:r>
              <a:rPr lang="en-US" altLang="zh-CN" sz="2400" dirty="0">
                <a:solidFill>
                  <a:srgbClr val="000000"/>
                </a:solidFill>
                <a:ea typeface="黑体" pitchFamily="49" charset="-122"/>
              </a:rPr>
              <a:t>Programming Language</a:t>
            </a:r>
          </a:p>
          <a:p>
            <a:pPr marL="776288" indent="-460375">
              <a:lnSpc>
                <a:spcPct val="110000"/>
              </a:lnSpc>
              <a:spcBef>
                <a:spcPct val="15000"/>
              </a:spcBef>
            </a:pPr>
            <a:r>
              <a:rPr lang="en-US" altLang="zh-CN" sz="2400" dirty="0">
                <a:solidFill>
                  <a:srgbClr val="000000"/>
                </a:solidFill>
                <a:ea typeface="黑体" pitchFamily="49" charset="-122"/>
              </a:rPr>
              <a:t>Assembly Language</a:t>
            </a:r>
          </a:p>
          <a:p>
            <a:pPr marL="776288" indent="-460375">
              <a:lnSpc>
                <a:spcPct val="110000"/>
              </a:lnSpc>
              <a:spcBef>
                <a:spcPct val="15000"/>
              </a:spcBef>
            </a:pPr>
            <a:r>
              <a:rPr lang="en-US" altLang="zh-CN" sz="2400" dirty="0">
                <a:solidFill>
                  <a:srgbClr val="000000"/>
                </a:solidFill>
                <a:ea typeface="黑体" pitchFamily="49" charset="-122"/>
              </a:rPr>
              <a:t>Compile</a:t>
            </a:r>
          </a:p>
          <a:p>
            <a:pPr marL="776288" indent="-460375">
              <a:lnSpc>
                <a:spcPct val="110000"/>
              </a:lnSpc>
              <a:spcBef>
                <a:spcPct val="15000"/>
              </a:spcBef>
            </a:pPr>
            <a:r>
              <a:rPr lang="en-US" altLang="zh-CN" sz="2400" dirty="0">
                <a:solidFill>
                  <a:srgbClr val="000000"/>
                </a:solidFill>
                <a:ea typeface="黑体" pitchFamily="49" charset="-122"/>
              </a:rPr>
              <a:t>Operating Systems</a:t>
            </a:r>
          </a:p>
          <a:p>
            <a:pPr marL="776288" indent="-460375">
              <a:lnSpc>
                <a:spcPct val="110000"/>
              </a:lnSpc>
              <a:spcBef>
                <a:spcPct val="15000"/>
              </a:spcBef>
            </a:pPr>
            <a:r>
              <a:rPr lang="en-US" altLang="zh-CN" sz="2400" dirty="0">
                <a:solidFill>
                  <a:srgbClr val="000000"/>
                </a:solidFill>
                <a:ea typeface="黑体" pitchFamily="49" charset="-122"/>
              </a:rPr>
              <a:t>Computer Architecture</a:t>
            </a:r>
          </a:p>
          <a:p>
            <a:pPr marL="776288" indent="-460375">
              <a:lnSpc>
                <a:spcPct val="110000"/>
              </a:lnSpc>
              <a:spcBef>
                <a:spcPct val="15000"/>
              </a:spcBef>
            </a:pPr>
            <a:r>
              <a:rPr lang="en-US" altLang="zh-CN" sz="2400" dirty="0">
                <a:solidFill>
                  <a:srgbClr val="000000"/>
                </a:solidFill>
                <a:ea typeface="黑体" pitchFamily="49" charset="-122"/>
              </a:rPr>
              <a:t>And more...</a:t>
            </a:r>
          </a:p>
          <a:p>
            <a:pPr marL="1176338" lvl="1" indent="-460375">
              <a:lnSpc>
                <a:spcPct val="110000"/>
              </a:lnSpc>
              <a:spcBef>
                <a:spcPct val="15000"/>
              </a:spcBef>
            </a:pPr>
            <a:r>
              <a:rPr lang="en-US" altLang="zh-CN" sz="2000" dirty="0">
                <a:solidFill>
                  <a:srgbClr val="000000"/>
                </a:solidFill>
                <a:ea typeface="黑体" pitchFamily="49" charset="-122"/>
              </a:rPr>
              <a:t>Computer Networking</a:t>
            </a:r>
          </a:p>
          <a:p>
            <a:pPr marL="1176338" lvl="1" indent="-460375">
              <a:lnSpc>
                <a:spcPct val="110000"/>
              </a:lnSpc>
              <a:spcBef>
                <a:spcPct val="15000"/>
              </a:spcBef>
            </a:pPr>
            <a:r>
              <a:rPr lang="en-US" altLang="zh-CN" sz="2000" dirty="0">
                <a:solidFill>
                  <a:srgbClr val="000000"/>
                </a:solidFill>
                <a:ea typeface="黑体" pitchFamily="49" charset="-122"/>
              </a:rPr>
              <a:t>Database</a:t>
            </a:r>
          </a:p>
          <a:p>
            <a:pPr marL="1176338" lvl="1" indent="-460375">
              <a:lnSpc>
                <a:spcPct val="110000"/>
              </a:lnSpc>
              <a:spcBef>
                <a:spcPct val="15000"/>
              </a:spcBef>
            </a:pPr>
            <a:r>
              <a:rPr lang="en-US" altLang="zh-CN" sz="2000" dirty="0">
                <a:solidFill>
                  <a:srgbClr val="000000"/>
                </a:solidFill>
                <a:ea typeface="黑体" pitchFamily="49" charset="-122"/>
              </a:rPr>
              <a:t>Discrete Mathematics</a:t>
            </a:r>
          </a:p>
          <a:p>
            <a:pPr marL="1176338" lvl="1" indent="-460375">
              <a:lnSpc>
                <a:spcPct val="110000"/>
              </a:lnSpc>
              <a:spcBef>
                <a:spcPct val="15000"/>
              </a:spcBef>
            </a:pPr>
            <a:r>
              <a:rPr lang="en-US" altLang="zh-CN" sz="2000" dirty="0">
                <a:solidFill>
                  <a:srgbClr val="000000"/>
                </a:solidFill>
                <a:ea typeface="黑体" pitchFamily="49" charset="-122"/>
              </a:rPr>
              <a:t>Data Structure &amp; Algorithm</a:t>
            </a:r>
          </a:p>
          <a:p>
            <a:pPr marL="1176338" lvl="1" indent="-460375">
              <a:lnSpc>
                <a:spcPct val="110000"/>
              </a:lnSpc>
              <a:spcBef>
                <a:spcPct val="15000"/>
              </a:spcBef>
            </a:pPr>
            <a:r>
              <a:rPr lang="en-US" altLang="zh-CN" sz="2000" dirty="0">
                <a:solidFill>
                  <a:srgbClr val="000000"/>
                </a:solidFill>
                <a:ea typeface="黑体" pitchFamily="49" charset="-122"/>
              </a:rPr>
              <a:t>...</a:t>
            </a:r>
          </a:p>
          <a:p>
            <a:pPr marL="776288" indent="-460375">
              <a:lnSpc>
                <a:spcPct val="110000"/>
              </a:lnSpc>
              <a:spcBef>
                <a:spcPct val="15000"/>
              </a:spcBef>
            </a:pPr>
            <a:endParaRPr lang="en-US" altLang="zh-CN" dirty="0">
              <a:solidFill>
                <a:srgbClr val="FF0066"/>
              </a:solidFill>
              <a:ea typeface="黑体" pitchFamily="49" charset="-122"/>
            </a:endParaRPr>
          </a:p>
        </p:txBody>
      </p:sp>
      <p:grpSp>
        <p:nvGrpSpPr>
          <p:cNvPr id="68" name="组合 67"/>
          <p:cNvGrpSpPr/>
          <p:nvPr/>
        </p:nvGrpSpPr>
        <p:grpSpPr>
          <a:xfrm>
            <a:off x="5004048" y="1906137"/>
            <a:ext cx="3672408" cy="4022181"/>
            <a:chOff x="5004048" y="1906137"/>
            <a:chExt cx="3422935" cy="3748947"/>
          </a:xfrm>
        </p:grpSpPr>
        <p:pic>
          <p:nvPicPr>
            <p:cNvPr id="69" name="图片 68"/>
            <p:cNvPicPr>
              <a:picLocks noChangeAspect="1"/>
            </p:cNvPicPr>
            <p:nvPr/>
          </p:nvPicPr>
          <p:blipFill rotWithShape="1">
            <a:blip r:embed="rId3" cstate="print">
              <a:extLst>
                <a:ext uri="{28A0092B-C50C-407E-A947-70E740481C1C}">
                  <a14:useLocalDpi xmlns:a14="http://schemas.microsoft.com/office/drawing/2010/main" val="0"/>
                </a:ext>
              </a:extLst>
            </a:blip>
            <a:srcRect l="13529" r="13645"/>
            <a:stretch/>
          </p:blipFill>
          <p:spPr>
            <a:xfrm>
              <a:off x="7588764" y="3177176"/>
              <a:ext cx="831210" cy="1141372"/>
            </a:xfrm>
            <a:prstGeom prst="rect">
              <a:avLst/>
            </a:prstGeom>
            <a:effectLst>
              <a:outerShdw blurRad="50800" dist="38100" dir="2700000" algn="tl" rotWithShape="0">
                <a:prstClr val="black">
                  <a:alpha val="40000"/>
                </a:prstClr>
              </a:outerShdw>
            </a:effectLst>
          </p:spPr>
        </p:pic>
        <p:pic>
          <p:nvPicPr>
            <p:cNvPr id="70" name="图片 69"/>
            <p:cNvPicPr>
              <a:picLocks noChangeAspect="1"/>
            </p:cNvPicPr>
            <p:nvPr/>
          </p:nvPicPr>
          <p:blipFill rotWithShape="1">
            <a:blip r:embed="rId4" cstate="print">
              <a:extLst>
                <a:ext uri="{28A0092B-C50C-407E-A947-70E740481C1C}">
                  <a14:useLocalDpi xmlns:a14="http://schemas.microsoft.com/office/drawing/2010/main" val="0"/>
                </a:ext>
              </a:extLst>
            </a:blip>
            <a:srcRect l="15817" r="14270"/>
            <a:stretch/>
          </p:blipFill>
          <p:spPr>
            <a:xfrm>
              <a:off x="7604275" y="1922818"/>
              <a:ext cx="822708" cy="1176768"/>
            </a:xfrm>
            <a:prstGeom prst="rect">
              <a:avLst/>
            </a:prstGeom>
            <a:effectLst>
              <a:outerShdw blurRad="50800" dist="38100" dir="2700000" algn="tl" rotWithShape="0">
                <a:prstClr val="black">
                  <a:alpha val="40000"/>
                </a:prstClr>
              </a:outerShdw>
            </a:effectLst>
          </p:spPr>
        </p:pic>
        <p:pic>
          <p:nvPicPr>
            <p:cNvPr id="71" name="图片 70"/>
            <p:cNvPicPr>
              <a:picLocks noChangeAspect="1"/>
            </p:cNvPicPr>
            <p:nvPr/>
          </p:nvPicPr>
          <p:blipFill rotWithShape="1">
            <a:blip r:embed="rId5" cstate="print">
              <a:extLst>
                <a:ext uri="{28A0092B-C50C-407E-A947-70E740481C1C}">
                  <a14:useLocalDpi xmlns:a14="http://schemas.microsoft.com/office/drawing/2010/main" val="0"/>
                </a:ext>
              </a:extLst>
            </a:blip>
            <a:srcRect l="14642" r="15445"/>
            <a:stretch/>
          </p:blipFill>
          <p:spPr>
            <a:xfrm>
              <a:off x="5004049" y="1914889"/>
              <a:ext cx="813789" cy="1183555"/>
            </a:xfrm>
            <a:prstGeom prst="rect">
              <a:avLst/>
            </a:prstGeom>
            <a:effectLst>
              <a:outerShdw blurRad="50800" dist="38100" dir="2700000" algn="tl" rotWithShape="0">
                <a:prstClr val="black">
                  <a:alpha val="40000"/>
                </a:prstClr>
              </a:outerShdw>
            </a:effectLst>
          </p:spPr>
        </p:pic>
        <p:pic>
          <p:nvPicPr>
            <p:cNvPr id="72" name="图片 71"/>
            <p:cNvPicPr>
              <a:picLocks noChangeAspect="1"/>
            </p:cNvPicPr>
            <p:nvPr/>
          </p:nvPicPr>
          <p:blipFill rotWithShape="1">
            <a:blip r:embed="rId6" cstate="print">
              <a:extLst>
                <a:ext uri="{28A0092B-C50C-407E-A947-70E740481C1C}">
                  <a14:useLocalDpi xmlns:a14="http://schemas.microsoft.com/office/drawing/2010/main" val="0"/>
                </a:ext>
              </a:extLst>
            </a:blip>
            <a:srcRect l="13819" r="13678"/>
            <a:stretch/>
          </p:blipFill>
          <p:spPr>
            <a:xfrm>
              <a:off x="5863852" y="1910579"/>
              <a:ext cx="816258" cy="1187866"/>
            </a:xfrm>
            <a:prstGeom prst="rect">
              <a:avLst/>
            </a:prstGeom>
            <a:effectLst>
              <a:outerShdw blurRad="50800" dist="38100" dir="2700000" algn="tl" rotWithShape="0">
                <a:prstClr val="black">
                  <a:alpha val="40000"/>
                </a:prstClr>
              </a:outerShdw>
            </a:effectLst>
          </p:spPr>
        </p:pic>
        <p:pic>
          <p:nvPicPr>
            <p:cNvPr id="73" name="图片 72"/>
            <p:cNvPicPr>
              <a:picLocks noChangeAspect="1"/>
            </p:cNvPicPr>
            <p:nvPr/>
          </p:nvPicPr>
          <p:blipFill rotWithShape="1">
            <a:blip r:embed="rId7" cstate="print">
              <a:extLst>
                <a:ext uri="{28A0092B-C50C-407E-A947-70E740481C1C}">
                  <a14:useLocalDpi xmlns:a14="http://schemas.microsoft.com/office/drawing/2010/main" val="0"/>
                </a:ext>
              </a:extLst>
            </a:blip>
            <a:srcRect l="14007" r="15994"/>
            <a:stretch/>
          </p:blipFill>
          <p:spPr>
            <a:xfrm>
              <a:off x="5863852" y="3177046"/>
              <a:ext cx="816258" cy="1159899"/>
            </a:xfrm>
            <a:prstGeom prst="rect">
              <a:avLst/>
            </a:prstGeom>
            <a:effectLst>
              <a:outerShdw blurRad="50800" dist="38100" dir="2700000" algn="tl" rotWithShape="0">
                <a:prstClr val="black">
                  <a:alpha val="40000"/>
                </a:prstClr>
              </a:outerShdw>
            </a:effectLst>
          </p:spPr>
        </p:pic>
        <p:pic>
          <p:nvPicPr>
            <p:cNvPr id="74" name="图片 73"/>
            <p:cNvPicPr>
              <a:picLocks noChangeAspect="1"/>
            </p:cNvPicPr>
            <p:nvPr/>
          </p:nvPicPr>
          <p:blipFill rotWithShape="1">
            <a:blip r:embed="rId8" cstate="print">
              <a:extLst>
                <a:ext uri="{28A0092B-C50C-407E-A947-70E740481C1C}">
                  <a14:useLocalDpi xmlns:a14="http://schemas.microsoft.com/office/drawing/2010/main" val="0"/>
                </a:ext>
              </a:extLst>
            </a:blip>
            <a:srcRect l="15665" r="17012"/>
            <a:stretch/>
          </p:blipFill>
          <p:spPr>
            <a:xfrm>
              <a:off x="6729701" y="4419239"/>
              <a:ext cx="787055" cy="1235845"/>
            </a:xfrm>
            <a:prstGeom prst="rect">
              <a:avLst/>
            </a:prstGeom>
            <a:effectLst>
              <a:outerShdw blurRad="50800" dist="38100" dir="2700000" algn="tl" rotWithShape="0">
                <a:prstClr val="black">
                  <a:alpha val="40000"/>
                </a:prstClr>
              </a:outerShdw>
            </a:effectLst>
          </p:spPr>
        </p:pic>
        <p:pic>
          <p:nvPicPr>
            <p:cNvPr id="80" name="图片 79"/>
            <p:cNvPicPr>
              <a:picLocks noChangeAspect="1"/>
            </p:cNvPicPr>
            <p:nvPr/>
          </p:nvPicPr>
          <p:blipFill rotWithShape="1">
            <a:blip r:embed="rId9" cstate="print">
              <a:extLst>
                <a:ext uri="{28A0092B-C50C-407E-A947-70E740481C1C}">
                  <a14:useLocalDpi xmlns:a14="http://schemas.microsoft.com/office/drawing/2010/main" val="0"/>
                </a:ext>
              </a:extLst>
            </a:blip>
            <a:srcRect l="16106" r="16570"/>
            <a:stretch/>
          </p:blipFill>
          <p:spPr>
            <a:xfrm>
              <a:off x="5873773" y="4424163"/>
              <a:ext cx="783920" cy="1230921"/>
            </a:xfrm>
            <a:prstGeom prst="rect">
              <a:avLst/>
            </a:prstGeom>
            <a:effectLst>
              <a:outerShdw blurRad="50800" dist="38100" dir="2700000" algn="tl" rotWithShape="0">
                <a:prstClr val="black">
                  <a:alpha val="40000"/>
                </a:prstClr>
              </a:outerShdw>
            </a:effectLst>
          </p:spPr>
        </p:pic>
        <p:pic>
          <p:nvPicPr>
            <p:cNvPr id="81" name="图片 80"/>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9782" y="1906137"/>
              <a:ext cx="1081127" cy="1192308"/>
            </a:xfrm>
            <a:prstGeom prst="rect">
              <a:avLst/>
            </a:prstGeom>
            <a:effectLst>
              <a:outerShdw blurRad="50800" dist="38100" dir="2700000" algn="tl" rotWithShape="0">
                <a:prstClr val="black">
                  <a:alpha val="40000"/>
                </a:prstClr>
              </a:outerShdw>
            </a:effectLst>
          </p:spPr>
        </p:pic>
        <p:pic>
          <p:nvPicPr>
            <p:cNvPr id="82" name="图片 81"/>
            <p:cNvPicPr>
              <a:picLocks noChangeAspect="1"/>
            </p:cNvPicPr>
            <p:nvPr/>
          </p:nvPicPr>
          <p:blipFill rotWithShape="1">
            <a:blip r:embed="rId11" cstate="print">
              <a:extLst>
                <a:ext uri="{28A0092B-C50C-407E-A947-70E740481C1C}">
                  <a14:useLocalDpi xmlns:a14="http://schemas.microsoft.com/office/drawing/2010/main" val="0"/>
                </a:ext>
              </a:extLst>
            </a:blip>
            <a:srcRect l="14947" r="15141"/>
            <a:stretch/>
          </p:blipFill>
          <p:spPr>
            <a:xfrm>
              <a:off x="6752118" y="3180768"/>
              <a:ext cx="764638" cy="1156177"/>
            </a:xfrm>
            <a:prstGeom prst="rect">
              <a:avLst/>
            </a:prstGeom>
            <a:effectLst>
              <a:outerShdw blurRad="50800" dist="38100" dir="2700000" algn="tl" rotWithShape="0">
                <a:prstClr val="black">
                  <a:alpha val="40000"/>
                </a:prstClr>
              </a:outerShdw>
            </a:effectLst>
          </p:spPr>
        </p:pic>
        <p:pic>
          <p:nvPicPr>
            <p:cNvPr id="83" name="图片 82"/>
            <p:cNvPicPr>
              <a:picLocks noChangeAspect="1"/>
            </p:cNvPicPr>
            <p:nvPr/>
          </p:nvPicPr>
          <p:blipFill rotWithShape="1">
            <a:blip r:embed="rId12" cstate="print">
              <a:extLst>
                <a:ext uri="{28A0092B-C50C-407E-A947-70E740481C1C}">
                  <a14:useLocalDpi xmlns:a14="http://schemas.microsoft.com/office/drawing/2010/main" val="0"/>
                </a:ext>
              </a:extLst>
            </a:blip>
            <a:srcRect l="15351" r="16401"/>
            <a:stretch/>
          </p:blipFill>
          <p:spPr>
            <a:xfrm>
              <a:off x="5004048" y="4435009"/>
              <a:ext cx="810447" cy="1220075"/>
            </a:xfrm>
            <a:prstGeom prst="rect">
              <a:avLst/>
            </a:prstGeom>
            <a:effectLst>
              <a:outerShdw blurRad="50800" dist="38100" dir="2700000" algn="tl" rotWithShape="0">
                <a:prstClr val="black">
                  <a:alpha val="40000"/>
                </a:prstClr>
              </a:outerShdw>
            </a:effectLst>
          </p:spPr>
        </p:pic>
        <p:pic>
          <p:nvPicPr>
            <p:cNvPr id="84" name="图片 8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04049" y="3177047"/>
              <a:ext cx="810447" cy="1158475"/>
            </a:xfrm>
            <a:prstGeom prst="rect">
              <a:avLst/>
            </a:prstGeom>
            <a:effectLst>
              <a:outerShdw blurRad="50800" dist="38100" dir="2700000" algn="tl" rotWithShape="0">
                <a:prstClr val="black">
                  <a:alpha val="40000"/>
                </a:prstClr>
              </a:outerShdw>
            </a:effectLst>
          </p:spPr>
        </p:pic>
        <p:sp>
          <p:nvSpPr>
            <p:cNvPr id="85" name="文本框 84"/>
            <p:cNvSpPr txBox="1"/>
            <p:nvPr/>
          </p:nvSpPr>
          <p:spPr>
            <a:xfrm>
              <a:off x="7719675" y="4579185"/>
              <a:ext cx="569387" cy="707886"/>
            </a:xfrm>
            <a:prstGeom prst="rect">
              <a:avLst/>
            </a:prstGeom>
            <a:noFill/>
          </p:spPr>
          <p:txBody>
            <a:bodyPr wrap="none" rtlCol="0">
              <a:spAutoFit/>
            </a:bodyPr>
            <a:lstStyle/>
            <a:p>
              <a:r>
                <a:rPr lang="en-US" sz="4000">
                  <a:solidFill>
                    <a:srgbClr val="000000"/>
                  </a:solidFill>
                </a:rPr>
                <a:t>...</a:t>
              </a:r>
            </a:p>
          </p:txBody>
        </p:sp>
      </p:grpSp>
      <p:cxnSp>
        <p:nvCxnSpPr>
          <p:cNvPr id="3" name="直接连接符 2"/>
          <p:cNvCxnSpPr/>
          <p:nvPr/>
        </p:nvCxnSpPr>
        <p:spPr>
          <a:xfrm>
            <a:off x="227769" y="951410"/>
            <a:ext cx="86990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24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45" y="1636365"/>
            <a:ext cx="5819775"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0947" y="963141"/>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Example of Insert Sort</a:t>
            </a:r>
            <a:endParaRPr lang="zh-CN" altLang="en-US" sz="2400" b="1" dirty="0"/>
          </a:p>
        </p:txBody>
      </p:sp>
      <p:sp>
        <p:nvSpPr>
          <p:cNvPr id="7" name="矩形 6"/>
          <p:cNvSpPr/>
          <p:nvPr/>
        </p:nvSpPr>
        <p:spPr>
          <a:xfrm>
            <a:off x="914695" y="308399"/>
            <a:ext cx="4031873" cy="646331"/>
          </a:xfrm>
          <a:prstGeom prst="rect">
            <a:avLst/>
          </a:prstGeom>
        </p:spPr>
        <p:txBody>
          <a:bodyPr wrap="none">
            <a:spAutoFit/>
          </a:bodyPr>
          <a:lstStyle/>
          <a:p>
            <a:r>
              <a:rPr lang="en-US" altLang="zh-CN" sz="3600" b="1" dirty="0">
                <a:solidFill>
                  <a:srgbClr val="1557AE"/>
                </a:solidFill>
                <a:ea typeface="黑体" pitchFamily="49" charset="-122"/>
              </a:rPr>
              <a:t>Design: an example</a:t>
            </a: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106218031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584" y="1623789"/>
            <a:ext cx="6029325"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0947" y="963141"/>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Example of Insert Sort</a:t>
            </a:r>
            <a:endParaRPr lang="zh-CN" altLang="en-US" sz="2400" b="1" dirty="0"/>
          </a:p>
        </p:txBody>
      </p:sp>
      <p:sp>
        <p:nvSpPr>
          <p:cNvPr id="7" name="矩形 6"/>
          <p:cNvSpPr/>
          <p:nvPr/>
        </p:nvSpPr>
        <p:spPr>
          <a:xfrm>
            <a:off x="914695" y="308399"/>
            <a:ext cx="4031873" cy="646331"/>
          </a:xfrm>
          <a:prstGeom prst="rect">
            <a:avLst/>
          </a:prstGeom>
        </p:spPr>
        <p:txBody>
          <a:bodyPr wrap="none">
            <a:spAutoFit/>
          </a:bodyPr>
          <a:lstStyle/>
          <a:p>
            <a:r>
              <a:rPr lang="en-US" altLang="zh-CN" sz="3600" b="1" dirty="0">
                <a:solidFill>
                  <a:srgbClr val="1557AE"/>
                </a:solidFill>
                <a:ea typeface="黑体" pitchFamily="49" charset="-122"/>
              </a:rPr>
              <a:t>Design: an example</a:t>
            </a: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30579338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214" y="1632545"/>
            <a:ext cx="669607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0947" y="961426"/>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Example of Insert Sort</a:t>
            </a:r>
            <a:endParaRPr lang="zh-CN" altLang="en-US" sz="2400" b="1" dirty="0"/>
          </a:p>
        </p:txBody>
      </p:sp>
      <p:sp>
        <p:nvSpPr>
          <p:cNvPr id="7" name="矩形 6"/>
          <p:cNvSpPr/>
          <p:nvPr/>
        </p:nvSpPr>
        <p:spPr>
          <a:xfrm>
            <a:off x="914695" y="308399"/>
            <a:ext cx="4031873" cy="1200329"/>
          </a:xfrm>
          <a:prstGeom prst="rect">
            <a:avLst/>
          </a:prstGeom>
        </p:spPr>
        <p:txBody>
          <a:bodyPr wrap="none">
            <a:spAutoFit/>
          </a:bodyPr>
          <a:lstStyle/>
          <a:p>
            <a:r>
              <a:rPr lang="en-US" altLang="zh-CN" sz="3600" b="1" dirty="0">
                <a:solidFill>
                  <a:srgbClr val="1557AE"/>
                </a:solidFill>
                <a:ea typeface="黑体" pitchFamily="49" charset="-122"/>
              </a:rPr>
              <a:t>Design: an example</a:t>
            </a:r>
          </a:p>
          <a:p>
            <a:endParaRPr lang="en-US" altLang="zh-CN" sz="3600" dirty="0">
              <a:solidFill>
                <a:srgbClr val="1557AE"/>
              </a:solidFill>
              <a:cs typeface="Arial" panose="020B0604020202020204" pitchFamily="34" charset="0"/>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313340707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ChangeArrowheads="1"/>
          </p:cNvSpPr>
          <p:nvPr/>
        </p:nvSpPr>
        <p:spPr bwMode="auto">
          <a:xfrm>
            <a:off x="837011" y="1610338"/>
            <a:ext cx="7488237" cy="480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tr-TR" sz="2000" dirty="0"/>
              <a:t>A </a:t>
            </a:r>
            <a:r>
              <a:rPr lang="tr-TR" sz="2000" i="1" dirty="0"/>
              <a:t>pseudocode</a:t>
            </a:r>
            <a:r>
              <a:rPr lang="tr-TR" sz="2000" dirty="0"/>
              <a:t> for insertion sort  ( INSERTION SORT ).</a:t>
            </a:r>
          </a:p>
          <a:p>
            <a:pPr eaLnBrk="1" hangingPunct="1"/>
            <a:r>
              <a:rPr lang="tr-TR" sz="2000" dirty="0"/>
              <a:t>  </a:t>
            </a:r>
          </a:p>
          <a:p>
            <a:pPr eaLnBrk="1" hangingPunct="1">
              <a:lnSpc>
                <a:spcPct val="150000"/>
              </a:lnSpc>
            </a:pPr>
            <a:r>
              <a:rPr lang="tr-TR" sz="2000" dirty="0"/>
              <a:t>  	INSERTION-SORT(A)</a:t>
            </a:r>
          </a:p>
          <a:p>
            <a:pPr eaLnBrk="1" hangingPunct="1">
              <a:lnSpc>
                <a:spcPct val="150000"/>
              </a:lnSpc>
            </a:pPr>
            <a:r>
              <a:rPr lang="tr-TR" sz="2000" dirty="0"/>
              <a:t>	1   </a:t>
            </a:r>
            <a:r>
              <a:rPr lang="tr-TR" sz="2000" b="1" dirty="0"/>
              <a:t>for </a:t>
            </a:r>
            <a:r>
              <a:rPr lang="tr-TR" sz="2000" i="1" dirty="0"/>
              <a:t>j</a:t>
            </a:r>
            <a:r>
              <a:rPr lang="tr-TR" sz="2000" dirty="0"/>
              <a:t> </a:t>
            </a:r>
            <a:r>
              <a:rPr lang="tr-TR" sz="2000" dirty="0">
                <a:sym typeface="Symbol" panose="05050102010706020507" pitchFamily="18" charset="2"/>
              </a:rPr>
              <a:t></a:t>
            </a:r>
            <a:r>
              <a:rPr lang="tr-TR" sz="2000" dirty="0"/>
              <a:t> 2 </a:t>
            </a:r>
            <a:r>
              <a:rPr lang="tr-TR" sz="2000" b="1" dirty="0"/>
              <a:t>to </a:t>
            </a:r>
            <a:r>
              <a:rPr lang="tr-TR" sz="2000" i="1" dirty="0"/>
              <a:t>length </a:t>
            </a:r>
            <a:r>
              <a:rPr lang="tr-TR" sz="2000" dirty="0"/>
              <a:t>[</a:t>
            </a:r>
            <a:r>
              <a:rPr lang="tr-TR" sz="2000" i="1" dirty="0"/>
              <a:t>A</a:t>
            </a:r>
            <a:r>
              <a:rPr lang="tr-TR" sz="2000" dirty="0"/>
              <a:t>]</a:t>
            </a:r>
            <a:endParaRPr lang="tr-TR" sz="2000" i="1" dirty="0"/>
          </a:p>
          <a:p>
            <a:pPr eaLnBrk="1" hangingPunct="1">
              <a:lnSpc>
                <a:spcPct val="150000"/>
              </a:lnSpc>
            </a:pPr>
            <a:r>
              <a:rPr lang="tr-TR" sz="2000" i="1" dirty="0"/>
              <a:t>	2         </a:t>
            </a:r>
            <a:r>
              <a:rPr lang="tr-TR" sz="2000" b="1" dirty="0"/>
              <a:t>do </a:t>
            </a:r>
            <a:r>
              <a:rPr lang="tr-TR" sz="2000" i="1" dirty="0"/>
              <a:t>key </a:t>
            </a:r>
            <a:r>
              <a:rPr lang="tr-TR" sz="2000" dirty="0">
                <a:sym typeface="Symbol" panose="05050102010706020507" pitchFamily="18" charset="2"/>
              </a:rPr>
              <a:t></a:t>
            </a:r>
            <a:r>
              <a:rPr lang="tr-TR" sz="2000" i="1" dirty="0"/>
              <a:t> A</a:t>
            </a:r>
            <a:r>
              <a:rPr lang="tr-TR" sz="2000" dirty="0"/>
              <a:t>[ </a:t>
            </a:r>
            <a:r>
              <a:rPr lang="tr-TR" sz="2000" i="1" dirty="0"/>
              <a:t>j</a:t>
            </a:r>
            <a:r>
              <a:rPr lang="tr-TR" sz="2000" dirty="0"/>
              <a:t>] </a:t>
            </a:r>
          </a:p>
          <a:p>
            <a:pPr eaLnBrk="1" hangingPunct="1">
              <a:lnSpc>
                <a:spcPct val="150000"/>
              </a:lnSpc>
            </a:pPr>
            <a:r>
              <a:rPr lang="tr-TR" sz="2000" dirty="0"/>
              <a:t>	3         </a:t>
            </a:r>
            <a:r>
              <a:rPr lang="tr-TR" sz="2000" dirty="0">
                <a:sym typeface="Symbol" panose="05050102010706020507" pitchFamily="18" charset="2"/>
              </a:rPr>
              <a:t></a:t>
            </a:r>
            <a:r>
              <a:rPr lang="tr-TR" sz="2000" dirty="0"/>
              <a:t> Insert A[</a:t>
            </a:r>
            <a:r>
              <a:rPr lang="tr-TR" sz="2000" i="1" dirty="0"/>
              <a:t>j</a:t>
            </a:r>
            <a:r>
              <a:rPr lang="tr-TR" sz="2000" dirty="0"/>
              <a:t>] into the sortted sequence A[1,..., </a:t>
            </a:r>
            <a:r>
              <a:rPr lang="tr-TR" sz="2000" i="1" dirty="0"/>
              <a:t>j-</a:t>
            </a:r>
            <a:r>
              <a:rPr lang="tr-TR" sz="2000" dirty="0"/>
              <a:t>1].</a:t>
            </a:r>
          </a:p>
          <a:p>
            <a:pPr eaLnBrk="1" hangingPunct="1">
              <a:lnSpc>
                <a:spcPct val="150000"/>
              </a:lnSpc>
            </a:pPr>
            <a:r>
              <a:rPr lang="tr-TR" sz="2000" dirty="0"/>
              <a:t>	4          </a:t>
            </a:r>
            <a:r>
              <a:rPr lang="tr-TR" sz="2000" i="1" dirty="0"/>
              <a:t>i </a:t>
            </a:r>
            <a:r>
              <a:rPr lang="tr-TR" sz="2000" dirty="0">
                <a:sym typeface="Symbol" panose="05050102010706020507" pitchFamily="18" charset="2"/>
              </a:rPr>
              <a:t></a:t>
            </a:r>
            <a:r>
              <a:rPr lang="tr-TR" sz="2000" i="1" dirty="0"/>
              <a:t>  j – </a:t>
            </a:r>
            <a:r>
              <a:rPr lang="tr-TR" sz="2000" dirty="0"/>
              <a:t>1</a:t>
            </a:r>
          </a:p>
          <a:p>
            <a:pPr eaLnBrk="1" hangingPunct="1">
              <a:lnSpc>
                <a:spcPct val="150000"/>
              </a:lnSpc>
            </a:pPr>
            <a:r>
              <a:rPr lang="tr-TR" sz="2000" dirty="0"/>
              <a:t>	5          </a:t>
            </a:r>
            <a:r>
              <a:rPr lang="tr-TR" sz="2000" b="1" dirty="0"/>
              <a:t>while </a:t>
            </a:r>
            <a:r>
              <a:rPr lang="tr-TR" sz="2000" i="1" dirty="0"/>
              <a:t>i &gt; 0 and A</a:t>
            </a:r>
            <a:r>
              <a:rPr lang="tr-TR" sz="2000" dirty="0"/>
              <a:t>[</a:t>
            </a:r>
            <a:r>
              <a:rPr lang="tr-TR" sz="2000" i="1" dirty="0"/>
              <a:t>i</a:t>
            </a:r>
            <a:r>
              <a:rPr lang="tr-TR" sz="2000" dirty="0"/>
              <a:t>] &gt; </a:t>
            </a:r>
            <a:r>
              <a:rPr lang="tr-TR" sz="2000" i="1" dirty="0"/>
              <a:t>key</a:t>
            </a:r>
            <a:endParaRPr lang="tr-TR" sz="2000" dirty="0"/>
          </a:p>
          <a:p>
            <a:pPr eaLnBrk="1" hangingPunct="1">
              <a:lnSpc>
                <a:spcPct val="150000"/>
              </a:lnSpc>
            </a:pPr>
            <a:r>
              <a:rPr lang="tr-TR" sz="2000" dirty="0"/>
              <a:t>	6                  </a:t>
            </a:r>
            <a:r>
              <a:rPr lang="tr-TR" sz="2000" b="1" dirty="0"/>
              <a:t>do </a:t>
            </a:r>
            <a:r>
              <a:rPr lang="tr-TR" sz="2000" dirty="0"/>
              <a:t>A[</a:t>
            </a:r>
            <a:r>
              <a:rPr lang="tr-TR" sz="2000" i="1" dirty="0"/>
              <a:t>i</a:t>
            </a:r>
            <a:r>
              <a:rPr lang="tr-TR" sz="2000" dirty="0"/>
              <a:t>+1] </a:t>
            </a:r>
            <a:r>
              <a:rPr lang="tr-TR" sz="2000" dirty="0">
                <a:sym typeface="Symbol" panose="05050102010706020507" pitchFamily="18" charset="2"/>
              </a:rPr>
              <a:t></a:t>
            </a:r>
            <a:r>
              <a:rPr lang="tr-TR" sz="2000" dirty="0"/>
              <a:t> A[</a:t>
            </a:r>
            <a:r>
              <a:rPr lang="tr-TR" sz="2000" i="1" dirty="0"/>
              <a:t>i</a:t>
            </a:r>
            <a:r>
              <a:rPr lang="tr-TR" sz="2000" dirty="0"/>
              <a:t>]</a:t>
            </a:r>
          </a:p>
          <a:p>
            <a:pPr eaLnBrk="1" hangingPunct="1">
              <a:lnSpc>
                <a:spcPct val="150000"/>
              </a:lnSpc>
            </a:pPr>
            <a:r>
              <a:rPr lang="tr-TR" sz="2000" dirty="0"/>
              <a:t>	7                         </a:t>
            </a:r>
            <a:r>
              <a:rPr lang="tr-TR" sz="2000" i="1" dirty="0"/>
              <a:t>i </a:t>
            </a:r>
            <a:r>
              <a:rPr lang="tr-TR" sz="2000" dirty="0">
                <a:sym typeface="Symbol" panose="05050102010706020507" pitchFamily="18" charset="2"/>
              </a:rPr>
              <a:t></a:t>
            </a:r>
            <a:r>
              <a:rPr lang="tr-TR" sz="2000" i="1" dirty="0"/>
              <a:t> i</a:t>
            </a:r>
            <a:r>
              <a:rPr lang="tr-TR" sz="2000" dirty="0"/>
              <a:t> – 1</a:t>
            </a:r>
          </a:p>
          <a:p>
            <a:pPr eaLnBrk="1" hangingPunct="1">
              <a:lnSpc>
                <a:spcPct val="150000"/>
              </a:lnSpc>
            </a:pPr>
            <a:r>
              <a:rPr lang="tr-TR" sz="2000" dirty="0"/>
              <a:t>	8        A[</a:t>
            </a:r>
            <a:r>
              <a:rPr lang="tr-TR" sz="2000" i="1" dirty="0"/>
              <a:t>i +</a:t>
            </a:r>
            <a:r>
              <a:rPr lang="tr-TR" sz="2000" dirty="0"/>
              <a:t>1] </a:t>
            </a:r>
            <a:r>
              <a:rPr lang="tr-TR" sz="2000" dirty="0">
                <a:sym typeface="Symbol" panose="05050102010706020507" pitchFamily="18" charset="2"/>
              </a:rPr>
              <a:t></a:t>
            </a:r>
            <a:r>
              <a:rPr lang="tr-TR" sz="2000" dirty="0"/>
              <a:t>  </a:t>
            </a:r>
            <a:r>
              <a:rPr lang="tr-TR" sz="2000" i="1" dirty="0"/>
              <a:t>key</a:t>
            </a:r>
            <a:r>
              <a:rPr lang="tr-TR" sz="2000" dirty="0"/>
              <a:t> </a:t>
            </a:r>
            <a:endParaRPr lang="en-US" altLang="zh-CN" sz="2000" dirty="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5940152" y="5143500"/>
            <a:ext cx="2857500" cy="1714500"/>
          </a:xfrm>
          <a:prstGeom prst="rect">
            <a:avLst/>
          </a:prstGeom>
        </p:spPr>
      </p:pic>
      <p:sp>
        <p:nvSpPr>
          <p:cNvPr id="9" name="矩形 8"/>
          <p:cNvSpPr/>
          <p:nvPr/>
        </p:nvSpPr>
        <p:spPr>
          <a:xfrm>
            <a:off x="260947" y="962266"/>
            <a:ext cx="4572000"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Example of Insert Sort</a:t>
            </a:r>
            <a:endParaRPr lang="zh-CN" altLang="en-US" sz="2400" b="1" dirty="0"/>
          </a:p>
        </p:txBody>
      </p:sp>
      <p:sp>
        <p:nvSpPr>
          <p:cNvPr id="6" name="矩形 5"/>
          <p:cNvSpPr/>
          <p:nvPr/>
        </p:nvSpPr>
        <p:spPr>
          <a:xfrm>
            <a:off x="914695" y="308399"/>
            <a:ext cx="4031873" cy="646331"/>
          </a:xfrm>
          <a:prstGeom prst="rect">
            <a:avLst/>
          </a:prstGeom>
        </p:spPr>
        <p:txBody>
          <a:bodyPr wrap="none">
            <a:spAutoFit/>
          </a:bodyPr>
          <a:lstStyle/>
          <a:p>
            <a:r>
              <a:rPr lang="en-US" altLang="zh-CN" sz="3600" b="1" dirty="0">
                <a:solidFill>
                  <a:srgbClr val="1557AE"/>
                </a:solidFill>
                <a:ea typeface="黑体" pitchFamily="49" charset="-122"/>
              </a:rPr>
              <a:t>Design: an example</a:t>
            </a:r>
          </a:p>
        </p:txBody>
      </p:sp>
      <p:sp>
        <p:nvSpPr>
          <p:cNvPr id="7" name="矩形 6"/>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kern="0" dirty="0">
                <a:solidFill>
                  <a:prstClr val="white"/>
                </a:solidFill>
                <a:latin typeface="Broadway" panose="04040905080B02020502" pitchFamily="82" charset="0"/>
                <a:ea typeface="黑体" panose="02010609060101010101" pitchFamily="49" charset="-122"/>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98032453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折角形 82"/>
          <p:cNvSpPr/>
          <p:nvPr/>
        </p:nvSpPr>
        <p:spPr bwMode="auto">
          <a:xfrm>
            <a:off x="7224780" y="3012307"/>
            <a:ext cx="1451676" cy="3128322"/>
          </a:xfrm>
          <a:prstGeom prst="foldedCorner">
            <a:avLst>
              <a:gd name="adj" fmla="val 8340"/>
            </a:avLst>
          </a:prstGeom>
          <a:solidFill>
            <a:srgbClr val="FFFFFF"/>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sp>
        <p:nvSpPr>
          <p:cNvPr id="81" name="折角形 80"/>
          <p:cNvSpPr/>
          <p:nvPr/>
        </p:nvSpPr>
        <p:spPr bwMode="auto">
          <a:xfrm>
            <a:off x="5580112" y="3016345"/>
            <a:ext cx="1220140" cy="1823550"/>
          </a:xfrm>
          <a:prstGeom prst="foldedCorner">
            <a:avLst>
              <a:gd name="adj" fmla="val 8340"/>
            </a:avLst>
          </a:prstGeom>
          <a:solidFill>
            <a:srgbClr val="FFFFFF"/>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sp>
        <p:nvSpPr>
          <p:cNvPr id="79" name="折角形 78"/>
          <p:cNvSpPr/>
          <p:nvPr/>
        </p:nvSpPr>
        <p:spPr bwMode="auto">
          <a:xfrm>
            <a:off x="4113576" y="3020934"/>
            <a:ext cx="1342003" cy="1823550"/>
          </a:xfrm>
          <a:prstGeom prst="foldedCorner">
            <a:avLst>
              <a:gd name="adj" fmla="val 8340"/>
            </a:avLst>
          </a:prstGeom>
          <a:solidFill>
            <a:srgbClr val="FFFFFF"/>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sp>
        <p:nvSpPr>
          <p:cNvPr id="69" name="折角形 68"/>
          <p:cNvSpPr/>
          <p:nvPr/>
        </p:nvSpPr>
        <p:spPr bwMode="auto">
          <a:xfrm>
            <a:off x="567934" y="3020935"/>
            <a:ext cx="1569853" cy="1103469"/>
          </a:xfrm>
          <a:prstGeom prst="foldedCorner">
            <a:avLst/>
          </a:prstGeom>
          <a:solidFill>
            <a:srgbClr val="FFFFFF"/>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sp>
        <p:nvSpPr>
          <p:cNvPr id="16409" name="Rectangle 27"/>
          <p:cNvSpPr>
            <a:spLocks noChangeArrowheads="1"/>
          </p:cNvSpPr>
          <p:nvPr/>
        </p:nvSpPr>
        <p:spPr bwMode="auto">
          <a:xfrm>
            <a:off x="-1012124" y="1619114"/>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600" dirty="0">
              <a:solidFill>
                <a:srgbClr val="1557AE"/>
              </a:solidFill>
              <a:effectLst/>
              <a:ea typeface="黑体" pitchFamily="49" charset="-122"/>
            </a:endParaRPr>
          </a:p>
        </p:txBody>
      </p:sp>
      <p:sp>
        <p:nvSpPr>
          <p:cNvPr id="32" name="Rectangle 20"/>
          <p:cNvSpPr>
            <a:spLocks noChangeArrowheads="1"/>
          </p:cNvSpPr>
          <p:nvPr/>
        </p:nvSpPr>
        <p:spPr bwMode="auto">
          <a:xfrm>
            <a:off x="251396" y="980728"/>
            <a:ext cx="8641084" cy="151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latin typeface="+mn-lt"/>
                <a:ea typeface="黑体" pitchFamily="49" charset="-122"/>
              </a:rPr>
              <a:t>Translate </a:t>
            </a:r>
            <a:r>
              <a:rPr lang="en-US" altLang="zh-CN" sz="2400" b="1" dirty="0">
                <a:solidFill>
                  <a:srgbClr val="0070C0"/>
                </a:solidFill>
                <a:effectLst/>
                <a:latin typeface="+mn-lt"/>
                <a:ea typeface="黑体" pitchFamily="49" charset="-122"/>
              </a:rPr>
              <a:t>source code</a:t>
            </a:r>
            <a:r>
              <a:rPr lang="en-US" altLang="zh-CN" sz="2400" dirty="0">
                <a:solidFill>
                  <a:srgbClr val="0070C0"/>
                </a:solidFill>
                <a:effectLst/>
                <a:latin typeface="+mn-lt"/>
                <a:ea typeface="黑体" pitchFamily="49" charset="-122"/>
              </a:rPr>
              <a:t> </a:t>
            </a:r>
            <a:r>
              <a:rPr lang="en-US" altLang="zh-CN" sz="2400" dirty="0">
                <a:solidFill>
                  <a:srgbClr val="000000"/>
                </a:solidFill>
                <a:effectLst/>
                <a:latin typeface="+mn-lt"/>
                <a:ea typeface="黑体" pitchFamily="49" charset="-122"/>
              </a:rPr>
              <a:t>from a human-readable language into either </a:t>
            </a:r>
            <a:r>
              <a:rPr lang="en-US" altLang="zh-CN" sz="2400" b="1" dirty="0">
                <a:solidFill>
                  <a:srgbClr val="FF0000"/>
                </a:solidFill>
                <a:effectLst/>
                <a:latin typeface="+mn-lt"/>
                <a:ea typeface="黑体" pitchFamily="49" charset="-122"/>
              </a:rPr>
              <a:t>machine code </a:t>
            </a:r>
            <a:r>
              <a:rPr lang="en-US" altLang="zh-CN" sz="2400" dirty="0">
                <a:solidFill>
                  <a:srgbClr val="000000"/>
                </a:solidFill>
                <a:effectLst/>
                <a:latin typeface="+mn-lt"/>
                <a:ea typeface="黑体" pitchFamily="49" charset="-122"/>
              </a:rPr>
              <a:t>or </a:t>
            </a:r>
            <a:r>
              <a:rPr lang="en-US" altLang="zh-CN" sz="2400" b="1" dirty="0">
                <a:solidFill>
                  <a:srgbClr val="FF0000"/>
                </a:solidFill>
                <a:effectLst/>
                <a:latin typeface="+mn-lt"/>
                <a:ea typeface="黑体" pitchFamily="49" charset="-122"/>
              </a:rPr>
              <a:t>object code</a:t>
            </a:r>
            <a:r>
              <a:rPr lang="en-US" altLang="zh-CN" sz="2400" dirty="0">
                <a:solidFill>
                  <a:srgbClr val="000000"/>
                </a:solidFill>
                <a:effectLst/>
                <a:latin typeface="+mn-lt"/>
                <a:ea typeface="黑体" pitchFamily="49" charset="-122"/>
              </a:rPr>
              <a:t>.</a:t>
            </a:r>
            <a:endParaRPr lang="zh-CN" altLang="en-US" sz="2400" baseline="30000" dirty="0">
              <a:solidFill>
                <a:srgbClr val="000000"/>
              </a:solidFill>
              <a:effectLst/>
              <a:latin typeface="+mn-lt"/>
              <a:ea typeface="黑体" pitchFamily="49" charset="-122"/>
            </a:endParaRPr>
          </a:p>
        </p:txBody>
      </p:sp>
      <p:sp>
        <p:nvSpPr>
          <p:cNvPr id="2" name="圆角矩形 1"/>
          <p:cNvSpPr/>
          <p:nvPr/>
        </p:nvSpPr>
        <p:spPr bwMode="auto">
          <a:xfrm>
            <a:off x="2080102" y="1911747"/>
            <a:ext cx="5112568" cy="93610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a:solidFill>
                <a:srgbClr val="000000"/>
              </a:solidFill>
              <a:effectLst/>
              <a:latin typeface="Times New Roman" pitchFamily="18" charset="0"/>
              <a:ea typeface="宋体" pitchFamily="2" charset="-122"/>
            </a:endParaRPr>
          </a:p>
        </p:txBody>
      </p:sp>
      <p:sp>
        <p:nvSpPr>
          <p:cNvPr id="3" name="文本框 2"/>
          <p:cNvSpPr txBox="1"/>
          <p:nvPr/>
        </p:nvSpPr>
        <p:spPr>
          <a:xfrm>
            <a:off x="7147620" y="1962863"/>
            <a:ext cx="1773242" cy="400110"/>
          </a:xfrm>
          <a:prstGeom prst="rect">
            <a:avLst/>
          </a:prstGeom>
          <a:noFill/>
        </p:spPr>
        <p:txBody>
          <a:bodyPr wrap="none" rtlCol="0">
            <a:spAutoFit/>
          </a:bodyPr>
          <a:lstStyle/>
          <a:p>
            <a:r>
              <a:rPr lang="en-US" sz="2000" b="1">
                <a:solidFill>
                  <a:srgbClr val="FF0000"/>
                </a:solidFill>
                <a:effectLst/>
              </a:rPr>
              <a:t>Machine Code</a:t>
            </a:r>
          </a:p>
        </p:txBody>
      </p:sp>
      <p:sp>
        <p:nvSpPr>
          <p:cNvPr id="34" name="文本框 33"/>
          <p:cNvSpPr txBox="1"/>
          <p:nvPr/>
        </p:nvSpPr>
        <p:spPr>
          <a:xfrm>
            <a:off x="567934" y="1968578"/>
            <a:ext cx="1569853" cy="400110"/>
          </a:xfrm>
          <a:prstGeom prst="rect">
            <a:avLst/>
          </a:prstGeom>
          <a:noFill/>
        </p:spPr>
        <p:txBody>
          <a:bodyPr wrap="none" rtlCol="0">
            <a:spAutoFit/>
          </a:bodyPr>
          <a:lstStyle/>
          <a:p>
            <a:r>
              <a:rPr lang="en-US" sz="2000" b="1">
                <a:solidFill>
                  <a:srgbClr val="0070C0"/>
                </a:solidFill>
                <a:effectLst/>
              </a:rPr>
              <a:t>Source Code</a:t>
            </a:r>
          </a:p>
        </p:txBody>
      </p:sp>
      <p:cxnSp>
        <p:nvCxnSpPr>
          <p:cNvPr id="5" name="直接箭头连接符 4"/>
          <p:cNvCxnSpPr>
            <a:endCxn id="2" idx="1"/>
          </p:cNvCxnSpPr>
          <p:nvPr/>
        </p:nvCxnSpPr>
        <p:spPr bwMode="auto">
          <a:xfrm>
            <a:off x="639942" y="2379799"/>
            <a:ext cx="1440160" cy="1"/>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a:stCxn id="2" idx="3"/>
          </p:cNvCxnSpPr>
          <p:nvPr/>
        </p:nvCxnSpPr>
        <p:spPr bwMode="auto">
          <a:xfrm flipV="1">
            <a:off x="7192670" y="2379702"/>
            <a:ext cx="1656184" cy="98"/>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7236296" y="2391548"/>
            <a:ext cx="1665841" cy="338554"/>
          </a:xfrm>
          <a:prstGeom prst="rect">
            <a:avLst/>
          </a:prstGeom>
          <a:noFill/>
        </p:spPr>
        <p:txBody>
          <a:bodyPr wrap="none" rtlCol="0">
            <a:spAutoFit/>
          </a:bodyPr>
          <a:lstStyle/>
          <a:p>
            <a:r>
              <a:rPr lang="en-US" sz="1600">
                <a:solidFill>
                  <a:srgbClr val="000000"/>
                </a:solidFill>
                <a:effectLst/>
              </a:rPr>
              <a:t>hello (executable)</a:t>
            </a:r>
          </a:p>
        </p:txBody>
      </p:sp>
      <p:sp>
        <p:nvSpPr>
          <p:cNvPr id="40" name="文本框 39"/>
          <p:cNvSpPr txBox="1"/>
          <p:nvPr/>
        </p:nvSpPr>
        <p:spPr>
          <a:xfrm>
            <a:off x="946230" y="2392690"/>
            <a:ext cx="739305" cy="338554"/>
          </a:xfrm>
          <a:prstGeom prst="rect">
            <a:avLst/>
          </a:prstGeom>
          <a:noFill/>
        </p:spPr>
        <p:txBody>
          <a:bodyPr wrap="none" rtlCol="0">
            <a:spAutoFit/>
          </a:bodyPr>
          <a:lstStyle/>
          <a:p>
            <a:r>
              <a:rPr lang="en-US" sz="1600">
                <a:solidFill>
                  <a:srgbClr val="000000"/>
                </a:solidFill>
                <a:effectLst/>
              </a:rPr>
              <a:t>hello.c</a:t>
            </a:r>
          </a:p>
        </p:txBody>
      </p:sp>
      <p:sp>
        <p:nvSpPr>
          <p:cNvPr id="43" name="圆角矩形 42"/>
          <p:cNvSpPr/>
          <p:nvPr/>
        </p:nvSpPr>
        <p:spPr bwMode="auto">
          <a:xfrm>
            <a:off x="2274213" y="2138526"/>
            <a:ext cx="1246049" cy="482352"/>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a:solidFill>
                  <a:srgbClr val="000000"/>
                </a:solidFill>
                <a:effectLst/>
                <a:latin typeface="Times New Roman" pitchFamily="18" charset="0"/>
                <a:ea typeface="宋体" pitchFamily="2" charset="-122"/>
              </a:rPr>
              <a:t>preprocessor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宋体" pitchFamily="2" charset="-122"/>
              </a:rPr>
              <a:t>(cpp)</a:t>
            </a:r>
          </a:p>
        </p:txBody>
      </p:sp>
      <p:sp>
        <p:nvSpPr>
          <p:cNvPr id="46" name="圆角矩形 45"/>
          <p:cNvSpPr/>
          <p:nvPr/>
        </p:nvSpPr>
        <p:spPr bwMode="auto">
          <a:xfrm>
            <a:off x="3679518" y="2138526"/>
            <a:ext cx="961811" cy="482352"/>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a:solidFill>
                  <a:srgbClr val="000000"/>
                </a:solidFill>
                <a:effectLst/>
                <a:latin typeface="Times New Roman" pitchFamily="18" charset="0"/>
                <a:ea typeface="宋体" pitchFamily="2" charset="-122"/>
              </a:rPr>
              <a:t>compiler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pitchFamily="18" charset="0"/>
                <a:ea typeface="宋体" pitchFamily="2" charset="-122"/>
              </a:rPr>
              <a:t>(ccl)</a:t>
            </a:r>
          </a:p>
        </p:txBody>
      </p:sp>
      <p:sp>
        <p:nvSpPr>
          <p:cNvPr id="47" name="圆角矩形 46"/>
          <p:cNvSpPr/>
          <p:nvPr/>
        </p:nvSpPr>
        <p:spPr bwMode="auto">
          <a:xfrm>
            <a:off x="6006043" y="2138526"/>
            <a:ext cx="961811" cy="482352"/>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a:solidFill>
                  <a:srgbClr val="000000"/>
                </a:solidFill>
                <a:effectLst/>
                <a:latin typeface="Times New Roman" pitchFamily="18" charset="0"/>
                <a:ea typeface="宋体" pitchFamily="2" charset="-122"/>
              </a:rPr>
              <a:t>linker</a:t>
            </a:r>
          </a:p>
          <a:p>
            <a:pPr marL="0" marR="0" indent="0" algn="l" defTabSz="914400" rtl="0" eaLnBrk="0" fontAlgn="base" latinLnBrk="0" hangingPunct="0">
              <a:lnSpc>
                <a:spcPct val="100000"/>
              </a:lnSpc>
              <a:spcBef>
                <a:spcPct val="0"/>
              </a:spcBef>
              <a:spcAft>
                <a:spcPct val="0"/>
              </a:spcAft>
              <a:buClrTx/>
              <a:buSzTx/>
              <a:buFontTx/>
              <a:buNone/>
              <a:tabLst/>
            </a:pPr>
            <a:r>
              <a:rPr lang="en-US" sz="1400">
                <a:solidFill>
                  <a:srgbClr val="000000"/>
                </a:solidFill>
                <a:effectLst/>
                <a:latin typeface="Times New Roman" pitchFamily="18" charset="0"/>
                <a:ea typeface="宋体" pitchFamily="2" charset="-122"/>
              </a:rPr>
              <a:t>  (ld)</a:t>
            </a:r>
          </a:p>
        </p:txBody>
      </p:sp>
      <p:cxnSp>
        <p:nvCxnSpPr>
          <p:cNvPr id="53" name="直接箭头连接符 52"/>
          <p:cNvCxnSpPr>
            <a:stCxn id="43" idx="3"/>
            <a:endCxn id="46" idx="1"/>
          </p:cNvCxnSpPr>
          <p:nvPr/>
        </p:nvCxnSpPr>
        <p:spPr bwMode="auto">
          <a:xfrm>
            <a:off x="3520262" y="2379702"/>
            <a:ext cx="159256" cy="0"/>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stCxn id="46" idx="3"/>
            <a:endCxn id="65" idx="1"/>
          </p:cNvCxnSpPr>
          <p:nvPr/>
        </p:nvCxnSpPr>
        <p:spPr bwMode="auto">
          <a:xfrm>
            <a:off x="4641329" y="2379702"/>
            <a:ext cx="194209" cy="0"/>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a:stCxn id="47" idx="3"/>
            <a:endCxn id="2" idx="3"/>
          </p:cNvCxnSpPr>
          <p:nvPr/>
        </p:nvCxnSpPr>
        <p:spPr bwMode="auto">
          <a:xfrm>
            <a:off x="6967854" y="2379702"/>
            <a:ext cx="224816" cy="98"/>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箭头连接符 58"/>
          <p:cNvCxnSpPr>
            <a:stCxn id="2" idx="1"/>
            <a:endCxn id="43" idx="1"/>
          </p:cNvCxnSpPr>
          <p:nvPr/>
        </p:nvCxnSpPr>
        <p:spPr bwMode="auto">
          <a:xfrm flipV="1">
            <a:off x="2080102" y="2379702"/>
            <a:ext cx="194111" cy="98"/>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圆角矩形 64"/>
          <p:cNvSpPr/>
          <p:nvPr/>
        </p:nvSpPr>
        <p:spPr bwMode="auto">
          <a:xfrm>
            <a:off x="4835538" y="2138526"/>
            <a:ext cx="961811" cy="482352"/>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a:solidFill>
                  <a:srgbClr val="000000"/>
                </a:solidFill>
                <a:effectLst/>
                <a:latin typeface="Times New Roman" pitchFamily="18" charset="0"/>
                <a:ea typeface="宋体" pitchFamily="2" charset="-122"/>
              </a:rPr>
              <a:t>assembler</a:t>
            </a:r>
          </a:p>
          <a:p>
            <a:pPr marL="0" marR="0" indent="0" algn="ctr" defTabSz="914400" rtl="0" eaLnBrk="0" fontAlgn="base" latinLnBrk="0" hangingPunct="0">
              <a:lnSpc>
                <a:spcPct val="100000"/>
              </a:lnSpc>
              <a:spcBef>
                <a:spcPct val="0"/>
              </a:spcBef>
              <a:spcAft>
                <a:spcPct val="0"/>
              </a:spcAft>
              <a:buClrTx/>
              <a:buSzTx/>
              <a:buFontTx/>
              <a:buNone/>
              <a:tabLst/>
            </a:pPr>
            <a:r>
              <a:rPr lang="en-US" sz="1400">
                <a:solidFill>
                  <a:srgbClr val="000000"/>
                </a:solidFill>
                <a:effectLst/>
                <a:latin typeface="Times New Roman" pitchFamily="18" charset="0"/>
                <a:ea typeface="宋体" pitchFamily="2" charset="-122"/>
              </a:rPr>
              <a:t>(as)</a:t>
            </a:r>
            <a:endParaRPr kumimoji="0" lang="en-US" sz="1400" b="0" i="0" u="none" strike="noStrike" cap="none" normalizeH="0" baseline="0">
              <a:ln>
                <a:noFill/>
              </a:ln>
              <a:solidFill>
                <a:srgbClr val="000000"/>
              </a:solidFill>
              <a:effectLst/>
              <a:latin typeface="Times New Roman" pitchFamily="18" charset="0"/>
              <a:ea typeface="宋体" pitchFamily="2" charset="-122"/>
            </a:endParaRPr>
          </a:p>
        </p:txBody>
      </p:sp>
      <p:cxnSp>
        <p:nvCxnSpPr>
          <p:cNvPr id="67" name="直接箭头连接符 66"/>
          <p:cNvCxnSpPr>
            <a:stCxn id="65" idx="3"/>
            <a:endCxn id="47" idx="1"/>
          </p:cNvCxnSpPr>
          <p:nvPr/>
        </p:nvCxnSpPr>
        <p:spPr bwMode="auto">
          <a:xfrm>
            <a:off x="5797349" y="2379702"/>
            <a:ext cx="208694" cy="0"/>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文本框 69"/>
          <p:cNvSpPr txBox="1"/>
          <p:nvPr/>
        </p:nvSpPr>
        <p:spPr>
          <a:xfrm>
            <a:off x="3056871" y="2595569"/>
            <a:ext cx="575799" cy="304699"/>
          </a:xfrm>
          <a:prstGeom prst="rect">
            <a:avLst/>
          </a:prstGeom>
          <a:noFill/>
        </p:spPr>
        <p:txBody>
          <a:bodyPr wrap="none" rtlCol="0">
            <a:spAutoFit/>
          </a:bodyPr>
          <a:lstStyle/>
          <a:p>
            <a:r>
              <a:rPr lang="en-US" sz="1200">
                <a:solidFill>
                  <a:srgbClr val="000000"/>
                </a:solidFill>
                <a:effectLst/>
              </a:rPr>
              <a:t>hello.i</a:t>
            </a:r>
          </a:p>
        </p:txBody>
      </p:sp>
      <p:sp>
        <p:nvSpPr>
          <p:cNvPr id="71" name="文本框 70"/>
          <p:cNvSpPr txBox="1"/>
          <p:nvPr/>
        </p:nvSpPr>
        <p:spPr>
          <a:xfrm>
            <a:off x="4168599" y="2597821"/>
            <a:ext cx="591829" cy="276999"/>
          </a:xfrm>
          <a:prstGeom prst="rect">
            <a:avLst/>
          </a:prstGeom>
          <a:noFill/>
        </p:spPr>
        <p:txBody>
          <a:bodyPr wrap="none" rtlCol="0">
            <a:spAutoFit/>
          </a:bodyPr>
          <a:lstStyle/>
          <a:p>
            <a:r>
              <a:rPr lang="en-US" sz="1200">
                <a:solidFill>
                  <a:srgbClr val="000000"/>
                </a:solidFill>
                <a:effectLst/>
              </a:rPr>
              <a:t>hello.s</a:t>
            </a:r>
          </a:p>
        </p:txBody>
      </p:sp>
      <p:sp>
        <p:nvSpPr>
          <p:cNvPr id="72" name="文本框 71"/>
          <p:cNvSpPr txBox="1"/>
          <p:nvPr/>
        </p:nvSpPr>
        <p:spPr>
          <a:xfrm>
            <a:off x="5304697" y="2597821"/>
            <a:ext cx="609462" cy="276999"/>
          </a:xfrm>
          <a:prstGeom prst="rect">
            <a:avLst/>
          </a:prstGeom>
          <a:noFill/>
        </p:spPr>
        <p:txBody>
          <a:bodyPr wrap="none" rtlCol="0">
            <a:spAutoFit/>
          </a:bodyPr>
          <a:lstStyle/>
          <a:p>
            <a:r>
              <a:rPr lang="en-US" sz="1200">
                <a:solidFill>
                  <a:srgbClr val="000000"/>
                </a:solidFill>
                <a:effectLst/>
              </a:rPr>
              <a:t>hello.o</a:t>
            </a:r>
          </a:p>
        </p:txBody>
      </p:sp>
      <p:sp>
        <p:nvSpPr>
          <p:cNvPr id="68" name="文本框 67"/>
          <p:cNvSpPr txBox="1"/>
          <p:nvPr/>
        </p:nvSpPr>
        <p:spPr>
          <a:xfrm>
            <a:off x="569377" y="3068138"/>
            <a:ext cx="1617751" cy="1015663"/>
          </a:xfrm>
          <a:prstGeom prst="rect">
            <a:avLst/>
          </a:prstGeom>
          <a:noFill/>
        </p:spPr>
        <p:txBody>
          <a:bodyPr wrap="none" rtlCol="0">
            <a:spAutoFit/>
          </a:bodyPr>
          <a:lstStyle/>
          <a:p>
            <a:r>
              <a:rPr lang="en-US" sz="1000">
                <a:solidFill>
                  <a:srgbClr val="000000"/>
                </a:solidFill>
                <a:effectLst/>
              </a:rPr>
              <a:t>#include &lt;stdio.h&gt;</a:t>
            </a:r>
          </a:p>
          <a:p>
            <a:endParaRPr lang="en-US" sz="1000">
              <a:solidFill>
                <a:srgbClr val="000000"/>
              </a:solidFill>
              <a:effectLst/>
            </a:endParaRPr>
          </a:p>
          <a:p>
            <a:r>
              <a:rPr lang="en-US" sz="1000">
                <a:solidFill>
                  <a:srgbClr val="000000"/>
                </a:solidFill>
                <a:effectLst/>
              </a:rPr>
              <a:t>int main() </a:t>
            </a:r>
          </a:p>
          <a:p>
            <a:r>
              <a:rPr lang="en-US" sz="1000">
                <a:solidFill>
                  <a:srgbClr val="000000"/>
                </a:solidFill>
                <a:effectLst/>
              </a:rPr>
              <a:t>{</a:t>
            </a:r>
          </a:p>
          <a:p>
            <a:r>
              <a:rPr lang="en-US" sz="1000">
                <a:solidFill>
                  <a:srgbClr val="000000"/>
                </a:solidFill>
                <a:effectLst/>
              </a:rPr>
              <a:t>    printf("Hello, world!\n");</a:t>
            </a:r>
          </a:p>
          <a:p>
            <a:r>
              <a:rPr lang="en-US" sz="1000">
                <a:solidFill>
                  <a:srgbClr val="000000"/>
                </a:solidFill>
                <a:effectLst/>
              </a:rPr>
              <a:t>}</a:t>
            </a:r>
          </a:p>
        </p:txBody>
      </p:sp>
      <p:grpSp>
        <p:nvGrpSpPr>
          <p:cNvPr id="80" name="组合 79"/>
          <p:cNvGrpSpPr/>
          <p:nvPr/>
        </p:nvGrpSpPr>
        <p:grpSpPr>
          <a:xfrm>
            <a:off x="2339752" y="3020935"/>
            <a:ext cx="1639202" cy="3119693"/>
            <a:chOff x="2267744" y="3261635"/>
            <a:chExt cx="1639202" cy="3119693"/>
          </a:xfrm>
        </p:grpSpPr>
        <p:sp>
          <p:nvSpPr>
            <p:cNvPr id="75" name="折角形 74"/>
            <p:cNvSpPr/>
            <p:nvPr/>
          </p:nvSpPr>
          <p:spPr bwMode="auto">
            <a:xfrm>
              <a:off x="2267744" y="3261635"/>
              <a:ext cx="1639202" cy="3119693"/>
            </a:xfrm>
            <a:prstGeom prst="foldedCorner">
              <a:avLst>
                <a:gd name="adj" fmla="val 10565"/>
              </a:avLst>
            </a:prstGeom>
            <a:solidFill>
              <a:srgbClr val="FFFFFF"/>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pic>
          <p:nvPicPr>
            <p:cNvPr id="73" name="图片 72"/>
            <p:cNvPicPr>
              <a:picLocks noChangeAspect="1"/>
            </p:cNvPicPr>
            <p:nvPr/>
          </p:nvPicPr>
          <p:blipFill>
            <a:blip r:embed="rId3">
              <a:clrChange>
                <a:clrFrom>
                  <a:srgbClr val="424242"/>
                </a:clrFrom>
                <a:clrTo>
                  <a:srgbClr val="424242">
                    <a:alpha val="0"/>
                  </a:srgbClr>
                </a:clrTo>
              </a:clrChange>
            </a:blip>
            <a:stretch>
              <a:fillRect/>
            </a:stretch>
          </p:blipFill>
          <p:spPr>
            <a:xfrm>
              <a:off x="2308293" y="3295626"/>
              <a:ext cx="1438275" cy="3009900"/>
            </a:xfrm>
            <a:prstGeom prst="rect">
              <a:avLst/>
            </a:prstGeom>
            <a:solidFill>
              <a:srgbClr val="FFFFFF"/>
            </a:solidFill>
          </p:spPr>
        </p:pic>
      </p:grpSp>
      <p:pic>
        <p:nvPicPr>
          <p:cNvPr id="76" name="图片 75"/>
          <p:cNvPicPr>
            <a:picLocks noChangeAspect="1"/>
          </p:cNvPicPr>
          <p:nvPr/>
        </p:nvPicPr>
        <p:blipFill rotWithShape="1">
          <a:blip r:embed="rId4"/>
          <a:srcRect r="40308"/>
          <a:stretch/>
        </p:blipFill>
        <p:spPr>
          <a:xfrm>
            <a:off x="4146818" y="3064895"/>
            <a:ext cx="1163959" cy="1738545"/>
          </a:xfrm>
          <a:prstGeom prst="rect">
            <a:avLst/>
          </a:prstGeom>
        </p:spPr>
      </p:pic>
      <p:pic>
        <p:nvPicPr>
          <p:cNvPr id="77" name="图片 76"/>
          <p:cNvPicPr>
            <a:picLocks noChangeAspect="1"/>
          </p:cNvPicPr>
          <p:nvPr/>
        </p:nvPicPr>
        <p:blipFill rotWithShape="1">
          <a:blip r:embed="rId5"/>
          <a:srcRect l="1222" t="2953" r="6266" b="4796"/>
          <a:stretch/>
        </p:blipFill>
        <p:spPr>
          <a:xfrm>
            <a:off x="5699247" y="3075688"/>
            <a:ext cx="978879" cy="1696788"/>
          </a:xfrm>
          <a:prstGeom prst="rect">
            <a:avLst/>
          </a:prstGeom>
        </p:spPr>
      </p:pic>
      <p:pic>
        <p:nvPicPr>
          <p:cNvPr id="78" name="图片 77"/>
          <p:cNvPicPr>
            <a:picLocks noChangeAspect="1"/>
          </p:cNvPicPr>
          <p:nvPr/>
        </p:nvPicPr>
        <p:blipFill>
          <a:blip r:embed="rId6"/>
          <a:stretch>
            <a:fillRect/>
          </a:stretch>
        </p:blipFill>
        <p:spPr>
          <a:xfrm>
            <a:off x="7339768" y="3053077"/>
            <a:ext cx="1253140" cy="3020542"/>
          </a:xfrm>
          <a:prstGeom prst="rect">
            <a:avLst/>
          </a:prstGeom>
        </p:spPr>
      </p:pic>
      <p:sp>
        <p:nvSpPr>
          <p:cNvPr id="90" name="下箭头 89"/>
          <p:cNvSpPr/>
          <p:nvPr/>
        </p:nvSpPr>
        <p:spPr bwMode="auto">
          <a:xfrm>
            <a:off x="7876746" y="2730102"/>
            <a:ext cx="144016" cy="220613"/>
          </a:xfrm>
          <a:prstGeom prst="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sp>
        <p:nvSpPr>
          <p:cNvPr id="93" name="下箭头 92"/>
          <p:cNvSpPr/>
          <p:nvPr/>
        </p:nvSpPr>
        <p:spPr bwMode="auto">
          <a:xfrm>
            <a:off x="1234236" y="2765783"/>
            <a:ext cx="144016" cy="220613"/>
          </a:xfrm>
          <a:prstGeom prst="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sp>
        <p:nvSpPr>
          <p:cNvPr id="94" name="下箭头 93"/>
          <p:cNvSpPr/>
          <p:nvPr/>
        </p:nvSpPr>
        <p:spPr bwMode="auto">
          <a:xfrm>
            <a:off x="3255612" y="2847657"/>
            <a:ext cx="144016" cy="220613"/>
          </a:xfrm>
          <a:prstGeom prst="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sp>
        <p:nvSpPr>
          <p:cNvPr id="95" name="下箭头 94"/>
          <p:cNvSpPr/>
          <p:nvPr/>
        </p:nvSpPr>
        <p:spPr bwMode="auto">
          <a:xfrm>
            <a:off x="4358049" y="2847298"/>
            <a:ext cx="144016" cy="220613"/>
          </a:xfrm>
          <a:prstGeom prst="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sp>
        <p:nvSpPr>
          <p:cNvPr id="96" name="下箭头 95"/>
          <p:cNvSpPr/>
          <p:nvPr/>
        </p:nvSpPr>
        <p:spPr bwMode="auto">
          <a:xfrm>
            <a:off x="5655019" y="2844068"/>
            <a:ext cx="144016" cy="220613"/>
          </a:xfrm>
          <a:prstGeom prst="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sp>
        <p:nvSpPr>
          <p:cNvPr id="97" name="文本框 96"/>
          <p:cNvSpPr txBox="1"/>
          <p:nvPr/>
        </p:nvSpPr>
        <p:spPr>
          <a:xfrm>
            <a:off x="5674763" y="4815018"/>
            <a:ext cx="1027845" cy="307777"/>
          </a:xfrm>
          <a:prstGeom prst="rect">
            <a:avLst/>
          </a:prstGeom>
          <a:noFill/>
        </p:spPr>
        <p:txBody>
          <a:bodyPr wrap="none" rtlCol="0">
            <a:spAutoFit/>
          </a:bodyPr>
          <a:lstStyle/>
          <a:p>
            <a:r>
              <a:rPr lang="en-US" sz="1400">
                <a:solidFill>
                  <a:srgbClr val="000000"/>
                </a:solidFill>
                <a:effectLst/>
              </a:rPr>
              <a:t>binary code</a:t>
            </a:r>
          </a:p>
        </p:txBody>
      </p:sp>
      <p:sp>
        <p:nvSpPr>
          <p:cNvPr id="98" name="文本框 97"/>
          <p:cNvSpPr txBox="1"/>
          <p:nvPr/>
        </p:nvSpPr>
        <p:spPr>
          <a:xfrm>
            <a:off x="7434831" y="6110052"/>
            <a:ext cx="1027845" cy="307777"/>
          </a:xfrm>
          <a:prstGeom prst="rect">
            <a:avLst/>
          </a:prstGeom>
          <a:noFill/>
        </p:spPr>
        <p:txBody>
          <a:bodyPr wrap="none" rtlCol="0">
            <a:spAutoFit/>
          </a:bodyPr>
          <a:lstStyle/>
          <a:p>
            <a:r>
              <a:rPr lang="en-US" sz="1400">
                <a:solidFill>
                  <a:srgbClr val="000000"/>
                </a:solidFill>
                <a:effectLst/>
              </a:rPr>
              <a:t>binary code</a:t>
            </a:r>
          </a:p>
        </p:txBody>
      </p:sp>
      <p:sp>
        <p:nvSpPr>
          <p:cNvPr id="99" name="文本框 98"/>
          <p:cNvSpPr txBox="1"/>
          <p:nvPr/>
        </p:nvSpPr>
        <p:spPr>
          <a:xfrm>
            <a:off x="4142230" y="4815018"/>
            <a:ext cx="1239442" cy="307777"/>
          </a:xfrm>
          <a:prstGeom prst="rect">
            <a:avLst/>
          </a:prstGeom>
          <a:noFill/>
        </p:spPr>
        <p:txBody>
          <a:bodyPr wrap="none" rtlCol="0">
            <a:spAutoFit/>
          </a:bodyPr>
          <a:lstStyle/>
          <a:p>
            <a:r>
              <a:rPr lang="en-US" sz="1400">
                <a:solidFill>
                  <a:srgbClr val="000000"/>
                </a:solidFill>
                <a:effectLst/>
              </a:rPr>
              <a:t>assembly code</a:t>
            </a:r>
          </a:p>
        </p:txBody>
      </p:sp>
      <p:sp>
        <p:nvSpPr>
          <p:cNvPr id="100" name="文本框 99"/>
          <p:cNvSpPr txBox="1"/>
          <p:nvPr/>
        </p:nvSpPr>
        <p:spPr>
          <a:xfrm>
            <a:off x="2339752" y="6110052"/>
            <a:ext cx="1508746" cy="307777"/>
          </a:xfrm>
          <a:prstGeom prst="rect">
            <a:avLst/>
          </a:prstGeom>
          <a:noFill/>
        </p:spPr>
        <p:txBody>
          <a:bodyPr wrap="none" rtlCol="0">
            <a:spAutoFit/>
          </a:bodyPr>
          <a:lstStyle/>
          <a:p>
            <a:r>
              <a:rPr lang="en-US" sz="1400">
                <a:solidFill>
                  <a:srgbClr val="000000"/>
                </a:solidFill>
                <a:effectLst/>
              </a:rPr>
              <a:t>preprocessed code</a:t>
            </a:r>
          </a:p>
        </p:txBody>
      </p:sp>
      <p:sp>
        <p:nvSpPr>
          <p:cNvPr id="101" name="文本框 100"/>
          <p:cNvSpPr txBox="1"/>
          <p:nvPr/>
        </p:nvSpPr>
        <p:spPr>
          <a:xfrm>
            <a:off x="954016" y="4116043"/>
            <a:ext cx="689612" cy="307777"/>
          </a:xfrm>
          <a:prstGeom prst="rect">
            <a:avLst/>
          </a:prstGeom>
          <a:noFill/>
        </p:spPr>
        <p:txBody>
          <a:bodyPr wrap="none" rtlCol="0">
            <a:spAutoFit/>
          </a:bodyPr>
          <a:lstStyle/>
          <a:p>
            <a:r>
              <a:rPr lang="en-US" sz="1400">
                <a:solidFill>
                  <a:srgbClr val="000000"/>
                </a:solidFill>
                <a:effectLst/>
              </a:rPr>
              <a:t>C code</a:t>
            </a:r>
          </a:p>
        </p:txBody>
      </p:sp>
      <p:pic>
        <p:nvPicPr>
          <p:cNvPr id="44" name="图片 43"/>
          <p:cNvPicPr>
            <a:picLocks noChangeAspect="1"/>
          </p:cNvPicPr>
          <p:nvPr/>
        </p:nvPicPr>
        <p:blipFill>
          <a:blip r:embed="rId7"/>
          <a:stretch>
            <a:fillRect/>
          </a:stretch>
        </p:blipFill>
        <p:spPr>
          <a:xfrm>
            <a:off x="-119244" y="0"/>
            <a:ext cx="847417" cy="1012024"/>
          </a:xfrm>
          <a:prstGeom prst="rect">
            <a:avLst/>
          </a:prstGeom>
        </p:spPr>
      </p:pic>
      <p:sp>
        <p:nvSpPr>
          <p:cNvPr id="45" name="Rectangle 27"/>
          <p:cNvSpPr>
            <a:spLocks noChangeArrowheads="1"/>
          </p:cNvSpPr>
          <p:nvPr/>
        </p:nvSpPr>
        <p:spPr bwMode="auto">
          <a:xfrm>
            <a:off x="914399" y="266900"/>
            <a:ext cx="802640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Compile - Compilation</a:t>
            </a:r>
          </a:p>
        </p:txBody>
      </p:sp>
    </p:spTree>
    <p:extLst>
      <p:ext uri="{BB962C8B-B14F-4D97-AF65-F5344CB8AC3E}">
        <p14:creationId xmlns:p14="http://schemas.microsoft.com/office/powerpoint/2010/main" val="4052681523"/>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0"/>
          <p:cNvSpPr>
            <a:spLocks noChangeArrowheads="1"/>
          </p:cNvSpPr>
          <p:nvPr/>
        </p:nvSpPr>
        <p:spPr bwMode="auto">
          <a:xfrm>
            <a:off x="251396" y="980728"/>
            <a:ext cx="8641084" cy="151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latin typeface="+mn-lt"/>
                <a:ea typeface="黑体" pitchFamily="49" charset="-122"/>
              </a:rPr>
              <a:t>Execute each line in source code from a programming language immediately, without an intermediate file.</a:t>
            </a:r>
            <a:endParaRPr lang="zh-CN" altLang="en-US" sz="2400" baseline="30000" dirty="0">
              <a:solidFill>
                <a:srgbClr val="000000"/>
              </a:solidFill>
              <a:effectLst/>
              <a:latin typeface="+mn-lt"/>
              <a:ea typeface="黑体" pitchFamily="49" charset="-122"/>
            </a:endParaRPr>
          </a:p>
        </p:txBody>
      </p:sp>
      <p:sp>
        <p:nvSpPr>
          <p:cNvPr id="45" name="Rectangle 20"/>
          <p:cNvSpPr>
            <a:spLocks noChangeArrowheads="1"/>
          </p:cNvSpPr>
          <p:nvPr/>
        </p:nvSpPr>
        <p:spPr bwMode="auto">
          <a:xfrm>
            <a:off x="947446" y="1978418"/>
            <a:ext cx="2592287" cy="648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000" b="1">
                <a:solidFill>
                  <a:srgbClr val="000000"/>
                </a:solidFill>
                <a:effectLst/>
                <a:latin typeface="+mn-lt"/>
                <a:ea typeface="黑体" pitchFamily="49" charset="-122"/>
              </a:rPr>
              <a:t>First method</a:t>
            </a:r>
          </a:p>
          <a:p>
            <a:pPr marL="171450" eaLnBrk="1" hangingPunct="1">
              <a:lnSpc>
                <a:spcPct val="115000"/>
              </a:lnSpc>
              <a:spcBef>
                <a:spcPct val="20000"/>
              </a:spcBef>
              <a:buSzPct val="85000"/>
            </a:pPr>
            <a:endParaRPr lang="en-US" altLang="zh-CN" sz="1800">
              <a:solidFill>
                <a:srgbClr val="000000"/>
              </a:solidFill>
              <a:effectLst/>
              <a:latin typeface="Courier New" panose="02070309020205020404" pitchFamily="49" charset="0"/>
              <a:ea typeface="黑体" pitchFamily="49" charset="-122"/>
              <a:cs typeface="Courier New" panose="02070309020205020404" pitchFamily="49" charset="0"/>
            </a:endParaRPr>
          </a:p>
        </p:txBody>
      </p:sp>
      <p:grpSp>
        <p:nvGrpSpPr>
          <p:cNvPr id="19" name="组合 18"/>
          <p:cNvGrpSpPr/>
          <p:nvPr/>
        </p:nvGrpSpPr>
        <p:grpSpPr>
          <a:xfrm>
            <a:off x="467544" y="2646258"/>
            <a:ext cx="2926284" cy="775249"/>
            <a:chOff x="1429692" y="3661863"/>
            <a:chExt cx="2926284" cy="775249"/>
          </a:xfrm>
        </p:grpSpPr>
        <p:sp>
          <p:nvSpPr>
            <p:cNvPr id="11" name="圆角矩形 10"/>
            <p:cNvSpPr/>
            <p:nvPr/>
          </p:nvSpPr>
          <p:spPr bwMode="auto">
            <a:xfrm>
              <a:off x="2477415" y="3933056"/>
              <a:ext cx="870449" cy="50405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400">
                <a:solidFill>
                  <a:srgbClr val="000000"/>
                </a:solidFill>
                <a:effectLst/>
                <a:latin typeface="Times New Roman" pitchFamily="18" charset="0"/>
                <a:ea typeface="宋体" pitchFamily="2" charset="-122"/>
              </a:endParaRPr>
            </a:p>
          </p:txBody>
        </p:sp>
        <p:sp>
          <p:nvSpPr>
            <p:cNvPr id="48" name="文本框 47"/>
            <p:cNvSpPr txBox="1"/>
            <p:nvPr/>
          </p:nvSpPr>
          <p:spPr>
            <a:xfrm>
              <a:off x="1429692" y="3661863"/>
              <a:ext cx="1008112" cy="523220"/>
            </a:xfrm>
            <a:prstGeom prst="rect">
              <a:avLst/>
            </a:prstGeom>
            <a:noFill/>
          </p:spPr>
          <p:txBody>
            <a:bodyPr wrap="square" rtlCol="0">
              <a:spAutoFit/>
            </a:bodyPr>
            <a:lstStyle/>
            <a:p>
              <a:pPr algn="ctr"/>
              <a:r>
                <a:rPr lang="en-US" sz="1400" b="1">
                  <a:solidFill>
                    <a:srgbClr val="0070C0"/>
                  </a:solidFill>
                  <a:effectLst/>
                </a:rPr>
                <a:t>Source Code Line</a:t>
              </a:r>
            </a:p>
          </p:txBody>
        </p:sp>
        <p:sp>
          <p:nvSpPr>
            <p:cNvPr id="52" name="文本框 51"/>
            <p:cNvSpPr txBox="1"/>
            <p:nvPr/>
          </p:nvSpPr>
          <p:spPr>
            <a:xfrm>
              <a:off x="3347864" y="3661863"/>
              <a:ext cx="1008112" cy="523220"/>
            </a:xfrm>
            <a:prstGeom prst="rect">
              <a:avLst/>
            </a:prstGeom>
            <a:noFill/>
          </p:spPr>
          <p:txBody>
            <a:bodyPr wrap="square" rtlCol="0">
              <a:spAutoFit/>
            </a:bodyPr>
            <a:lstStyle/>
            <a:p>
              <a:pPr algn="ctr"/>
              <a:r>
                <a:rPr lang="en-US" sz="1400" b="1">
                  <a:solidFill>
                    <a:srgbClr val="FF0000"/>
                  </a:solidFill>
                  <a:effectLst/>
                </a:rPr>
                <a:t>Machine Code</a:t>
              </a:r>
            </a:p>
          </p:txBody>
        </p:sp>
        <p:cxnSp>
          <p:nvCxnSpPr>
            <p:cNvPr id="9" name="直接箭头连接符 8"/>
            <p:cNvCxnSpPr>
              <a:endCxn id="11" idx="1"/>
            </p:cNvCxnSpPr>
            <p:nvPr/>
          </p:nvCxnSpPr>
          <p:spPr bwMode="auto">
            <a:xfrm>
              <a:off x="1547664" y="4185083"/>
              <a:ext cx="929751" cy="1"/>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文本框 55"/>
            <p:cNvSpPr txBox="1"/>
            <p:nvPr/>
          </p:nvSpPr>
          <p:spPr>
            <a:xfrm>
              <a:off x="2574220" y="4031195"/>
              <a:ext cx="694421" cy="307777"/>
            </a:xfrm>
            <a:prstGeom prst="rect">
              <a:avLst/>
            </a:prstGeom>
            <a:noFill/>
          </p:spPr>
          <p:txBody>
            <a:bodyPr wrap="none" rtlCol="0">
              <a:spAutoFit/>
            </a:bodyPr>
            <a:lstStyle/>
            <a:p>
              <a:r>
                <a:rPr lang="en-US" sz="1400">
                  <a:solidFill>
                    <a:srgbClr val="000000"/>
                  </a:solidFill>
                  <a:effectLst/>
                </a:rPr>
                <a:t>decode</a:t>
              </a:r>
            </a:p>
          </p:txBody>
        </p:sp>
        <p:cxnSp>
          <p:nvCxnSpPr>
            <p:cNvPr id="60" name="直接箭头连接符 59"/>
            <p:cNvCxnSpPr>
              <a:stCxn id="11" idx="3"/>
            </p:cNvCxnSpPr>
            <p:nvPr/>
          </p:nvCxnSpPr>
          <p:spPr bwMode="auto">
            <a:xfrm flipV="1">
              <a:off x="3347864" y="4185083"/>
              <a:ext cx="1008112" cy="1"/>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 name="Rectangle 20"/>
          <p:cNvSpPr>
            <a:spLocks noChangeArrowheads="1"/>
          </p:cNvSpPr>
          <p:nvPr/>
        </p:nvSpPr>
        <p:spPr bwMode="auto">
          <a:xfrm>
            <a:off x="5220073" y="1978082"/>
            <a:ext cx="2592287" cy="648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000" b="1">
                <a:solidFill>
                  <a:srgbClr val="000000"/>
                </a:solidFill>
                <a:effectLst/>
                <a:latin typeface="+mn-lt"/>
                <a:ea typeface="黑体" pitchFamily="49" charset="-122"/>
              </a:rPr>
              <a:t>Second method</a:t>
            </a:r>
          </a:p>
          <a:p>
            <a:pPr marL="171450" eaLnBrk="1" hangingPunct="1">
              <a:lnSpc>
                <a:spcPct val="115000"/>
              </a:lnSpc>
              <a:spcBef>
                <a:spcPct val="20000"/>
              </a:spcBef>
              <a:buSzPct val="85000"/>
            </a:pPr>
            <a:endParaRPr lang="en-US" altLang="zh-CN" sz="1800">
              <a:solidFill>
                <a:srgbClr val="000000"/>
              </a:solidFill>
              <a:effectLst/>
              <a:latin typeface="Courier New" panose="02070309020205020404" pitchFamily="49" charset="0"/>
              <a:ea typeface="黑体" pitchFamily="49" charset="-122"/>
              <a:cs typeface="Courier New" panose="02070309020205020404" pitchFamily="49" charset="0"/>
            </a:endParaRPr>
          </a:p>
        </p:txBody>
      </p:sp>
      <p:sp>
        <p:nvSpPr>
          <p:cNvPr id="82" name="圆角矩形 81"/>
          <p:cNvSpPr/>
          <p:nvPr/>
        </p:nvSpPr>
        <p:spPr bwMode="auto">
          <a:xfrm>
            <a:off x="4925687" y="2917451"/>
            <a:ext cx="870449" cy="50405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400">
              <a:solidFill>
                <a:srgbClr val="000000"/>
              </a:solidFill>
              <a:effectLst/>
              <a:latin typeface="Times New Roman" pitchFamily="18" charset="0"/>
              <a:ea typeface="宋体" pitchFamily="2" charset="-122"/>
            </a:endParaRPr>
          </a:p>
        </p:txBody>
      </p:sp>
      <p:sp>
        <p:nvSpPr>
          <p:cNvPr id="84" name="文本框 83"/>
          <p:cNvSpPr txBox="1"/>
          <p:nvPr/>
        </p:nvSpPr>
        <p:spPr>
          <a:xfrm>
            <a:off x="3877964" y="2646258"/>
            <a:ext cx="1008112" cy="523220"/>
          </a:xfrm>
          <a:prstGeom prst="rect">
            <a:avLst/>
          </a:prstGeom>
          <a:noFill/>
        </p:spPr>
        <p:txBody>
          <a:bodyPr wrap="square" rtlCol="0">
            <a:spAutoFit/>
          </a:bodyPr>
          <a:lstStyle/>
          <a:p>
            <a:pPr algn="ctr"/>
            <a:r>
              <a:rPr lang="en-US" sz="1400" b="1">
                <a:solidFill>
                  <a:srgbClr val="0070C0"/>
                </a:solidFill>
                <a:effectLst/>
              </a:rPr>
              <a:t>Source Code Line</a:t>
            </a:r>
          </a:p>
        </p:txBody>
      </p:sp>
      <p:sp>
        <p:nvSpPr>
          <p:cNvPr id="85" name="文本框 84"/>
          <p:cNvSpPr txBox="1"/>
          <p:nvPr/>
        </p:nvSpPr>
        <p:spPr>
          <a:xfrm>
            <a:off x="7740352" y="2646258"/>
            <a:ext cx="1008112" cy="523220"/>
          </a:xfrm>
          <a:prstGeom prst="rect">
            <a:avLst/>
          </a:prstGeom>
          <a:noFill/>
        </p:spPr>
        <p:txBody>
          <a:bodyPr wrap="square" rtlCol="0">
            <a:spAutoFit/>
          </a:bodyPr>
          <a:lstStyle/>
          <a:p>
            <a:pPr algn="ctr"/>
            <a:r>
              <a:rPr lang="en-US" sz="1400" b="1">
                <a:solidFill>
                  <a:srgbClr val="FF0000"/>
                </a:solidFill>
                <a:effectLst/>
              </a:rPr>
              <a:t>Machine Code</a:t>
            </a:r>
          </a:p>
        </p:txBody>
      </p:sp>
      <p:cxnSp>
        <p:nvCxnSpPr>
          <p:cNvPr id="86" name="直接箭头连接符 85"/>
          <p:cNvCxnSpPr>
            <a:endCxn id="82" idx="1"/>
          </p:cNvCxnSpPr>
          <p:nvPr/>
        </p:nvCxnSpPr>
        <p:spPr bwMode="auto">
          <a:xfrm>
            <a:off x="3995936" y="3169478"/>
            <a:ext cx="929751" cy="1"/>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文本框 86"/>
          <p:cNvSpPr txBox="1"/>
          <p:nvPr/>
        </p:nvSpPr>
        <p:spPr>
          <a:xfrm>
            <a:off x="4996116" y="3015590"/>
            <a:ext cx="763351" cy="307777"/>
          </a:xfrm>
          <a:prstGeom prst="rect">
            <a:avLst/>
          </a:prstGeom>
          <a:noFill/>
        </p:spPr>
        <p:txBody>
          <a:bodyPr wrap="none" rtlCol="0">
            <a:spAutoFit/>
          </a:bodyPr>
          <a:lstStyle/>
          <a:p>
            <a:r>
              <a:rPr lang="en-US" sz="1400">
                <a:solidFill>
                  <a:srgbClr val="000000"/>
                </a:solidFill>
                <a:effectLst/>
              </a:rPr>
              <a:t>compile</a:t>
            </a:r>
          </a:p>
        </p:txBody>
      </p:sp>
      <p:cxnSp>
        <p:nvCxnSpPr>
          <p:cNvPr id="88" name="直接箭头连接符 87"/>
          <p:cNvCxnSpPr/>
          <p:nvPr/>
        </p:nvCxnSpPr>
        <p:spPr bwMode="auto">
          <a:xfrm>
            <a:off x="7760508" y="3169478"/>
            <a:ext cx="987956" cy="1"/>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圆角矩形 88"/>
          <p:cNvSpPr/>
          <p:nvPr/>
        </p:nvSpPr>
        <p:spPr bwMode="auto">
          <a:xfrm>
            <a:off x="6890059" y="2916660"/>
            <a:ext cx="870449" cy="50405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400">
              <a:solidFill>
                <a:srgbClr val="000000"/>
              </a:solidFill>
              <a:effectLst/>
              <a:latin typeface="Times New Roman" pitchFamily="18" charset="0"/>
              <a:ea typeface="宋体" pitchFamily="2" charset="-122"/>
            </a:endParaRPr>
          </a:p>
        </p:txBody>
      </p:sp>
      <p:cxnSp>
        <p:nvCxnSpPr>
          <p:cNvPr id="22" name="直接箭头连接符 21"/>
          <p:cNvCxnSpPr>
            <a:stCxn id="82" idx="3"/>
            <a:endCxn id="89" idx="1"/>
          </p:cNvCxnSpPr>
          <p:nvPr/>
        </p:nvCxnSpPr>
        <p:spPr bwMode="auto">
          <a:xfrm flipV="1">
            <a:off x="5796136" y="3168688"/>
            <a:ext cx="1093923" cy="791"/>
          </a:xfrm>
          <a:prstGeom prst="straightConnector1">
            <a:avLst/>
          </a:prstGeom>
          <a:solidFill>
            <a:schemeClr val="accent1"/>
          </a:solidFill>
          <a:ln w="9525" cap="flat" cmpd="sng" algn="ctr">
            <a:solidFill>
              <a:srgbClr val="00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文本框 90"/>
          <p:cNvSpPr txBox="1"/>
          <p:nvPr/>
        </p:nvSpPr>
        <p:spPr>
          <a:xfrm>
            <a:off x="5824184" y="2652628"/>
            <a:ext cx="1008112" cy="523220"/>
          </a:xfrm>
          <a:prstGeom prst="rect">
            <a:avLst/>
          </a:prstGeom>
          <a:noFill/>
        </p:spPr>
        <p:txBody>
          <a:bodyPr wrap="square" rtlCol="0">
            <a:spAutoFit/>
          </a:bodyPr>
          <a:lstStyle/>
          <a:p>
            <a:pPr algn="ctr"/>
            <a:r>
              <a:rPr lang="en-US" sz="1400" b="1">
                <a:solidFill>
                  <a:srgbClr val="5F5F5F"/>
                </a:solidFill>
                <a:effectLst/>
              </a:rPr>
              <a:t>Object Codes</a:t>
            </a:r>
          </a:p>
        </p:txBody>
      </p:sp>
      <p:sp>
        <p:nvSpPr>
          <p:cNvPr id="92" name="文本框 91"/>
          <p:cNvSpPr txBox="1"/>
          <p:nvPr/>
        </p:nvSpPr>
        <p:spPr>
          <a:xfrm>
            <a:off x="6996876" y="3012160"/>
            <a:ext cx="694421" cy="307777"/>
          </a:xfrm>
          <a:prstGeom prst="rect">
            <a:avLst/>
          </a:prstGeom>
          <a:noFill/>
        </p:spPr>
        <p:txBody>
          <a:bodyPr wrap="none" rtlCol="0">
            <a:spAutoFit/>
          </a:bodyPr>
          <a:lstStyle/>
          <a:p>
            <a:r>
              <a:rPr lang="en-US" sz="1400">
                <a:solidFill>
                  <a:srgbClr val="000000"/>
                </a:solidFill>
                <a:effectLst/>
              </a:rPr>
              <a:t>decode</a:t>
            </a:r>
          </a:p>
        </p:txBody>
      </p:sp>
      <p:sp>
        <p:nvSpPr>
          <p:cNvPr id="102" name="Rectangle 20"/>
          <p:cNvSpPr>
            <a:spLocks noChangeArrowheads="1"/>
          </p:cNvSpPr>
          <p:nvPr/>
        </p:nvSpPr>
        <p:spPr bwMode="auto">
          <a:xfrm>
            <a:off x="315928" y="3584406"/>
            <a:ext cx="2592287" cy="94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a:solidFill>
                  <a:srgbClr val="000000"/>
                </a:solidFill>
                <a:effectLst/>
                <a:latin typeface="+mn-lt"/>
                <a:ea typeface="黑体" pitchFamily="49" charset="-122"/>
              </a:rPr>
              <a:t>BASIC, APL</a:t>
            </a:r>
          </a:p>
          <a:p>
            <a:pPr marL="171450" eaLnBrk="1" hangingPunct="1">
              <a:lnSpc>
                <a:spcPct val="115000"/>
              </a:lnSpc>
              <a:spcBef>
                <a:spcPct val="20000"/>
              </a:spcBef>
              <a:buSzPct val="85000"/>
            </a:pPr>
            <a:endParaRPr lang="en-US" altLang="zh-CN" sz="1600">
              <a:solidFill>
                <a:srgbClr val="000000"/>
              </a:solidFill>
              <a:effectLst/>
              <a:latin typeface="Courier New" panose="02070309020205020404" pitchFamily="49" charset="0"/>
              <a:ea typeface="黑体" pitchFamily="49" charset="-122"/>
              <a:cs typeface="Courier New" panose="02070309020205020404" pitchFamily="49" charset="0"/>
            </a:endParaRP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69" y="4062945"/>
            <a:ext cx="2777683" cy="1736052"/>
          </a:xfrm>
          <a:prstGeom prst="rect">
            <a:avLst/>
          </a:prstGeom>
        </p:spPr>
      </p:pic>
      <p:sp>
        <p:nvSpPr>
          <p:cNvPr id="103" name="文本框 102"/>
          <p:cNvSpPr txBox="1"/>
          <p:nvPr/>
        </p:nvSpPr>
        <p:spPr>
          <a:xfrm>
            <a:off x="990435" y="5810911"/>
            <a:ext cx="1872629" cy="276999"/>
          </a:xfrm>
          <a:prstGeom prst="rect">
            <a:avLst/>
          </a:prstGeom>
          <a:noFill/>
        </p:spPr>
        <p:txBody>
          <a:bodyPr wrap="none" rtlCol="0">
            <a:spAutoFit/>
          </a:bodyPr>
          <a:lstStyle/>
          <a:p>
            <a:r>
              <a:rPr lang="en-US" sz="1200">
                <a:solidFill>
                  <a:srgbClr val="000000"/>
                </a:solidFill>
                <a:effectLst/>
              </a:rPr>
              <a:t>Microsoft QBasic Interface</a:t>
            </a: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4248" y="4058463"/>
            <a:ext cx="1847940" cy="1740534"/>
          </a:xfrm>
          <a:prstGeom prst="rect">
            <a:avLst/>
          </a:prstGeom>
        </p:spPr>
      </p:pic>
      <p:sp>
        <p:nvSpPr>
          <p:cNvPr id="104" name="Rectangle 20"/>
          <p:cNvSpPr>
            <a:spLocks noChangeArrowheads="1"/>
          </p:cNvSpPr>
          <p:nvPr/>
        </p:nvSpPr>
        <p:spPr bwMode="auto">
          <a:xfrm>
            <a:off x="3707904" y="3584406"/>
            <a:ext cx="5040560" cy="94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a:solidFill>
                  <a:srgbClr val="000000"/>
                </a:solidFill>
                <a:effectLst/>
                <a:latin typeface="+mn-lt"/>
                <a:ea typeface="黑体" pitchFamily="49" charset="-122"/>
              </a:rPr>
              <a:t>Java, Python, Ruby, Perl, JavaScript, Go, etc. </a:t>
            </a:r>
          </a:p>
          <a:p>
            <a:pPr marL="171450" eaLnBrk="1" hangingPunct="1">
              <a:lnSpc>
                <a:spcPct val="115000"/>
              </a:lnSpc>
              <a:spcBef>
                <a:spcPct val="20000"/>
              </a:spcBef>
              <a:buSzPct val="85000"/>
            </a:pPr>
            <a:endParaRPr lang="en-US" altLang="zh-CN" sz="1600">
              <a:solidFill>
                <a:srgbClr val="000000"/>
              </a:solidFill>
              <a:effectLst/>
              <a:latin typeface="Courier New" panose="02070309020205020404" pitchFamily="49" charset="0"/>
              <a:ea typeface="黑体" pitchFamily="49" charset="-122"/>
              <a:cs typeface="Courier New" panose="02070309020205020404" pitchFamily="49" charset="0"/>
            </a:endParaRPr>
          </a:p>
        </p:txBody>
      </p:sp>
      <p:sp>
        <p:nvSpPr>
          <p:cNvPr id="105" name="文本框 104"/>
          <p:cNvSpPr txBox="1"/>
          <p:nvPr/>
        </p:nvSpPr>
        <p:spPr>
          <a:xfrm>
            <a:off x="6866726" y="5798997"/>
            <a:ext cx="1701107" cy="276999"/>
          </a:xfrm>
          <a:prstGeom prst="rect">
            <a:avLst/>
          </a:prstGeom>
          <a:noFill/>
        </p:spPr>
        <p:txBody>
          <a:bodyPr wrap="none" rtlCol="0">
            <a:spAutoFit/>
          </a:bodyPr>
          <a:lstStyle/>
          <a:p>
            <a:r>
              <a:rPr lang="en-US" sz="1200">
                <a:solidFill>
                  <a:srgbClr val="000000"/>
                </a:solidFill>
                <a:effectLst/>
              </a:rPr>
              <a:t>Python IDLE Interpreter</a:t>
            </a:r>
          </a:p>
        </p:txBody>
      </p:sp>
      <p:pic>
        <p:nvPicPr>
          <p:cNvPr id="25" name="图片 24"/>
          <p:cNvPicPr>
            <a:picLocks noChangeAspect="1"/>
          </p:cNvPicPr>
          <p:nvPr/>
        </p:nvPicPr>
        <p:blipFill rotWithShape="1">
          <a:blip r:embed="rId5" cstate="print">
            <a:extLst>
              <a:ext uri="{28A0092B-C50C-407E-A947-70E740481C1C}">
                <a14:useLocalDpi xmlns:a14="http://schemas.microsoft.com/office/drawing/2010/main" val="0"/>
              </a:ext>
            </a:extLst>
          </a:blip>
          <a:srcRect l="6528" r="5708"/>
          <a:stretch/>
        </p:blipFill>
        <p:spPr>
          <a:xfrm>
            <a:off x="3995936" y="4058462"/>
            <a:ext cx="2592288" cy="1789644"/>
          </a:xfrm>
          <a:prstGeom prst="rect">
            <a:avLst/>
          </a:prstGeom>
        </p:spPr>
      </p:pic>
      <p:sp>
        <p:nvSpPr>
          <p:cNvPr id="106" name="文本框 105"/>
          <p:cNvSpPr txBox="1"/>
          <p:nvPr/>
        </p:nvSpPr>
        <p:spPr>
          <a:xfrm>
            <a:off x="4266302" y="5848106"/>
            <a:ext cx="2105898" cy="276999"/>
          </a:xfrm>
          <a:prstGeom prst="rect">
            <a:avLst/>
          </a:prstGeom>
          <a:noFill/>
        </p:spPr>
        <p:txBody>
          <a:bodyPr wrap="none" rtlCol="0">
            <a:spAutoFit/>
          </a:bodyPr>
          <a:lstStyle/>
          <a:p>
            <a:r>
              <a:rPr lang="en-US" sz="1200">
                <a:solidFill>
                  <a:srgbClr val="000000"/>
                </a:solidFill>
                <a:effectLst/>
              </a:rPr>
              <a:t>Java Virtual Machine Structure</a:t>
            </a:r>
          </a:p>
        </p:txBody>
      </p:sp>
      <p:sp>
        <p:nvSpPr>
          <p:cNvPr id="107" name="文本框 106"/>
          <p:cNvSpPr txBox="1"/>
          <p:nvPr/>
        </p:nvSpPr>
        <p:spPr>
          <a:xfrm>
            <a:off x="6253180" y="6610588"/>
            <a:ext cx="2953053" cy="246221"/>
          </a:xfrm>
          <a:prstGeom prst="rect">
            <a:avLst/>
          </a:prstGeom>
          <a:noFill/>
        </p:spPr>
        <p:txBody>
          <a:bodyPr wrap="none" rtlCol="0">
            <a:spAutoFit/>
          </a:bodyPr>
          <a:lstStyle/>
          <a:p>
            <a:r>
              <a:rPr lang="en-US" sz="1000">
                <a:solidFill>
                  <a:srgbClr val="000000"/>
                </a:solidFill>
                <a:effectLst/>
              </a:rPr>
              <a:t>Behrouz Forouzan. Foundations of Computer Science</a:t>
            </a:r>
          </a:p>
        </p:txBody>
      </p:sp>
      <p:pic>
        <p:nvPicPr>
          <p:cNvPr id="33" name="图片 32"/>
          <p:cNvPicPr>
            <a:picLocks noChangeAspect="1"/>
          </p:cNvPicPr>
          <p:nvPr/>
        </p:nvPicPr>
        <p:blipFill>
          <a:blip r:embed="rId6"/>
          <a:stretch>
            <a:fillRect/>
          </a:stretch>
        </p:blipFill>
        <p:spPr>
          <a:xfrm>
            <a:off x="-119244" y="0"/>
            <a:ext cx="847417" cy="1012024"/>
          </a:xfrm>
          <a:prstGeom prst="rect">
            <a:avLst/>
          </a:prstGeom>
        </p:spPr>
      </p:pic>
      <p:sp>
        <p:nvSpPr>
          <p:cNvPr id="34" name="Rectangle 27"/>
          <p:cNvSpPr>
            <a:spLocks noChangeArrowheads="1"/>
          </p:cNvSpPr>
          <p:nvPr/>
        </p:nvSpPr>
        <p:spPr bwMode="auto">
          <a:xfrm>
            <a:off x="914399" y="266900"/>
            <a:ext cx="802640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Compile - Interpretation</a:t>
            </a:r>
          </a:p>
        </p:txBody>
      </p:sp>
    </p:spTree>
    <p:extLst>
      <p:ext uri="{BB962C8B-B14F-4D97-AF65-F5344CB8AC3E}">
        <p14:creationId xmlns:p14="http://schemas.microsoft.com/office/powerpoint/2010/main" val="2544755676"/>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28184" y="3658415"/>
            <a:ext cx="1290105" cy="754913"/>
          </a:xfrm>
          <a:prstGeom prst="rect">
            <a:avLst/>
          </a:prstGeom>
        </p:spPr>
      </p:pic>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2240" y="5870447"/>
            <a:ext cx="1701831" cy="740296"/>
          </a:xfrm>
          <a:prstGeom prst="rect">
            <a:avLst/>
          </a:prstGeom>
        </p:spPr>
      </p:pic>
      <p:sp>
        <p:nvSpPr>
          <p:cNvPr id="16409" name="Rectangle 27"/>
          <p:cNvSpPr>
            <a:spLocks noChangeArrowheads="1"/>
          </p:cNvSpPr>
          <p:nvPr/>
        </p:nvSpPr>
        <p:spPr bwMode="auto">
          <a:xfrm>
            <a:off x="-1571191" y="618461"/>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600" dirty="0">
              <a:solidFill>
                <a:srgbClr val="1557AE"/>
              </a:solidFill>
              <a:effectLst/>
              <a:ea typeface="黑体" pitchFamily="49" charset="-122"/>
            </a:endParaRPr>
          </a:p>
        </p:txBody>
      </p:sp>
      <p:sp>
        <p:nvSpPr>
          <p:cNvPr id="2255876" name="Rectangle 20"/>
          <p:cNvSpPr>
            <a:spLocks noChangeArrowheads="1"/>
          </p:cNvSpPr>
          <p:nvPr/>
        </p:nvSpPr>
        <p:spPr bwMode="auto">
          <a:xfrm>
            <a:off x="251396" y="1052738"/>
            <a:ext cx="8641084" cy="55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400" dirty="0">
                <a:solidFill>
                  <a:srgbClr val="000000"/>
                </a:solidFill>
                <a:effectLst/>
                <a:latin typeface="+mn-lt"/>
                <a:ea typeface="黑体" pitchFamily="49" charset="-122"/>
              </a:rPr>
              <a:t>CPU, mainboard, storage system, I/O devices, etc.</a:t>
            </a:r>
            <a:endParaRPr lang="zh-CN" altLang="en-US" sz="2400" baseline="30000" dirty="0">
              <a:solidFill>
                <a:srgbClr val="000000"/>
              </a:solidFill>
              <a:effectLst/>
              <a:latin typeface="+mn-lt"/>
              <a:ea typeface="黑体" pitchFamily="49" charset="-122"/>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8801" y="5253620"/>
            <a:ext cx="870775" cy="424152"/>
          </a:xfrm>
          <a:prstGeom prst="rect">
            <a:avLst/>
          </a:prstGeom>
        </p:spPr>
      </p:pic>
      <p:pic>
        <p:nvPicPr>
          <p:cNvPr id="9" name="图片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6272" y="5106062"/>
            <a:ext cx="1086314" cy="814736"/>
          </a:xfrm>
          <a:prstGeom prst="rect">
            <a:avLst/>
          </a:prstGeom>
        </p:spPr>
      </p:pic>
      <p:pic>
        <p:nvPicPr>
          <p:cNvPr id="2" name="图片 1"/>
          <p:cNvPicPr>
            <a:picLocks noChangeAspect="1"/>
          </p:cNvPicPr>
          <p:nvPr/>
        </p:nvPicPr>
        <p:blipFill rotWithShape="1">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rcRect l="5524" r="6137"/>
          <a:stretch/>
        </p:blipFill>
        <p:spPr>
          <a:xfrm>
            <a:off x="4086994" y="3738824"/>
            <a:ext cx="644053" cy="729073"/>
          </a:xfrm>
          <a:prstGeom prst="rect">
            <a:avLst/>
          </a:prstGeom>
          <a:effectLst>
            <a:outerShdw blurRad="50800" dist="38100" dir="2700000" algn="tl" rotWithShape="0">
              <a:prstClr val="black">
                <a:alpha val="40000"/>
              </a:prstClr>
            </a:outerShdw>
          </a:effectLst>
        </p:spPr>
      </p:pic>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27486" y="3037763"/>
            <a:ext cx="1446142" cy="556765"/>
          </a:xfrm>
          <a:prstGeom prst="rect">
            <a:avLst/>
          </a:prstGeom>
        </p:spPr>
      </p:pic>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34885" y="5577207"/>
            <a:ext cx="886147" cy="262383"/>
          </a:xfrm>
          <a:prstGeom prst="rect">
            <a:avLst/>
          </a:prstGeom>
        </p:spPr>
      </p:pic>
      <p:pic>
        <p:nvPicPr>
          <p:cNvPr id="6" name="图片 5"/>
          <p:cNvPicPr>
            <a:picLocks noChangeAspect="1"/>
          </p:cNvPicPr>
          <p:nvPr/>
        </p:nvPicPr>
        <p:blipFill rotWithShape="1">
          <a:blip r:embed="rId10" cstate="print">
            <a:extLst>
              <a:ext uri="{28A0092B-C50C-407E-A947-70E740481C1C}">
                <a14:useLocalDpi xmlns:a14="http://schemas.microsoft.com/office/drawing/2010/main" val="0"/>
              </a:ext>
            </a:extLst>
          </a:blip>
          <a:srcRect l="12803" t="18432" r="13897" b="18601"/>
          <a:stretch/>
        </p:blipFill>
        <p:spPr>
          <a:xfrm>
            <a:off x="2575455" y="2534755"/>
            <a:ext cx="838315" cy="546728"/>
          </a:xfrm>
          <a:prstGeom prst="rect">
            <a:avLst/>
          </a:prstGeom>
        </p:spPr>
      </p:pic>
      <p:pic>
        <p:nvPicPr>
          <p:cNvPr id="12" name="图片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39873" y="4268354"/>
            <a:ext cx="676075" cy="676075"/>
          </a:xfrm>
          <a:prstGeom prst="rect">
            <a:avLst/>
          </a:prstGeom>
        </p:spPr>
      </p:pic>
      <p:sp>
        <p:nvSpPr>
          <p:cNvPr id="13" name="圆角矩形 12"/>
          <p:cNvSpPr/>
          <p:nvPr/>
        </p:nvSpPr>
        <p:spPr bwMode="auto">
          <a:xfrm>
            <a:off x="562047" y="2794730"/>
            <a:ext cx="1368152" cy="432048"/>
          </a:xfrm>
          <a:prstGeom prst="roundRect">
            <a:avLst/>
          </a:prstGeom>
          <a:solidFill>
            <a:srgbClr val="FFC00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b="1">
                <a:solidFill>
                  <a:srgbClr val="000000"/>
                </a:solidFill>
                <a:effectLst/>
                <a:latin typeface="Times New Roman" pitchFamily="18" charset="0"/>
                <a:ea typeface="宋体" pitchFamily="2" charset="-122"/>
              </a:rPr>
              <a:t>CISC</a:t>
            </a:r>
          </a:p>
        </p:txBody>
      </p:sp>
      <p:sp>
        <p:nvSpPr>
          <p:cNvPr id="19" name="圆角矩形 18"/>
          <p:cNvSpPr/>
          <p:nvPr/>
        </p:nvSpPr>
        <p:spPr bwMode="auto">
          <a:xfrm>
            <a:off x="562047" y="4594519"/>
            <a:ext cx="1368152" cy="432048"/>
          </a:xfrm>
          <a:prstGeom prst="roundRect">
            <a:avLst/>
          </a:prstGeom>
          <a:solidFill>
            <a:schemeClr val="accent5">
              <a:lumMod val="7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b="1">
                <a:solidFill>
                  <a:schemeClr val="bg1"/>
                </a:solidFill>
                <a:effectLst/>
                <a:latin typeface="Times New Roman" pitchFamily="18" charset="0"/>
                <a:ea typeface="宋体" pitchFamily="2" charset="-122"/>
              </a:rPr>
              <a:t>RISC</a:t>
            </a:r>
          </a:p>
        </p:txBody>
      </p:sp>
      <p:pic>
        <p:nvPicPr>
          <p:cNvPr id="14" name="图片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05678" y="4282937"/>
            <a:ext cx="679564" cy="271825"/>
          </a:xfrm>
          <a:prstGeom prst="rect">
            <a:avLst/>
          </a:prstGeom>
        </p:spPr>
      </p:pic>
      <p:pic>
        <p:nvPicPr>
          <p:cNvPr id="15" name="图片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34304" y="4745578"/>
            <a:ext cx="1241552" cy="274526"/>
          </a:xfrm>
          <a:prstGeom prst="rect">
            <a:avLst/>
          </a:prstGeom>
        </p:spPr>
      </p:pic>
      <p:pic>
        <p:nvPicPr>
          <p:cNvPr id="16" name="图片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48691" y="4013741"/>
            <a:ext cx="1607840" cy="175858"/>
          </a:xfrm>
          <a:prstGeom prst="rect">
            <a:avLst/>
          </a:prstGeom>
        </p:spPr>
      </p:pic>
      <p:pic>
        <p:nvPicPr>
          <p:cNvPr id="17" name="图片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06328" y="2837373"/>
            <a:ext cx="1479924" cy="236352"/>
          </a:xfrm>
          <a:prstGeom prst="rect">
            <a:avLst/>
          </a:prstGeom>
        </p:spPr>
      </p:pic>
      <p:pic>
        <p:nvPicPr>
          <p:cNvPr id="18" name="图片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20205" y="3194049"/>
            <a:ext cx="1032115" cy="196113"/>
          </a:xfrm>
          <a:prstGeom prst="rect">
            <a:avLst/>
          </a:prstGeom>
        </p:spPr>
      </p:pic>
      <p:pic>
        <p:nvPicPr>
          <p:cNvPr id="21" name="图片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43864" y="2388231"/>
            <a:ext cx="1868913" cy="351356"/>
          </a:xfrm>
          <a:prstGeom prst="rect">
            <a:avLst/>
          </a:prstGeom>
        </p:spPr>
      </p:pic>
      <p:pic>
        <p:nvPicPr>
          <p:cNvPr id="22" name="图片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18075" y="5808051"/>
            <a:ext cx="1336354" cy="189317"/>
          </a:xfrm>
          <a:prstGeom prst="rect">
            <a:avLst/>
          </a:prstGeom>
        </p:spPr>
      </p:pic>
      <p:pic>
        <p:nvPicPr>
          <p:cNvPr id="23" name="图片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88214" y="2391494"/>
            <a:ext cx="690012" cy="517509"/>
          </a:xfrm>
          <a:prstGeom prst="rect">
            <a:avLst/>
          </a:prstGeom>
        </p:spPr>
      </p:pic>
      <p:pic>
        <p:nvPicPr>
          <p:cNvPr id="24" name="图片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949278" y="2498939"/>
            <a:ext cx="681702" cy="841116"/>
          </a:xfrm>
          <a:prstGeom prst="rect">
            <a:avLst/>
          </a:prstGeom>
        </p:spPr>
      </p:pic>
      <p:pic>
        <p:nvPicPr>
          <p:cNvPr id="25" name="图片 24"/>
          <p:cNvPicPr>
            <a:picLocks noChangeAspect="1"/>
          </p:cNvPicPr>
          <p:nvPr/>
        </p:nvPicPr>
        <p:blipFill rotWithShape="1">
          <a:blip r:embed="rId21" cstate="print">
            <a:extLst>
              <a:ext uri="{28A0092B-C50C-407E-A947-70E740481C1C}">
                <a14:useLocalDpi xmlns:a14="http://schemas.microsoft.com/office/drawing/2010/main" val="0"/>
              </a:ext>
            </a:extLst>
          </a:blip>
          <a:srcRect r="7234"/>
          <a:stretch/>
        </p:blipFill>
        <p:spPr>
          <a:xfrm>
            <a:off x="5349526" y="2304718"/>
            <a:ext cx="806232" cy="695440"/>
          </a:xfrm>
          <a:prstGeom prst="rect">
            <a:avLst/>
          </a:prstGeom>
        </p:spPr>
      </p:pic>
      <p:pic>
        <p:nvPicPr>
          <p:cNvPr id="26" name="图片 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10656" y="2966790"/>
            <a:ext cx="645128" cy="546208"/>
          </a:xfrm>
          <a:prstGeom prst="rect">
            <a:avLst/>
          </a:prstGeom>
        </p:spPr>
      </p:pic>
      <p:pic>
        <p:nvPicPr>
          <p:cNvPr id="27" name="图片 26"/>
          <p:cNvPicPr>
            <a:picLocks noChangeAspect="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l="5901" r="40550"/>
          <a:stretch/>
        </p:blipFill>
        <p:spPr>
          <a:xfrm>
            <a:off x="4374221" y="4526346"/>
            <a:ext cx="682106" cy="803125"/>
          </a:xfrm>
          <a:prstGeom prst="rect">
            <a:avLst/>
          </a:prstGeom>
          <a:effectLst>
            <a:outerShdw blurRad="50800" dist="38100" dir="2700000" algn="tl" rotWithShape="0">
              <a:prstClr val="black">
                <a:alpha val="40000"/>
              </a:prstClr>
            </a:outerShdw>
          </a:effectLst>
        </p:spPr>
      </p:pic>
      <p:pic>
        <p:nvPicPr>
          <p:cNvPr id="29" name="图片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114986" y="4526347"/>
            <a:ext cx="699396" cy="773306"/>
          </a:xfrm>
          <a:prstGeom prst="rect">
            <a:avLst/>
          </a:prstGeom>
          <a:effectLst>
            <a:outerShdw blurRad="50800" dist="38100" dir="2700000" algn="tl" rotWithShape="0">
              <a:prstClr val="black">
                <a:alpha val="40000"/>
              </a:prstClr>
            </a:outerShdw>
          </a:effectLst>
        </p:spPr>
      </p:pic>
      <p:pic>
        <p:nvPicPr>
          <p:cNvPr id="30" name="图片 29"/>
          <p:cNvPicPr>
            <a:picLocks noChangeAspect="1"/>
          </p:cNvPicPr>
          <p:nvPr/>
        </p:nvPicPr>
        <p:blipFill rotWithShape="1">
          <a:blip r:embed="rId25" cstate="print">
            <a:extLst>
              <a:ext uri="{28A0092B-C50C-407E-A947-70E740481C1C}">
                <a14:useLocalDpi xmlns:a14="http://schemas.microsoft.com/office/drawing/2010/main" val="0"/>
              </a:ext>
            </a:extLst>
          </a:blip>
          <a:srcRect l="17241" t="15757" r="17241" b="15757"/>
          <a:stretch/>
        </p:blipFill>
        <p:spPr>
          <a:xfrm>
            <a:off x="4731047" y="3756279"/>
            <a:ext cx="677113" cy="677113"/>
          </a:xfrm>
          <a:prstGeom prst="rect">
            <a:avLst/>
          </a:prstGeom>
          <a:effectLst>
            <a:outerShdw blurRad="50800" dist="38100" dir="2700000" algn="tl" rotWithShape="0">
              <a:prstClr val="black">
                <a:alpha val="40000"/>
              </a:prstClr>
            </a:outerShdw>
          </a:effectLst>
        </p:spPr>
      </p:pic>
      <p:sp>
        <p:nvSpPr>
          <p:cNvPr id="31" name="文本框 30"/>
          <p:cNvSpPr txBox="1"/>
          <p:nvPr/>
        </p:nvSpPr>
        <p:spPr>
          <a:xfrm>
            <a:off x="493635" y="1606884"/>
            <a:ext cx="1558086" cy="646331"/>
          </a:xfrm>
          <a:prstGeom prst="rect">
            <a:avLst/>
          </a:prstGeom>
          <a:noFill/>
        </p:spPr>
        <p:txBody>
          <a:bodyPr wrap="square" rtlCol="0">
            <a:spAutoFit/>
          </a:bodyPr>
          <a:lstStyle/>
          <a:p>
            <a:pPr algn="ctr"/>
            <a:r>
              <a:rPr lang="en-US" altLang="zh-CN" sz="1800" dirty="0">
                <a:solidFill>
                  <a:srgbClr val="000000"/>
                </a:solidFill>
                <a:effectLst/>
              </a:rPr>
              <a:t>CPU</a:t>
            </a:r>
            <a:endParaRPr lang="en-US" sz="1800" dirty="0">
              <a:solidFill>
                <a:srgbClr val="000000"/>
              </a:solidFill>
              <a:effectLst/>
            </a:endParaRPr>
          </a:p>
          <a:p>
            <a:pPr algn="ctr"/>
            <a:r>
              <a:rPr lang="en-US" sz="1800" dirty="0">
                <a:solidFill>
                  <a:srgbClr val="000000"/>
                </a:solidFill>
                <a:effectLst/>
              </a:rPr>
              <a:t>Architecture</a:t>
            </a:r>
          </a:p>
        </p:txBody>
      </p:sp>
      <p:sp>
        <p:nvSpPr>
          <p:cNvPr id="36" name="文本框 35"/>
          <p:cNvSpPr txBox="1"/>
          <p:nvPr/>
        </p:nvSpPr>
        <p:spPr>
          <a:xfrm>
            <a:off x="2321266" y="1753449"/>
            <a:ext cx="1558086" cy="369332"/>
          </a:xfrm>
          <a:prstGeom prst="rect">
            <a:avLst/>
          </a:prstGeom>
          <a:noFill/>
        </p:spPr>
        <p:txBody>
          <a:bodyPr wrap="square" rtlCol="0">
            <a:spAutoFit/>
          </a:bodyPr>
          <a:lstStyle/>
          <a:p>
            <a:r>
              <a:rPr lang="en-US" sz="1800" dirty="0">
                <a:solidFill>
                  <a:srgbClr val="000000"/>
                </a:solidFill>
                <a:effectLst/>
              </a:rPr>
              <a:t>Companies</a:t>
            </a:r>
          </a:p>
        </p:txBody>
      </p:sp>
      <p:sp>
        <p:nvSpPr>
          <p:cNvPr id="37" name="文本框 36"/>
          <p:cNvSpPr txBox="1"/>
          <p:nvPr/>
        </p:nvSpPr>
        <p:spPr>
          <a:xfrm>
            <a:off x="4283968" y="1749511"/>
            <a:ext cx="1558086" cy="369332"/>
          </a:xfrm>
          <a:prstGeom prst="rect">
            <a:avLst/>
          </a:prstGeom>
          <a:noFill/>
        </p:spPr>
        <p:txBody>
          <a:bodyPr wrap="square" rtlCol="0">
            <a:spAutoFit/>
          </a:bodyPr>
          <a:lstStyle/>
          <a:p>
            <a:pPr algn="ctr"/>
            <a:r>
              <a:rPr lang="en-US" sz="1800">
                <a:solidFill>
                  <a:srgbClr val="000000"/>
                </a:solidFill>
                <a:effectLst/>
              </a:rPr>
              <a:t>CPUs</a:t>
            </a:r>
          </a:p>
        </p:txBody>
      </p:sp>
      <p:sp>
        <p:nvSpPr>
          <p:cNvPr id="39" name="文本框 38"/>
          <p:cNvSpPr txBox="1"/>
          <p:nvPr/>
        </p:nvSpPr>
        <p:spPr>
          <a:xfrm>
            <a:off x="6084168" y="1738298"/>
            <a:ext cx="2432317" cy="369332"/>
          </a:xfrm>
          <a:prstGeom prst="rect">
            <a:avLst/>
          </a:prstGeom>
          <a:noFill/>
        </p:spPr>
        <p:txBody>
          <a:bodyPr wrap="square" rtlCol="0">
            <a:spAutoFit/>
          </a:bodyPr>
          <a:lstStyle/>
          <a:p>
            <a:pPr algn="ctr"/>
            <a:r>
              <a:rPr lang="en-US" sz="1800">
                <a:solidFill>
                  <a:srgbClr val="000000"/>
                </a:solidFill>
                <a:effectLst/>
              </a:rPr>
              <a:t>Operating Systems</a:t>
            </a:r>
          </a:p>
        </p:txBody>
      </p:sp>
      <p:cxnSp>
        <p:nvCxnSpPr>
          <p:cNvPr id="34" name="直接连接符 33"/>
          <p:cNvCxnSpPr/>
          <p:nvPr/>
        </p:nvCxnSpPr>
        <p:spPr bwMode="auto">
          <a:xfrm>
            <a:off x="552033" y="2262359"/>
            <a:ext cx="8094415" cy="0"/>
          </a:xfrm>
          <a:prstGeom prst="line">
            <a:avLst/>
          </a:prstGeom>
          <a:solidFill>
            <a:schemeClr val="accent1"/>
          </a:solidFill>
          <a:ln w="9525" cap="flat" cmpd="sng" algn="ctr">
            <a:solidFill>
              <a:srgbClr val="000000"/>
            </a:solidFill>
            <a:prstDash val="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8" name="组合 47"/>
          <p:cNvGrpSpPr/>
          <p:nvPr/>
        </p:nvGrpSpPr>
        <p:grpSpPr>
          <a:xfrm>
            <a:off x="6870149" y="3194793"/>
            <a:ext cx="2073807" cy="2290722"/>
            <a:chOff x="6802761" y="3239518"/>
            <a:chExt cx="2073807" cy="2290722"/>
          </a:xfrm>
        </p:grpSpPr>
        <p:pic>
          <p:nvPicPr>
            <p:cNvPr id="11" name="图片 1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02761" y="3239518"/>
              <a:ext cx="2073807" cy="2290722"/>
            </a:xfrm>
            <a:prstGeom prst="rect">
              <a:avLst/>
            </a:prstGeom>
          </p:spPr>
        </p:pic>
        <p:sp>
          <p:nvSpPr>
            <p:cNvPr id="35" name="文本框 34"/>
            <p:cNvSpPr txBox="1"/>
            <p:nvPr/>
          </p:nvSpPr>
          <p:spPr>
            <a:xfrm>
              <a:off x="7415480" y="4251007"/>
              <a:ext cx="797013" cy="400110"/>
            </a:xfrm>
            <a:prstGeom prst="rect">
              <a:avLst/>
            </a:prstGeom>
            <a:noFill/>
          </p:spPr>
          <p:txBody>
            <a:bodyPr wrap="none" rtlCol="0">
              <a:spAutoFit/>
            </a:bodyPr>
            <a:lstStyle/>
            <a:p>
              <a:r>
                <a:rPr lang="en-US" sz="2000">
                  <a:solidFill>
                    <a:srgbClr val="000000"/>
                  </a:solidFill>
                  <a:effectLst/>
                </a:rPr>
                <a:t>Linux</a:t>
              </a:r>
            </a:p>
          </p:txBody>
        </p:sp>
      </p:grpSp>
      <p:pic>
        <p:nvPicPr>
          <p:cNvPr id="40" name="图片 3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388101" y="4304369"/>
            <a:ext cx="628641" cy="318004"/>
          </a:xfrm>
          <a:prstGeom prst="rect">
            <a:avLst/>
          </a:prstGeom>
        </p:spPr>
      </p:pic>
      <p:pic>
        <p:nvPicPr>
          <p:cNvPr id="42" name="图片 41"/>
          <p:cNvPicPr>
            <a:picLocks noChangeAspect="1"/>
          </p:cNvPicPr>
          <p:nvPr/>
        </p:nvPicPr>
        <p:blipFill>
          <a:blip r:embed="rId28" cstate="print">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5408059" y="3730423"/>
            <a:ext cx="718694" cy="718694"/>
          </a:xfrm>
          <a:prstGeom prst="rect">
            <a:avLst/>
          </a:prstGeom>
          <a:effectLst>
            <a:outerShdw blurRad="50800" dist="38100" dir="2700000" algn="tl" rotWithShape="0">
              <a:prstClr val="black">
                <a:alpha val="40000"/>
              </a:prstClr>
            </a:outerShdw>
          </a:effectLst>
        </p:spPr>
      </p:pic>
      <p:pic>
        <p:nvPicPr>
          <p:cNvPr id="43" name="图片 4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71245" y="5106062"/>
            <a:ext cx="1123898" cy="281855"/>
          </a:xfrm>
          <a:prstGeom prst="rect">
            <a:avLst/>
          </a:prstGeom>
        </p:spPr>
      </p:pic>
      <p:pic>
        <p:nvPicPr>
          <p:cNvPr id="44" name="图片 43"/>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061973" y="5073863"/>
            <a:ext cx="494024" cy="495593"/>
          </a:xfrm>
          <a:prstGeom prst="rect">
            <a:avLst/>
          </a:prstGeom>
        </p:spPr>
      </p:pic>
      <p:pic>
        <p:nvPicPr>
          <p:cNvPr id="45" name="图片 4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371758" y="4899597"/>
            <a:ext cx="926382" cy="694787"/>
          </a:xfrm>
          <a:prstGeom prst="rect">
            <a:avLst/>
          </a:prstGeom>
        </p:spPr>
      </p:pic>
      <p:pic>
        <p:nvPicPr>
          <p:cNvPr id="46" name="图片 45"/>
          <p:cNvPicPr>
            <a:picLocks noChangeAspect="1"/>
          </p:cNvPicPr>
          <p:nvPr/>
        </p:nvPicPr>
        <p:blipFill rotWithShape="1">
          <a:blip r:embed="rId32" cstate="print">
            <a:clrChange>
              <a:clrFrom>
                <a:srgbClr val="FEFEFE"/>
              </a:clrFrom>
              <a:clrTo>
                <a:srgbClr val="FEFEFE">
                  <a:alpha val="0"/>
                </a:srgbClr>
              </a:clrTo>
            </a:clrChange>
            <a:extLst>
              <a:ext uri="{28A0092B-C50C-407E-A947-70E740481C1C}">
                <a14:useLocalDpi xmlns:a14="http://schemas.microsoft.com/office/drawing/2010/main" val="0"/>
              </a:ext>
            </a:extLst>
          </a:blip>
          <a:srcRect t="29000" b="33200"/>
          <a:stretch/>
        </p:blipFill>
        <p:spPr>
          <a:xfrm>
            <a:off x="3340215" y="4679271"/>
            <a:ext cx="876135" cy="331174"/>
          </a:xfrm>
          <a:prstGeom prst="rect">
            <a:avLst/>
          </a:prstGeom>
        </p:spPr>
      </p:pic>
      <p:pic>
        <p:nvPicPr>
          <p:cNvPr id="47" name="图片 46"/>
          <p:cNvPicPr>
            <a:picLocks noChangeAspect="1"/>
          </p:cNvPicPr>
          <p:nvPr/>
        </p:nvPicPr>
        <p:blipFill rotWithShape="1">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375" t="3780" r="26375"/>
          <a:stretch/>
        </p:blipFill>
        <p:spPr>
          <a:xfrm>
            <a:off x="8172400" y="2540238"/>
            <a:ext cx="741386" cy="848873"/>
          </a:xfrm>
          <a:prstGeom prst="rect">
            <a:avLst/>
          </a:prstGeom>
        </p:spPr>
      </p:pic>
      <p:pic>
        <p:nvPicPr>
          <p:cNvPr id="4" name="图片 3"/>
          <p:cNvPicPr>
            <a:picLocks noChangeAspect="1"/>
          </p:cNvPicPr>
          <p:nvPr/>
        </p:nvPicPr>
        <p:blipFill rotWithShape="1">
          <a:blip r:embed="rId34" cstate="print">
            <a:extLst>
              <a:ext uri="{28A0092B-C50C-407E-A947-70E740481C1C}">
                <a14:useLocalDpi xmlns:a14="http://schemas.microsoft.com/office/drawing/2010/main" val="0"/>
              </a:ext>
            </a:extLst>
          </a:blip>
          <a:srcRect l="15903" t="17549" r="15903" b="17549"/>
          <a:stretch/>
        </p:blipFill>
        <p:spPr>
          <a:xfrm>
            <a:off x="5502164" y="3041352"/>
            <a:ext cx="561455" cy="401039"/>
          </a:xfrm>
          <a:prstGeom prst="rect">
            <a:avLst/>
          </a:prstGeom>
        </p:spPr>
      </p:pic>
      <p:pic>
        <p:nvPicPr>
          <p:cNvPr id="10" name="图片 9"/>
          <p:cNvPicPr>
            <a:picLocks noChangeAspect="1"/>
          </p:cNvPicPr>
          <p:nvPr/>
        </p:nvPicPr>
        <p:blipFill rotWithShape="1">
          <a:blip r:embed="rId35" cstate="print">
            <a:extLst>
              <a:ext uri="{28A0092B-C50C-407E-A947-70E740481C1C}">
                <a14:useLocalDpi xmlns:a14="http://schemas.microsoft.com/office/drawing/2010/main" val="0"/>
              </a:ext>
            </a:extLst>
          </a:blip>
          <a:srcRect l="3315" t="9681" r="51506" b="19760"/>
          <a:stretch/>
        </p:blipFill>
        <p:spPr>
          <a:xfrm>
            <a:off x="5204590" y="5367783"/>
            <a:ext cx="576064" cy="537660"/>
          </a:xfrm>
          <a:prstGeom prst="rect">
            <a:avLst/>
          </a:prstGeom>
        </p:spPr>
      </p:pic>
      <p:pic>
        <p:nvPicPr>
          <p:cNvPr id="20" name="图片 19"/>
          <p:cNvPicPr>
            <a:picLocks noChangeAspect="1"/>
          </p:cNvPicPr>
          <p:nvPr/>
        </p:nvPicPr>
        <p:blipFill rotWithShape="1">
          <a:blip r:embed="rId36" cstate="print">
            <a:extLst>
              <a:ext uri="{28A0092B-C50C-407E-A947-70E740481C1C}">
                <a14:useLocalDpi xmlns:a14="http://schemas.microsoft.com/office/drawing/2010/main" val="0"/>
              </a:ext>
            </a:extLst>
          </a:blip>
          <a:srcRect l="6688" r="9313"/>
          <a:stretch/>
        </p:blipFill>
        <p:spPr>
          <a:xfrm>
            <a:off x="4688318" y="5965298"/>
            <a:ext cx="853336" cy="572284"/>
          </a:xfrm>
          <a:prstGeom prst="rect">
            <a:avLst/>
          </a:prstGeom>
        </p:spPr>
      </p:pic>
      <p:pic>
        <p:nvPicPr>
          <p:cNvPr id="7" name="图片 6"/>
          <p:cNvPicPr>
            <a:picLocks noChangeAspect="1"/>
          </p:cNvPicPr>
          <p:nvPr/>
        </p:nvPicPr>
        <p:blipFill rotWithShape="1">
          <a:blip r:embed="rId37" cstate="print">
            <a:extLst>
              <a:ext uri="{28A0092B-C50C-407E-A947-70E740481C1C}">
                <a14:useLocalDpi xmlns:a14="http://schemas.microsoft.com/office/drawing/2010/main" val="0"/>
              </a:ext>
            </a:extLst>
          </a:blip>
          <a:srcRect l="13713" t="19945" r="21273" b="15322"/>
          <a:stretch/>
        </p:blipFill>
        <p:spPr>
          <a:xfrm>
            <a:off x="4393413" y="5362362"/>
            <a:ext cx="829820" cy="540348"/>
          </a:xfrm>
          <a:prstGeom prst="rect">
            <a:avLst/>
          </a:prstGeom>
        </p:spPr>
      </p:pic>
      <p:pic>
        <p:nvPicPr>
          <p:cNvPr id="50" name="图片 49"/>
          <p:cNvPicPr>
            <a:picLocks noChangeAspect="1"/>
          </p:cNvPicPr>
          <p:nvPr/>
        </p:nvPicPr>
        <p:blipFill>
          <a:blip r:embed="rId38"/>
          <a:stretch>
            <a:fillRect/>
          </a:stretch>
        </p:blipFill>
        <p:spPr>
          <a:xfrm>
            <a:off x="-119244" y="0"/>
            <a:ext cx="847417" cy="1012024"/>
          </a:xfrm>
          <a:prstGeom prst="rect">
            <a:avLst/>
          </a:prstGeom>
        </p:spPr>
      </p:pic>
      <p:sp>
        <p:nvSpPr>
          <p:cNvPr id="51" name="Rectangle 27"/>
          <p:cNvSpPr>
            <a:spLocks noChangeArrowheads="1"/>
          </p:cNvSpPr>
          <p:nvPr/>
        </p:nvSpPr>
        <p:spPr bwMode="auto">
          <a:xfrm>
            <a:off x="914399" y="266900"/>
            <a:ext cx="802640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Hardware</a:t>
            </a:r>
          </a:p>
        </p:txBody>
      </p:sp>
    </p:spTree>
    <p:extLst>
      <p:ext uri="{BB962C8B-B14F-4D97-AF65-F5344CB8AC3E}">
        <p14:creationId xmlns:p14="http://schemas.microsoft.com/office/powerpoint/2010/main" val="1325573157"/>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320715" y="1213752"/>
            <a:ext cx="1646605" cy="646331"/>
          </a:xfrm>
          <a:prstGeom prst="rect">
            <a:avLst/>
          </a:prstGeom>
        </p:spPr>
        <p:txBody>
          <a:bodyPr wrap="none">
            <a:spAutoFit/>
          </a:bodyPr>
          <a:lstStyle>
            <a:defPPr>
              <a:defRPr lang="zh-CN"/>
            </a:defPPr>
            <a:lvl1pPr>
              <a:defRPr sz="3600">
                <a:solidFill>
                  <a:srgbClr val="0000CC"/>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CC"/>
                </a:solidFill>
                <a:effectLst/>
                <a:uLnTx/>
                <a:uFillTx/>
                <a:latin typeface="Arial" panose="020B0604020202020204" pitchFamily="34" charset="0"/>
                <a:ea typeface="黑体"/>
                <a:cs typeface="Arial" panose="020B0604020202020204" pitchFamily="34" charset="0"/>
              </a:rPr>
              <a:t>Outline</a:t>
            </a:r>
            <a:endParaRPr kumimoji="0" lang="zh-CN" altLang="en-US" sz="3600" b="0" i="0" u="none" strike="noStrike" kern="1200" cap="none" spc="0" normalizeH="0" baseline="0" noProof="0" dirty="0">
              <a:ln>
                <a:noFill/>
              </a:ln>
              <a:solidFill>
                <a:srgbClr val="0000CC"/>
              </a:solidFill>
              <a:effectLst/>
              <a:uLnTx/>
              <a:uFillTx/>
              <a:latin typeface="Arial" panose="020B0604020202020204" pitchFamily="34" charset="0"/>
              <a:ea typeface="黑体"/>
              <a:cs typeface="Arial" panose="020B0604020202020204" pitchFamily="34" charset="0"/>
            </a:endParaRPr>
          </a:p>
        </p:txBody>
      </p:sp>
      <p:sp>
        <p:nvSpPr>
          <p:cNvPr id="3" name="内容占位符 2"/>
          <p:cNvSpPr txBox="1">
            <a:spLocks/>
          </p:cNvSpPr>
          <p:nvPr/>
        </p:nvSpPr>
        <p:spPr>
          <a:xfrm>
            <a:off x="1535229" y="1951521"/>
            <a:ext cx="6560820" cy="3970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200000"/>
              </a:lnSpc>
              <a:spcBef>
                <a:spcPts val="1000"/>
              </a:spcBef>
              <a:spcAft>
                <a:spcPts val="0"/>
              </a:spcAft>
              <a:buClrTx/>
              <a:buSzTx/>
              <a:buFont typeface="Wingdings" panose="05000000000000000000" pitchFamily="2" charset="2"/>
              <a:buChar char="l"/>
              <a:tabLst/>
              <a:defRPr/>
            </a:pPr>
            <a:r>
              <a:rPr kumimoji="0" lang="en-US" altLang="zh-CN" sz="3200" b="0" i="0" u="none" strike="noStrike" kern="1200" cap="none" spc="0" normalizeH="0" baseline="0" noProof="0" dirty="0">
                <a:ln>
                  <a:noFill/>
                </a:ln>
                <a:solidFill>
                  <a:srgbClr val="FF0000"/>
                </a:solidFill>
                <a:effectLst/>
                <a:uLnTx/>
                <a:uFillTx/>
                <a:latin typeface="Arial Black" panose="020B0A04020102020204" pitchFamily="34" charset="0"/>
                <a:ea typeface="黑体" pitchFamily="49" charset="-122"/>
                <a:cs typeface="+mn-cs"/>
              </a:rPr>
              <a:t> How Program works</a:t>
            </a:r>
          </a:p>
          <a:p>
            <a:pPr marL="996950" marR="0" lvl="1" indent="-539750" algn="l" defTabSz="914400" rtl="0" eaLnBrk="1" fontAlgn="auto" latinLnBrk="0" hangingPunct="1">
              <a:lnSpc>
                <a:spcPct val="200000"/>
              </a:lnSpc>
              <a:spcBef>
                <a:spcPts val="500"/>
              </a:spcBef>
              <a:spcAft>
                <a:spcPts val="0"/>
              </a:spcAft>
              <a:buClrTx/>
              <a:buSzTx/>
              <a:buFont typeface="+mj-lt"/>
              <a:buAutoNum type="arabicPeriod"/>
              <a:tabLst/>
              <a:defRPr/>
            </a:pPr>
            <a:r>
              <a:rPr lang="en-US" altLang="zh-CN" sz="2800" dirty="0">
                <a:solidFill>
                  <a:prstClr val="black"/>
                </a:solidFill>
                <a:latin typeface="Arial Black" panose="020B0A04020102020204" pitchFamily="34" charset="0"/>
                <a:ea typeface="Arial Unicode MS" panose="020B0604020202020204" pitchFamily="34" charset="-122"/>
              </a:rPr>
              <a:t>Computer Program</a:t>
            </a:r>
          </a:p>
          <a:p>
            <a:pPr marL="996950" marR="0" lvl="1" indent="-539750" algn="l" defTabSz="914400" rtl="0" eaLnBrk="1" fontAlgn="auto" latinLnBrk="0" hangingPunct="1">
              <a:lnSpc>
                <a:spcPct val="200000"/>
              </a:lnSpc>
              <a:spcBef>
                <a:spcPts val="500"/>
              </a:spcBef>
              <a:spcAft>
                <a:spcPts val="0"/>
              </a:spcAft>
              <a:buClrTx/>
              <a:buSzTx/>
              <a:buFont typeface="+mj-lt"/>
              <a:buAutoNum type="arabicPeriod"/>
              <a:tabLst/>
              <a:defRPr/>
            </a:pPr>
            <a:r>
              <a:rPr lang="en-US" altLang="zh-CN" sz="2800" dirty="0">
                <a:solidFill>
                  <a:srgbClr val="FF0000"/>
                </a:solidFill>
                <a:latin typeface="Arial Black" panose="020B0A04020102020204" pitchFamily="34" charset="0"/>
                <a:ea typeface="黑体" pitchFamily="49" charset="-122"/>
              </a:rPr>
              <a:t>Programming Language</a:t>
            </a:r>
          </a:p>
          <a:p>
            <a:pPr marL="996950" marR="0" lvl="1" indent="-539750" algn="l" defTabSz="914400" rtl="0" eaLnBrk="1" fontAlgn="auto" latinLnBrk="0" hangingPunct="1">
              <a:lnSpc>
                <a:spcPct val="200000"/>
              </a:lnSpc>
              <a:spcBef>
                <a:spcPts val="500"/>
              </a:spcBef>
              <a:spcAft>
                <a:spcPts val="0"/>
              </a:spcAft>
              <a:buClrTx/>
              <a:buSzTx/>
              <a:buFont typeface="+mj-lt"/>
              <a:buAutoNum type="arabicPeriod"/>
              <a:tabLst/>
              <a:defRPr/>
            </a:pPr>
            <a:r>
              <a:rPr kumimoji="0" lang="en-US" altLang="zh-CN" sz="2800" b="0" i="0" u="none" strike="noStrike" kern="1200" cap="none" spc="0" normalizeH="0" baseline="0" noProof="0" dirty="0">
                <a:ln>
                  <a:noFill/>
                </a:ln>
                <a:solidFill>
                  <a:prstClr val="black"/>
                </a:solidFill>
                <a:effectLst/>
                <a:uLnTx/>
                <a:uFillTx/>
                <a:latin typeface="Arial Black" panose="020B0A04020102020204" pitchFamily="34" charset="0"/>
                <a:ea typeface="Arial Unicode MS" panose="020B0604020202020204" pitchFamily="34" charset="-122"/>
                <a:cs typeface="Arial Unicode MS" panose="020B0604020202020204" pitchFamily="34" charset="-122"/>
              </a:rPr>
              <a:t>Operating System</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962"/>
            <a:ext cx="3070459" cy="1148975"/>
          </a:xfrm>
          <a:prstGeom prst="rect">
            <a:avLst/>
          </a:prstGeom>
          <a:solidFill>
            <a:srgbClr val="1557AE"/>
          </a:solidFill>
        </p:spPr>
      </p:pic>
    </p:spTree>
    <p:extLst>
      <p:ext uri="{BB962C8B-B14F-4D97-AF65-F5344CB8AC3E}">
        <p14:creationId xmlns:p14="http://schemas.microsoft.com/office/powerpoint/2010/main" val="50351065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882175" y="264438"/>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600" b="1" dirty="0">
                <a:solidFill>
                  <a:srgbClr val="1557AE"/>
                </a:solidFill>
                <a:effectLst/>
                <a:ea typeface="黑体" pitchFamily="49" charset="-122"/>
              </a:rPr>
              <a:t>Popular programming languages </a:t>
            </a:r>
            <a:r>
              <a:rPr lang="en-US" altLang="zh-CN" sz="2400" b="1" dirty="0">
                <a:solidFill>
                  <a:srgbClr val="1557AE"/>
                </a:solidFill>
                <a:effectLst/>
                <a:ea typeface="黑体" pitchFamily="49" charset="-122"/>
              </a:rPr>
              <a:t>(2002-2019)</a:t>
            </a:r>
            <a:endParaRPr lang="zh-CN" altLang="en-US" sz="2400" b="1" dirty="0">
              <a:solidFill>
                <a:srgbClr val="1557AE"/>
              </a:solidFill>
              <a:effectLst/>
              <a:ea typeface="黑体" pitchFamily="49" charset="-122"/>
            </a:endParaRPr>
          </a:p>
        </p:txBody>
      </p:sp>
      <p:sp>
        <p:nvSpPr>
          <p:cNvPr id="3" name="文本框 2"/>
          <p:cNvSpPr txBox="1"/>
          <p:nvPr/>
        </p:nvSpPr>
        <p:spPr>
          <a:xfrm>
            <a:off x="185491" y="5527586"/>
            <a:ext cx="8799022"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solidFill>
                  <a:srgbClr val="000000"/>
                </a:solidFill>
                <a:effectLst/>
              </a:rPr>
              <a:t>The index is calculated from the number of search engine results for queries containing the name of the language. The index covers searches in Google, Google Blogs, MSN, Yahoo!, Baidu, Wikipedia and YouTube.</a:t>
            </a:r>
          </a:p>
        </p:txBody>
      </p:sp>
      <p:pic>
        <p:nvPicPr>
          <p:cNvPr id="6" name="图片 5"/>
          <p:cNvPicPr>
            <a:picLocks noChangeAspect="1"/>
          </p:cNvPicPr>
          <p:nvPr/>
        </p:nvPicPr>
        <p:blipFill>
          <a:blip r:embed="rId3"/>
          <a:stretch>
            <a:fillRect/>
          </a:stretch>
        </p:blipFill>
        <p:spPr>
          <a:xfrm>
            <a:off x="-87908" y="44707"/>
            <a:ext cx="847417" cy="1012024"/>
          </a:xfrm>
          <a:prstGeom prst="rect">
            <a:avLst/>
          </a:prstGeom>
        </p:spPr>
      </p:pic>
      <p:pic>
        <p:nvPicPr>
          <p:cNvPr id="1026"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6263"/>
          <a:stretch/>
        </p:blipFill>
        <p:spPr bwMode="auto">
          <a:xfrm>
            <a:off x="185490" y="1047304"/>
            <a:ext cx="7398936" cy="4293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3879" t="29997" b="27623"/>
          <a:stretch/>
        </p:blipFill>
        <p:spPr bwMode="auto">
          <a:xfrm>
            <a:off x="7499585" y="3093437"/>
            <a:ext cx="1559574" cy="1992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1175114"/>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882175" y="248898"/>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600" b="1" dirty="0">
                <a:solidFill>
                  <a:srgbClr val="1557AE"/>
                </a:solidFill>
                <a:effectLst/>
                <a:ea typeface="黑体" pitchFamily="49" charset="-122"/>
              </a:rPr>
              <a:t>Popular programming languages </a:t>
            </a:r>
            <a:r>
              <a:rPr lang="en-US" altLang="zh-CN" sz="2400" b="1" dirty="0">
                <a:solidFill>
                  <a:srgbClr val="1557AE"/>
                </a:solidFill>
                <a:effectLst/>
                <a:ea typeface="黑体" pitchFamily="49" charset="-122"/>
              </a:rPr>
              <a:t>(2019.10)</a:t>
            </a:r>
            <a:endParaRPr lang="zh-CN" altLang="en-US" sz="2400" b="1" dirty="0">
              <a:solidFill>
                <a:srgbClr val="1557AE"/>
              </a:solidFill>
              <a:effectLst/>
              <a:ea typeface="黑体" pitchFamily="49"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1332686834"/>
              </p:ext>
            </p:extLst>
          </p:nvPr>
        </p:nvGraphicFramePr>
        <p:xfrm>
          <a:off x="662133" y="1103922"/>
          <a:ext cx="3623919" cy="5421423"/>
        </p:xfrm>
        <a:graphic>
          <a:graphicData uri="http://schemas.openxmlformats.org/drawingml/2006/table">
            <a:tbl>
              <a:tblPr firstRow="1" bandRow="1">
                <a:tableStyleId>{5C22544A-7EE6-4342-B048-85BDC9FD1C3A}</a:tableStyleId>
              </a:tblPr>
              <a:tblGrid>
                <a:gridCol w="542136">
                  <a:extLst>
                    <a:ext uri="{9D8B030D-6E8A-4147-A177-3AD203B41FA5}">
                      <a16:colId xmlns:a16="http://schemas.microsoft.com/office/drawing/2014/main" val="20000"/>
                    </a:ext>
                  </a:extLst>
                </a:gridCol>
                <a:gridCol w="506639">
                  <a:extLst>
                    <a:ext uri="{9D8B030D-6E8A-4147-A177-3AD203B41FA5}">
                      <a16:colId xmlns:a16="http://schemas.microsoft.com/office/drawing/2014/main" val="20001"/>
                    </a:ext>
                  </a:extLst>
                </a:gridCol>
                <a:gridCol w="1729670">
                  <a:extLst>
                    <a:ext uri="{9D8B030D-6E8A-4147-A177-3AD203B41FA5}">
                      <a16:colId xmlns:a16="http://schemas.microsoft.com/office/drawing/2014/main" val="20002"/>
                    </a:ext>
                  </a:extLst>
                </a:gridCol>
                <a:gridCol w="845474">
                  <a:extLst>
                    <a:ext uri="{9D8B030D-6E8A-4147-A177-3AD203B41FA5}">
                      <a16:colId xmlns:a16="http://schemas.microsoft.com/office/drawing/2014/main" val="20003"/>
                    </a:ext>
                  </a:extLst>
                </a:gridCol>
              </a:tblGrid>
              <a:tr h="258163">
                <a:tc>
                  <a:txBody>
                    <a:bodyPr/>
                    <a:lstStyle/>
                    <a:p>
                      <a:pPr algn="l"/>
                      <a:r>
                        <a:rPr lang="en-US" sz="1100" dirty="0"/>
                        <a:t>Rank</a:t>
                      </a:r>
                    </a:p>
                  </a:txBody>
                  <a:tcPr marL="86054" marR="86054" marT="43027" marB="43027" anchor="ctr"/>
                </a:tc>
                <a:tc>
                  <a:txBody>
                    <a:bodyPr/>
                    <a:lstStyle/>
                    <a:p>
                      <a:pPr algn="l"/>
                      <a:r>
                        <a:rPr lang="en-US" sz="1100" dirty="0"/>
                        <a:t>Year</a:t>
                      </a:r>
                    </a:p>
                  </a:txBody>
                  <a:tcPr marL="86054" marR="86054" marT="43027" marB="43027" anchor="ctr"/>
                </a:tc>
                <a:tc>
                  <a:txBody>
                    <a:bodyPr/>
                    <a:lstStyle/>
                    <a:p>
                      <a:pPr algn="l"/>
                      <a:r>
                        <a:rPr lang="en-US" sz="1100"/>
                        <a:t>Programming Language</a:t>
                      </a:r>
                    </a:p>
                  </a:txBody>
                  <a:tcPr marL="86054" marR="86054" marT="43027" marB="43027" anchor="ctr"/>
                </a:tc>
                <a:tc>
                  <a:txBody>
                    <a:bodyPr/>
                    <a:lstStyle/>
                    <a:p>
                      <a:pPr algn="l"/>
                      <a:r>
                        <a:rPr lang="en-US" sz="1100"/>
                        <a:t>Ratings</a:t>
                      </a:r>
                    </a:p>
                  </a:txBody>
                  <a:tcPr marL="86054" marR="86054" marT="43027" marB="43027" anchor="ctr"/>
                </a:tc>
                <a:extLst>
                  <a:ext uri="{0D108BD9-81ED-4DB2-BD59-A6C34878D82A}">
                    <a16:rowId xmlns:a16="http://schemas.microsoft.com/office/drawing/2014/main" val="10000"/>
                  </a:ext>
                </a:extLst>
              </a:tr>
              <a:tr h="258163">
                <a:tc>
                  <a:txBody>
                    <a:bodyPr/>
                    <a:lstStyle/>
                    <a:p>
                      <a:pPr algn="l"/>
                      <a:r>
                        <a:rPr lang="en-US" sz="1100">
                          <a:solidFill>
                            <a:srgbClr val="000000"/>
                          </a:solidFill>
                        </a:rPr>
                        <a:t>1</a:t>
                      </a:r>
                    </a:p>
                  </a:txBody>
                  <a:tcPr marL="86054" marR="86054" marT="43027" marB="43027" anchor="ctr"/>
                </a:tc>
                <a:tc>
                  <a:txBody>
                    <a:bodyPr/>
                    <a:lstStyle/>
                    <a:p>
                      <a:r>
                        <a:rPr lang="en-US" sz="1100">
                          <a:solidFill>
                            <a:srgbClr val="000000"/>
                          </a:solidFill>
                        </a:rPr>
                        <a:t>1995</a:t>
                      </a:r>
                    </a:p>
                  </a:txBody>
                  <a:tcPr marL="86054" marR="86054" marT="43027" marB="43027" anchor="ctr"/>
                </a:tc>
                <a:tc>
                  <a:txBody>
                    <a:bodyPr/>
                    <a:lstStyle/>
                    <a:p>
                      <a:r>
                        <a:rPr lang="en-US" altLang="zh-CN" sz="1100" b="1">
                          <a:solidFill>
                            <a:srgbClr val="C00000"/>
                          </a:solidFill>
                          <a:effectLst/>
                          <a:latin typeface="+mn-lt"/>
                          <a:ea typeface="黑体" pitchFamily="49" charset="-122"/>
                        </a:rPr>
                        <a:t>Java</a:t>
                      </a:r>
                      <a:endParaRPr lang="en-US" sz="1100" b="1">
                        <a:solidFill>
                          <a:srgbClr val="C00000"/>
                        </a:solidFill>
                      </a:endParaRPr>
                    </a:p>
                  </a:txBody>
                  <a:tcPr marL="86054" marR="86054" marT="43027" marB="43027" anchor="ctr"/>
                </a:tc>
                <a:tc>
                  <a:txBody>
                    <a:bodyPr/>
                    <a:lstStyle/>
                    <a:p>
                      <a:pPr algn="l"/>
                      <a:r>
                        <a:rPr lang="en-US" sz="1100" dirty="0">
                          <a:solidFill>
                            <a:srgbClr val="000000"/>
                          </a:solidFill>
                        </a:rPr>
                        <a:t>1</a:t>
                      </a:r>
                      <a:r>
                        <a:rPr lang="en-US" altLang="zh-CN" sz="1100" dirty="0">
                          <a:solidFill>
                            <a:srgbClr val="000000"/>
                          </a:solidFill>
                        </a:rPr>
                        <a:t>6</a:t>
                      </a:r>
                      <a:r>
                        <a:rPr lang="en-US" sz="1100" dirty="0">
                          <a:solidFill>
                            <a:srgbClr val="000000"/>
                          </a:solidFill>
                        </a:rPr>
                        <a:t>.</a:t>
                      </a:r>
                      <a:r>
                        <a:rPr lang="en-US" altLang="zh-CN" sz="1100" dirty="0">
                          <a:solidFill>
                            <a:srgbClr val="000000"/>
                          </a:solidFill>
                        </a:rPr>
                        <a:t>884</a:t>
                      </a:r>
                      <a:r>
                        <a:rPr lang="en-US" sz="1100" dirty="0">
                          <a:solidFill>
                            <a:srgbClr val="000000"/>
                          </a:solidFill>
                        </a:rPr>
                        <a:t>%</a:t>
                      </a:r>
                    </a:p>
                  </a:txBody>
                  <a:tcPr marL="86054" marR="86054" marT="43027" marB="43027" anchor="ctr"/>
                </a:tc>
                <a:extLst>
                  <a:ext uri="{0D108BD9-81ED-4DB2-BD59-A6C34878D82A}">
                    <a16:rowId xmlns:a16="http://schemas.microsoft.com/office/drawing/2014/main" val="10001"/>
                  </a:ext>
                </a:extLst>
              </a:tr>
              <a:tr h="258163">
                <a:tc>
                  <a:txBody>
                    <a:bodyPr/>
                    <a:lstStyle/>
                    <a:p>
                      <a:pPr algn="l"/>
                      <a:r>
                        <a:rPr lang="en-US" sz="1100" dirty="0">
                          <a:solidFill>
                            <a:srgbClr val="000000"/>
                          </a:solidFill>
                        </a:rPr>
                        <a:t>2</a:t>
                      </a:r>
                    </a:p>
                  </a:txBody>
                  <a:tcPr marL="86054" marR="86054" marT="43027" marB="43027" anchor="ctr"/>
                </a:tc>
                <a:tc>
                  <a:txBody>
                    <a:bodyPr/>
                    <a:lstStyle/>
                    <a:p>
                      <a:r>
                        <a:rPr lang="en-US" sz="1100">
                          <a:solidFill>
                            <a:srgbClr val="000000"/>
                          </a:solidFill>
                        </a:rPr>
                        <a:t>1972</a:t>
                      </a:r>
                    </a:p>
                  </a:txBody>
                  <a:tcPr marL="86054" marR="86054" marT="43027" marB="43027" anchor="ctr"/>
                </a:tc>
                <a:tc>
                  <a:txBody>
                    <a:bodyPr/>
                    <a:lstStyle/>
                    <a:p>
                      <a:r>
                        <a:rPr lang="en-US" sz="1100" b="1">
                          <a:solidFill>
                            <a:srgbClr val="C00000"/>
                          </a:solidFill>
                          <a:effectLst/>
                          <a:latin typeface="+mn-lt"/>
                          <a:ea typeface="黑体" pitchFamily="49" charset="-122"/>
                        </a:rPr>
                        <a:t>C</a:t>
                      </a:r>
                      <a:endParaRPr lang="en-US" sz="1100" b="1">
                        <a:solidFill>
                          <a:srgbClr val="C00000"/>
                        </a:solidFill>
                      </a:endParaRPr>
                    </a:p>
                  </a:txBody>
                  <a:tcPr marL="86054" marR="86054" marT="43027" marB="43027" anchor="ctr"/>
                </a:tc>
                <a:tc>
                  <a:txBody>
                    <a:bodyPr/>
                    <a:lstStyle/>
                    <a:p>
                      <a:pPr algn="l"/>
                      <a:r>
                        <a:rPr lang="en-US" sz="1100" dirty="0">
                          <a:solidFill>
                            <a:srgbClr val="000000"/>
                          </a:solidFill>
                        </a:rPr>
                        <a:t>16.180%</a:t>
                      </a:r>
                    </a:p>
                  </a:txBody>
                  <a:tcPr marL="86054" marR="86054" marT="43027" marB="43027" anchor="ctr"/>
                </a:tc>
                <a:extLst>
                  <a:ext uri="{0D108BD9-81ED-4DB2-BD59-A6C34878D82A}">
                    <a16:rowId xmlns:a16="http://schemas.microsoft.com/office/drawing/2014/main" val="10002"/>
                  </a:ext>
                </a:extLst>
              </a:tr>
              <a:tr h="258163">
                <a:tc>
                  <a:txBody>
                    <a:bodyPr/>
                    <a:lstStyle/>
                    <a:p>
                      <a:pPr algn="l"/>
                      <a:r>
                        <a:rPr lang="en-US" sz="1100" dirty="0">
                          <a:solidFill>
                            <a:srgbClr val="000000"/>
                          </a:solidFill>
                        </a:rPr>
                        <a:t>3</a:t>
                      </a:r>
                    </a:p>
                  </a:txBody>
                  <a:tcPr marL="86054" marR="86054" marT="43027" marB="43027" anchor="ctr"/>
                </a:tc>
                <a:tc>
                  <a:txBody>
                    <a:bodyPr/>
                    <a:lstStyle/>
                    <a:p>
                      <a:r>
                        <a:rPr lang="en-US" sz="1100">
                          <a:solidFill>
                            <a:srgbClr val="000000"/>
                          </a:solidFill>
                        </a:rPr>
                        <a:t>1991</a:t>
                      </a:r>
                    </a:p>
                  </a:txBody>
                  <a:tcPr marL="86054" marR="86054" marT="43027" marB="43027" anchor="ctr"/>
                </a:tc>
                <a:tc>
                  <a:txBody>
                    <a:bodyPr/>
                    <a:lstStyle/>
                    <a:p>
                      <a:r>
                        <a:rPr lang="en-US" sz="1100" b="1" dirty="0">
                          <a:solidFill>
                            <a:srgbClr val="0070C0"/>
                          </a:solidFill>
                        </a:rPr>
                        <a:t>Python</a:t>
                      </a:r>
                    </a:p>
                  </a:txBody>
                  <a:tcPr marL="86054" marR="86054" marT="43027" marB="43027" anchor="ctr"/>
                </a:tc>
                <a:tc>
                  <a:txBody>
                    <a:bodyPr/>
                    <a:lstStyle/>
                    <a:p>
                      <a:pPr algn="l"/>
                      <a:r>
                        <a:rPr lang="en-US" sz="1100" dirty="0">
                          <a:solidFill>
                            <a:srgbClr val="000000"/>
                          </a:solidFill>
                        </a:rPr>
                        <a:t>9.089%</a:t>
                      </a:r>
                    </a:p>
                  </a:txBody>
                  <a:tcPr marL="86054" marR="86054" marT="43027" marB="43027" anchor="ctr"/>
                </a:tc>
                <a:extLst>
                  <a:ext uri="{0D108BD9-81ED-4DB2-BD59-A6C34878D82A}">
                    <a16:rowId xmlns:a16="http://schemas.microsoft.com/office/drawing/2014/main" val="10005"/>
                  </a:ext>
                </a:extLst>
              </a:tr>
              <a:tr h="258163">
                <a:tc>
                  <a:txBody>
                    <a:bodyPr/>
                    <a:lstStyle/>
                    <a:p>
                      <a:pPr algn="l"/>
                      <a:r>
                        <a:rPr lang="en-US" sz="1100" dirty="0">
                          <a:solidFill>
                            <a:srgbClr val="000000"/>
                          </a:solidFill>
                        </a:rPr>
                        <a:t>4</a:t>
                      </a:r>
                    </a:p>
                  </a:txBody>
                  <a:tcPr marL="86054" marR="86054" marT="43027" marB="43027" anchor="ctr"/>
                </a:tc>
                <a:tc>
                  <a:txBody>
                    <a:bodyPr/>
                    <a:lstStyle/>
                    <a:p>
                      <a:r>
                        <a:rPr lang="en-US" sz="1100">
                          <a:solidFill>
                            <a:srgbClr val="000000"/>
                          </a:solidFill>
                        </a:rPr>
                        <a:t>1980</a:t>
                      </a:r>
                    </a:p>
                  </a:txBody>
                  <a:tcPr marL="86054" marR="86054" marT="43027" marB="43027" anchor="ctr"/>
                </a:tc>
                <a:tc>
                  <a:txBody>
                    <a:bodyPr/>
                    <a:lstStyle/>
                    <a:p>
                      <a:r>
                        <a:rPr lang="en-US" sz="1100" b="1" dirty="0">
                          <a:solidFill>
                            <a:srgbClr val="C00000"/>
                          </a:solidFill>
                        </a:rPr>
                        <a:t>C++</a:t>
                      </a:r>
                    </a:p>
                  </a:txBody>
                  <a:tcPr marL="86054" marR="86054" marT="43027" marB="43027" anchor="ctr"/>
                </a:tc>
                <a:tc>
                  <a:txBody>
                    <a:bodyPr/>
                    <a:lstStyle/>
                    <a:p>
                      <a:pPr algn="l"/>
                      <a:r>
                        <a:rPr lang="en-US" sz="1100" dirty="0">
                          <a:solidFill>
                            <a:srgbClr val="000000"/>
                          </a:solidFill>
                        </a:rPr>
                        <a:t>6.229%</a:t>
                      </a:r>
                    </a:p>
                  </a:txBody>
                  <a:tcPr marL="86054" marR="86054" marT="43027" marB="43027" anchor="ctr"/>
                </a:tc>
                <a:extLst>
                  <a:ext uri="{0D108BD9-81ED-4DB2-BD59-A6C34878D82A}">
                    <a16:rowId xmlns:a16="http://schemas.microsoft.com/office/drawing/2014/main" val="10003"/>
                  </a:ext>
                </a:extLst>
              </a:tr>
              <a:tr h="258163">
                <a:tc>
                  <a:txBody>
                    <a:bodyPr/>
                    <a:lstStyle/>
                    <a:p>
                      <a:pPr algn="l"/>
                      <a:r>
                        <a:rPr lang="en-US" sz="1100" dirty="0">
                          <a:solidFill>
                            <a:srgbClr val="000000"/>
                          </a:solidFill>
                        </a:rPr>
                        <a:t>5</a:t>
                      </a:r>
                    </a:p>
                  </a:txBody>
                  <a:tcPr marL="86054" marR="86054" marT="43027" marB="43027" anchor="ctr"/>
                </a:tc>
                <a:tc>
                  <a:txBody>
                    <a:bodyPr/>
                    <a:lstStyle/>
                    <a:p>
                      <a:r>
                        <a:rPr lang="en-US" sz="1100">
                          <a:solidFill>
                            <a:srgbClr val="000000"/>
                          </a:solidFill>
                        </a:rPr>
                        <a:t>2001</a:t>
                      </a:r>
                    </a:p>
                  </a:txBody>
                  <a:tcPr marL="86054" marR="86054" marT="43027" marB="43027" anchor="ctr"/>
                </a:tc>
                <a:tc>
                  <a:txBody>
                    <a:bodyPr/>
                    <a:lstStyle/>
                    <a:p>
                      <a:r>
                        <a:rPr lang="en-US" sz="1100" b="1" dirty="0">
                          <a:solidFill>
                            <a:srgbClr val="C00000"/>
                          </a:solidFill>
                        </a:rPr>
                        <a:t>C#</a:t>
                      </a:r>
                    </a:p>
                  </a:txBody>
                  <a:tcPr marL="86054" marR="86054" marT="43027" marB="43027" anchor="ctr"/>
                </a:tc>
                <a:tc>
                  <a:txBody>
                    <a:bodyPr/>
                    <a:lstStyle/>
                    <a:p>
                      <a:pPr algn="l"/>
                      <a:r>
                        <a:rPr lang="en-US" sz="1100" dirty="0">
                          <a:solidFill>
                            <a:srgbClr val="000000"/>
                          </a:solidFill>
                        </a:rPr>
                        <a:t>3.860%</a:t>
                      </a:r>
                    </a:p>
                  </a:txBody>
                  <a:tcPr marL="86054" marR="86054" marT="43027" marB="43027" anchor="ctr"/>
                </a:tc>
                <a:extLst>
                  <a:ext uri="{0D108BD9-81ED-4DB2-BD59-A6C34878D82A}">
                    <a16:rowId xmlns:a16="http://schemas.microsoft.com/office/drawing/2014/main" val="10004"/>
                  </a:ext>
                </a:extLst>
              </a:tr>
              <a:tr h="258163">
                <a:tc>
                  <a:txBody>
                    <a:bodyPr/>
                    <a:lstStyle/>
                    <a:p>
                      <a:pPr algn="l"/>
                      <a:r>
                        <a:rPr lang="en-US" sz="1100" dirty="0">
                          <a:solidFill>
                            <a:srgbClr val="000000"/>
                          </a:solidFill>
                        </a:rPr>
                        <a:t>6</a:t>
                      </a:r>
                    </a:p>
                  </a:txBody>
                  <a:tcPr marL="86054" marR="86054" marT="43027" marB="43027" anchor="ctr"/>
                </a:tc>
                <a:tc>
                  <a:txBody>
                    <a:bodyPr/>
                    <a:lstStyle/>
                    <a:p>
                      <a:r>
                        <a:rPr lang="en-US" sz="1100" dirty="0">
                          <a:solidFill>
                            <a:srgbClr val="000000"/>
                          </a:solidFill>
                        </a:rPr>
                        <a:t>2001</a:t>
                      </a:r>
                    </a:p>
                  </a:txBody>
                  <a:tcPr marL="86054" marR="86054" marT="43027" marB="43027" anchor="ctr"/>
                </a:tc>
                <a:tc>
                  <a:txBody>
                    <a:bodyPr/>
                    <a:lstStyle/>
                    <a:p>
                      <a:r>
                        <a:rPr lang="en-US" sz="1100" b="1" dirty="0">
                          <a:solidFill>
                            <a:srgbClr val="C00000"/>
                          </a:solidFill>
                        </a:rPr>
                        <a:t>Visual </a:t>
                      </a:r>
                      <a:r>
                        <a:rPr lang="en-US" sz="1100" b="1" dirty="0" err="1">
                          <a:solidFill>
                            <a:srgbClr val="C00000"/>
                          </a:solidFill>
                        </a:rPr>
                        <a:t>Baisc</a:t>
                      </a:r>
                      <a:r>
                        <a:rPr lang="en-US" sz="1100" b="1" dirty="0">
                          <a:solidFill>
                            <a:srgbClr val="C00000"/>
                          </a:solidFill>
                        </a:rPr>
                        <a:t> .NET</a:t>
                      </a:r>
                    </a:p>
                  </a:txBody>
                  <a:tcPr marL="86054" marR="86054" marT="43027" marB="43027" anchor="ctr"/>
                </a:tc>
                <a:tc>
                  <a:txBody>
                    <a:bodyPr/>
                    <a:lstStyle/>
                    <a:p>
                      <a:pPr algn="l"/>
                      <a:r>
                        <a:rPr lang="en-US" sz="1100" dirty="0">
                          <a:solidFill>
                            <a:srgbClr val="000000"/>
                          </a:solidFill>
                        </a:rPr>
                        <a:t>3.745%</a:t>
                      </a:r>
                    </a:p>
                  </a:txBody>
                  <a:tcPr marL="86054" marR="86054" marT="43027" marB="43027" anchor="ctr"/>
                </a:tc>
                <a:extLst>
                  <a:ext uri="{0D108BD9-81ED-4DB2-BD59-A6C34878D82A}">
                    <a16:rowId xmlns:a16="http://schemas.microsoft.com/office/drawing/2014/main" val="10007"/>
                  </a:ext>
                </a:extLst>
              </a:tr>
              <a:tr h="258163">
                <a:tc>
                  <a:txBody>
                    <a:bodyPr/>
                    <a:lstStyle/>
                    <a:p>
                      <a:pPr algn="l"/>
                      <a:r>
                        <a:rPr lang="en-US" sz="1100" dirty="0">
                          <a:solidFill>
                            <a:srgbClr val="000000"/>
                          </a:solidFill>
                        </a:rPr>
                        <a:t>7</a:t>
                      </a:r>
                    </a:p>
                  </a:txBody>
                  <a:tcPr marL="86054" marR="86054" marT="43027" marB="43027" anchor="ctr"/>
                </a:tc>
                <a:tc>
                  <a:txBody>
                    <a:bodyPr/>
                    <a:lstStyle/>
                    <a:p>
                      <a:r>
                        <a:rPr lang="en-US" sz="1100" dirty="0">
                          <a:solidFill>
                            <a:srgbClr val="000000"/>
                          </a:solidFill>
                        </a:rPr>
                        <a:t>1995</a:t>
                      </a:r>
                    </a:p>
                  </a:txBody>
                  <a:tcPr marL="86054" marR="86054" marT="43027" marB="43027" anchor="ctr"/>
                </a:tc>
                <a:tc>
                  <a:txBody>
                    <a:bodyPr/>
                    <a:lstStyle/>
                    <a:p>
                      <a:r>
                        <a:rPr lang="en-US" sz="1100" b="1" dirty="0">
                          <a:solidFill>
                            <a:srgbClr val="0070C0"/>
                          </a:solidFill>
                        </a:rPr>
                        <a:t>JavaScript</a:t>
                      </a:r>
                    </a:p>
                  </a:txBody>
                  <a:tcPr marL="86054" marR="86054" marT="43027" marB="43027" anchor="ctr"/>
                </a:tc>
                <a:tc>
                  <a:txBody>
                    <a:bodyPr/>
                    <a:lstStyle/>
                    <a:p>
                      <a:pPr algn="l"/>
                      <a:r>
                        <a:rPr lang="en-US" sz="1100" dirty="0">
                          <a:solidFill>
                            <a:srgbClr val="000000"/>
                          </a:solidFill>
                        </a:rPr>
                        <a:t>2.076%</a:t>
                      </a:r>
                    </a:p>
                  </a:txBody>
                  <a:tcPr marL="86054" marR="86054" marT="43027" marB="43027" anchor="ctr"/>
                </a:tc>
                <a:extLst>
                  <a:ext uri="{0D108BD9-81ED-4DB2-BD59-A6C34878D82A}">
                    <a16:rowId xmlns:a16="http://schemas.microsoft.com/office/drawing/2014/main" val="10008"/>
                  </a:ext>
                </a:extLst>
              </a:tr>
              <a:tr h="258163">
                <a:tc>
                  <a:txBody>
                    <a:bodyPr/>
                    <a:lstStyle/>
                    <a:p>
                      <a:pPr algn="l"/>
                      <a:r>
                        <a:rPr lang="en-US" sz="1100" dirty="0">
                          <a:solidFill>
                            <a:srgbClr val="000000"/>
                          </a:solidFill>
                        </a:rPr>
                        <a:t>8</a:t>
                      </a:r>
                    </a:p>
                  </a:txBody>
                  <a:tcPr marL="86054" marR="86054" marT="43027" marB="43027" anchor="ctr"/>
                </a:tc>
                <a:tc>
                  <a:txBody>
                    <a:bodyPr/>
                    <a:lstStyle/>
                    <a:p>
                      <a:r>
                        <a:rPr lang="en-US" sz="1100" dirty="0">
                          <a:solidFill>
                            <a:srgbClr val="000000"/>
                          </a:solidFill>
                        </a:rPr>
                        <a:t>1988</a:t>
                      </a:r>
                    </a:p>
                  </a:txBody>
                  <a:tcPr marL="86054" marR="86054" marT="43027" marB="43027" anchor="ctr"/>
                </a:tc>
                <a:tc>
                  <a:txBody>
                    <a:bodyPr/>
                    <a:lstStyle/>
                    <a:p>
                      <a:r>
                        <a:rPr lang="en-US" sz="1100" b="1" dirty="0">
                          <a:solidFill>
                            <a:srgbClr val="0070C0"/>
                          </a:solidFill>
                        </a:rPr>
                        <a:t>SQL</a:t>
                      </a:r>
                    </a:p>
                  </a:txBody>
                  <a:tcPr marL="86054" marR="86054" marT="43027" marB="43027" anchor="ctr"/>
                </a:tc>
                <a:tc>
                  <a:txBody>
                    <a:bodyPr/>
                    <a:lstStyle/>
                    <a:p>
                      <a:pPr algn="l"/>
                      <a:r>
                        <a:rPr lang="en-US" sz="1100" dirty="0">
                          <a:solidFill>
                            <a:srgbClr val="000000"/>
                          </a:solidFill>
                        </a:rPr>
                        <a:t>1.935%</a:t>
                      </a:r>
                    </a:p>
                  </a:txBody>
                  <a:tcPr marL="86054" marR="86054" marT="43027" marB="43027" anchor="ctr"/>
                </a:tc>
                <a:extLst>
                  <a:ext uri="{0D108BD9-81ED-4DB2-BD59-A6C34878D82A}">
                    <a16:rowId xmlns:a16="http://schemas.microsoft.com/office/drawing/2014/main" val="10011"/>
                  </a:ext>
                </a:extLst>
              </a:tr>
              <a:tr h="258163">
                <a:tc>
                  <a:txBody>
                    <a:bodyPr/>
                    <a:lstStyle/>
                    <a:p>
                      <a:pPr algn="l"/>
                      <a:r>
                        <a:rPr lang="en-US" sz="1100" dirty="0">
                          <a:solidFill>
                            <a:srgbClr val="000000"/>
                          </a:solidFill>
                        </a:rPr>
                        <a:t>9</a:t>
                      </a:r>
                    </a:p>
                  </a:txBody>
                  <a:tcPr marL="86054" marR="86054" marT="43027" marB="43027" anchor="ctr"/>
                </a:tc>
                <a:tc>
                  <a:txBody>
                    <a:bodyPr/>
                    <a:lstStyle/>
                    <a:p>
                      <a:r>
                        <a:rPr lang="en-US" sz="1100">
                          <a:solidFill>
                            <a:srgbClr val="000000"/>
                          </a:solidFill>
                        </a:rPr>
                        <a:t>1995</a:t>
                      </a:r>
                    </a:p>
                  </a:txBody>
                  <a:tcPr marL="86054" marR="86054" marT="43027" marB="43027" anchor="ctr"/>
                </a:tc>
                <a:tc>
                  <a:txBody>
                    <a:bodyPr/>
                    <a:lstStyle/>
                    <a:p>
                      <a:r>
                        <a:rPr lang="en-US" sz="1100" b="1" dirty="0">
                          <a:solidFill>
                            <a:srgbClr val="0070C0"/>
                          </a:solidFill>
                        </a:rPr>
                        <a:t>PHP</a:t>
                      </a:r>
                    </a:p>
                  </a:txBody>
                  <a:tcPr marL="86054" marR="86054" marT="43027" marB="43027" anchor="ctr"/>
                </a:tc>
                <a:tc>
                  <a:txBody>
                    <a:bodyPr/>
                    <a:lstStyle/>
                    <a:p>
                      <a:pPr algn="l"/>
                      <a:r>
                        <a:rPr lang="en-US" sz="1100" dirty="0">
                          <a:solidFill>
                            <a:srgbClr val="000000"/>
                          </a:solidFill>
                        </a:rPr>
                        <a:t>1.909%</a:t>
                      </a:r>
                    </a:p>
                  </a:txBody>
                  <a:tcPr marL="86054" marR="86054" marT="43027" marB="43027" anchor="ctr"/>
                </a:tc>
                <a:extLst>
                  <a:ext uri="{0D108BD9-81ED-4DB2-BD59-A6C34878D82A}">
                    <a16:rowId xmlns:a16="http://schemas.microsoft.com/office/drawing/2014/main" val="10006"/>
                  </a:ext>
                </a:extLst>
              </a:tr>
              <a:tr h="258163">
                <a:tc>
                  <a:txBody>
                    <a:bodyPr/>
                    <a:lstStyle/>
                    <a:p>
                      <a:pPr algn="l"/>
                      <a:r>
                        <a:rPr lang="en-US" sz="1100" dirty="0">
                          <a:solidFill>
                            <a:srgbClr val="000000"/>
                          </a:solidFill>
                        </a:rPr>
                        <a:t>15</a:t>
                      </a:r>
                    </a:p>
                  </a:txBody>
                  <a:tcPr marL="86054" marR="86054" marT="43027" marB="43027" anchor="ctr"/>
                </a:tc>
                <a:tc>
                  <a:txBody>
                    <a:bodyPr/>
                    <a:lstStyle/>
                    <a:p>
                      <a:r>
                        <a:rPr lang="en-US" sz="1100" dirty="0">
                          <a:solidFill>
                            <a:srgbClr val="000000"/>
                          </a:solidFill>
                        </a:rPr>
                        <a:t>1986</a:t>
                      </a:r>
                    </a:p>
                  </a:txBody>
                  <a:tcPr marL="86054" marR="86054" marT="43027" marB="43027" anchor="ctr"/>
                </a:tc>
                <a:tc>
                  <a:txBody>
                    <a:bodyPr/>
                    <a:lstStyle/>
                    <a:p>
                      <a:r>
                        <a:rPr lang="en-US" sz="1100" b="1" dirty="0">
                          <a:solidFill>
                            <a:srgbClr val="C00000"/>
                          </a:solidFill>
                        </a:rPr>
                        <a:t>Objective-C</a:t>
                      </a:r>
                    </a:p>
                  </a:txBody>
                  <a:tcPr marL="86054" marR="86054" marT="43027" marB="43027" anchor="ctr"/>
                </a:tc>
                <a:tc>
                  <a:txBody>
                    <a:bodyPr/>
                    <a:lstStyle/>
                    <a:p>
                      <a:pPr algn="l"/>
                      <a:r>
                        <a:rPr lang="en-US" sz="1100" dirty="0">
                          <a:solidFill>
                            <a:srgbClr val="000000"/>
                          </a:solidFill>
                        </a:rPr>
                        <a:t>1.501%</a:t>
                      </a:r>
                    </a:p>
                  </a:txBody>
                  <a:tcPr marL="86054" marR="86054" marT="43027" marB="43027" anchor="ctr"/>
                </a:tc>
                <a:extLst>
                  <a:ext uri="{0D108BD9-81ED-4DB2-BD59-A6C34878D82A}">
                    <a16:rowId xmlns:a16="http://schemas.microsoft.com/office/drawing/2014/main" val="10009"/>
                  </a:ext>
                </a:extLst>
              </a:tr>
              <a:tr h="258163">
                <a:tc>
                  <a:txBody>
                    <a:bodyPr/>
                    <a:lstStyle/>
                    <a:p>
                      <a:pPr algn="l"/>
                      <a:r>
                        <a:rPr lang="en-US" sz="1100" dirty="0">
                          <a:solidFill>
                            <a:srgbClr val="000000"/>
                          </a:solidFill>
                        </a:rPr>
                        <a:t>16</a:t>
                      </a:r>
                    </a:p>
                  </a:txBody>
                  <a:tcPr marL="86054" marR="86054" marT="43027" marB="43027" anchor="ctr"/>
                </a:tc>
                <a:tc>
                  <a:txBody>
                    <a:bodyPr/>
                    <a:lstStyle/>
                    <a:p>
                      <a:r>
                        <a:rPr lang="en-US" sz="1100" dirty="0">
                          <a:solidFill>
                            <a:srgbClr val="000000"/>
                          </a:solidFill>
                        </a:rPr>
                        <a:t>2003</a:t>
                      </a:r>
                    </a:p>
                  </a:txBody>
                  <a:tcPr marL="86054" marR="86054" marT="43027" marB="43027" anchor="ctr"/>
                </a:tc>
                <a:tc>
                  <a:txBody>
                    <a:bodyPr/>
                    <a:lstStyle/>
                    <a:p>
                      <a:r>
                        <a:rPr lang="en-US" sz="1100" b="1" dirty="0">
                          <a:solidFill>
                            <a:srgbClr val="0070C0"/>
                          </a:solidFill>
                        </a:rPr>
                        <a:t>Groovy</a:t>
                      </a:r>
                    </a:p>
                  </a:txBody>
                  <a:tcPr marL="86054" marR="86054" marT="43027" marB="43027" anchor="ctr"/>
                </a:tc>
                <a:tc>
                  <a:txBody>
                    <a:bodyPr/>
                    <a:lstStyle/>
                    <a:p>
                      <a:pPr algn="l"/>
                      <a:r>
                        <a:rPr lang="en-US" sz="1100" dirty="0">
                          <a:solidFill>
                            <a:srgbClr val="000000"/>
                          </a:solidFill>
                        </a:rPr>
                        <a:t>1.394%</a:t>
                      </a:r>
                    </a:p>
                  </a:txBody>
                  <a:tcPr marL="86054" marR="86054" marT="43027" marB="43027" anchor="ctr"/>
                </a:tc>
                <a:extLst>
                  <a:ext uri="{0D108BD9-81ED-4DB2-BD59-A6C34878D82A}">
                    <a16:rowId xmlns:a16="http://schemas.microsoft.com/office/drawing/2014/main" val="10012"/>
                  </a:ext>
                </a:extLst>
              </a:tr>
              <a:tr h="258163">
                <a:tc>
                  <a:txBody>
                    <a:bodyPr/>
                    <a:lstStyle/>
                    <a:p>
                      <a:pPr algn="l"/>
                      <a:r>
                        <a:rPr lang="en-US" sz="1100" dirty="0">
                          <a:solidFill>
                            <a:srgbClr val="000000"/>
                          </a:solidFill>
                        </a:rPr>
                        <a:t>14</a:t>
                      </a:r>
                    </a:p>
                  </a:txBody>
                  <a:tcPr marL="86054" marR="86054" marT="43027" marB="43027" anchor="ctr"/>
                </a:tc>
                <a:tc>
                  <a:txBody>
                    <a:bodyPr/>
                    <a:lstStyle/>
                    <a:p>
                      <a:r>
                        <a:rPr lang="en-US" sz="1100" dirty="0">
                          <a:solidFill>
                            <a:srgbClr val="000000"/>
                          </a:solidFill>
                        </a:rPr>
                        <a:t>2014</a:t>
                      </a:r>
                    </a:p>
                  </a:txBody>
                  <a:tcPr marL="86054" marR="86054" marT="43027" marB="43027" anchor="ctr"/>
                </a:tc>
                <a:tc>
                  <a:txBody>
                    <a:bodyPr/>
                    <a:lstStyle/>
                    <a:p>
                      <a:r>
                        <a:rPr lang="en-US" sz="1100" b="1" dirty="0">
                          <a:solidFill>
                            <a:srgbClr val="C00000"/>
                          </a:solidFill>
                        </a:rPr>
                        <a:t>Swift</a:t>
                      </a:r>
                    </a:p>
                  </a:txBody>
                  <a:tcPr marL="86054" marR="86054" marT="43027" marB="43027" anchor="ctr"/>
                </a:tc>
                <a:tc>
                  <a:txBody>
                    <a:bodyPr/>
                    <a:lstStyle/>
                    <a:p>
                      <a:pPr algn="l"/>
                      <a:r>
                        <a:rPr lang="en-US" sz="1100" dirty="0">
                          <a:solidFill>
                            <a:srgbClr val="000000"/>
                          </a:solidFill>
                        </a:rPr>
                        <a:t>1.362%</a:t>
                      </a:r>
                    </a:p>
                  </a:txBody>
                  <a:tcPr marL="86054" marR="86054" marT="43027" marB="43027" anchor="ctr"/>
                </a:tc>
                <a:extLst>
                  <a:ext uri="{0D108BD9-81ED-4DB2-BD59-A6C34878D82A}">
                    <a16:rowId xmlns:a16="http://schemas.microsoft.com/office/drawing/2014/main" val="10014"/>
                  </a:ext>
                </a:extLst>
              </a:tr>
              <a:tr h="258163">
                <a:tc>
                  <a:txBody>
                    <a:bodyPr/>
                    <a:lstStyle/>
                    <a:p>
                      <a:pPr algn="l"/>
                      <a:r>
                        <a:rPr lang="en-US" sz="1100" dirty="0">
                          <a:solidFill>
                            <a:srgbClr val="000000"/>
                          </a:solidFill>
                        </a:rPr>
                        <a:t>12</a:t>
                      </a:r>
                    </a:p>
                  </a:txBody>
                  <a:tcPr marL="86054" marR="86054" marT="43027" marB="43027" anchor="ctr"/>
                </a:tc>
                <a:tc>
                  <a:txBody>
                    <a:bodyPr/>
                    <a:lstStyle/>
                    <a:p>
                      <a:r>
                        <a:rPr lang="en-US" sz="1100" dirty="0">
                          <a:solidFill>
                            <a:srgbClr val="000000"/>
                          </a:solidFill>
                        </a:rPr>
                        <a:t>1993</a:t>
                      </a:r>
                    </a:p>
                  </a:txBody>
                  <a:tcPr marL="86054" marR="86054" marT="43027" marB="43027" anchor="ctr"/>
                </a:tc>
                <a:tc>
                  <a:txBody>
                    <a:bodyPr/>
                    <a:lstStyle/>
                    <a:p>
                      <a:r>
                        <a:rPr lang="en-US" sz="1100" b="1" dirty="0">
                          <a:solidFill>
                            <a:srgbClr val="0070C0"/>
                          </a:solidFill>
                        </a:rPr>
                        <a:t>Ruby</a:t>
                      </a:r>
                    </a:p>
                  </a:txBody>
                  <a:tcPr marL="86054" marR="86054" marT="43027" marB="43027" anchor="ctr"/>
                </a:tc>
                <a:tc>
                  <a:txBody>
                    <a:bodyPr/>
                    <a:lstStyle/>
                    <a:p>
                      <a:pPr algn="l"/>
                      <a:r>
                        <a:rPr lang="en-US" sz="1100" dirty="0">
                          <a:solidFill>
                            <a:srgbClr val="000000"/>
                          </a:solidFill>
                        </a:rPr>
                        <a:t>1.318%</a:t>
                      </a:r>
                    </a:p>
                  </a:txBody>
                  <a:tcPr marL="86054" marR="86054" marT="43027" marB="43027" anchor="ctr"/>
                </a:tc>
                <a:extLst>
                  <a:ext uri="{0D108BD9-81ED-4DB2-BD59-A6C34878D82A}">
                    <a16:rowId xmlns:a16="http://schemas.microsoft.com/office/drawing/2014/main" val="10015"/>
                  </a:ext>
                </a:extLst>
              </a:tr>
              <a:tr h="258163">
                <a:tc>
                  <a:txBody>
                    <a:bodyPr/>
                    <a:lstStyle/>
                    <a:p>
                      <a:pPr algn="l"/>
                      <a:r>
                        <a:rPr lang="en-US" sz="1100" dirty="0">
                          <a:solidFill>
                            <a:srgbClr val="000000"/>
                          </a:solidFill>
                        </a:rPr>
                        <a:t>10</a:t>
                      </a:r>
                    </a:p>
                  </a:txBody>
                  <a:tcPr marL="86054" marR="86054" marT="43027" marB="43027" anchor="ctr"/>
                </a:tc>
                <a:tc>
                  <a:txBody>
                    <a:bodyPr/>
                    <a:lstStyle/>
                    <a:p>
                      <a:r>
                        <a:rPr lang="en-US" sz="1100">
                          <a:solidFill>
                            <a:srgbClr val="000000"/>
                          </a:solidFill>
                        </a:rPr>
                        <a:t>1951</a:t>
                      </a:r>
                    </a:p>
                  </a:txBody>
                  <a:tcPr marL="86054" marR="86054" marT="43027" marB="43027" anchor="ctr"/>
                </a:tc>
                <a:tc>
                  <a:txBody>
                    <a:bodyPr/>
                    <a:lstStyle/>
                    <a:p>
                      <a:r>
                        <a:rPr lang="en-US" sz="1100" b="1" dirty="0">
                          <a:solidFill>
                            <a:srgbClr val="C00000"/>
                          </a:solidFill>
                        </a:rPr>
                        <a:t>Assembly Language</a:t>
                      </a:r>
                    </a:p>
                  </a:txBody>
                  <a:tcPr marL="86054" marR="86054" marT="43027" marB="43027" anchor="ctr"/>
                </a:tc>
                <a:tc>
                  <a:txBody>
                    <a:bodyPr/>
                    <a:lstStyle/>
                    <a:p>
                      <a:pPr algn="l"/>
                      <a:r>
                        <a:rPr lang="en-US" sz="1100" dirty="0">
                          <a:solidFill>
                            <a:srgbClr val="000000"/>
                          </a:solidFill>
                        </a:rPr>
                        <a:t>1.307%</a:t>
                      </a:r>
                    </a:p>
                  </a:txBody>
                  <a:tcPr marL="86054" marR="86054" marT="43027" marB="43027" anchor="ctr"/>
                </a:tc>
                <a:extLst>
                  <a:ext uri="{0D108BD9-81ED-4DB2-BD59-A6C34878D82A}">
                    <a16:rowId xmlns:a16="http://schemas.microsoft.com/office/drawing/2014/main" val="10010"/>
                  </a:ext>
                </a:extLst>
              </a:tr>
              <a:tr h="258163">
                <a:tc>
                  <a:txBody>
                    <a:bodyPr/>
                    <a:lstStyle/>
                    <a:p>
                      <a:pPr algn="l"/>
                      <a:r>
                        <a:rPr lang="en-US" sz="1100" dirty="0">
                          <a:solidFill>
                            <a:srgbClr val="000000"/>
                          </a:solidFill>
                        </a:rPr>
                        <a:t>17</a:t>
                      </a:r>
                    </a:p>
                  </a:txBody>
                  <a:tcPr marL="86054" marR="86054" marT="43027" marB="43027" anchor="ctr"/>
                </a:tc>
                <a:tc>
                  <a:txBody>
                    <a:bodyPr/>
                    <a:lstStyle/>
                    <a:p>
                      <a:r>
                        <a:rPr lang="en-US" sz="1100" dirty="0">
                          <a:solidFill>
                            <a:srgbClr val="000000"/>
                          </a:solidFill>
                        </a:rPr>
                        <a:t>1993</a:t>
                      </a:r>
                    </a:p>
                  </a:txBody>
                  <a:tcPr marL="86054" marR="86054" marT="43027" marB="43027" anchor="ctr"/>
                </a:tc>
                <a:tc>
                  <a:txBody>
                    <a:bodyPr/>
                    <a:lstStyle/>
                    <a:p>
                      <a:r>
                        <a:rPr lang="en-US" sz="1100" b="1" dirty="0">
                          <a:solidFill>
                            <a:srgbClr val="0070C0"/>
                          </a:solidFill>
                        </a:rPr>
                        <a:t>R</a:t>
                      </a:r>
                    </a:p>
                  </a:txBody>
                  <a:tcPr marL="86054" marR="86054" marT="43027" marB="43027" anchor="ctr"/>
                </a:tc>
                <a:tc>
                  <a:txBody>
                    <a:bodyPr/>
                    <a:lstStyle/>
                    <a:p>
                      <a:pPr algn="l"/>
                      <a:r>
                        <a:rPr lang="en-US" sz="1100" dirty="0">
                          <a:solidFill>
                            <a:srgbClr val="000000"/>
                          </a:solidFill>
                        </a:rPr>
                        <a:t>1.261%</a:t>
                      </a:r>
                    </a:p>
                  </a:txBody>
                  <a:tcPr marL="86054" marR="86054" marT="43027" marB="43027" anchor="ctr"/>
                </a:tc>
                <a:extLst>
                  <a:ext uri="{0D108BD9-81ED-4DB2-BD59-A6C34878D82A}">
                    <a16:rowId xmlns:a16="http://schemas.microsoft.com/office/drawing/2014/main" val="10016"/>
                  </a:ext>
                </a:extLst>
              </a:tr>
              <a:tr h="258163">
                <a:tc>
                  <a:txBody>
                    <a:bodyPr/>
                    <a:lstStyle/>
                    <a:p>
                      <a:pPr algn="l"/>
                      <a:r>
                        <a:rPr lang="en-US" sz="1100" dirty="0">
                          <a:solidFill>
                            <a:srgbClr val="000000"/>
                          </a:solidFill>
                        </a:rPr>
                        <a:t>13</a:t>
                      </a:r>
                    </a:p>
                  </a:txBody>
                  <a:tcPr marL="86054" marR="86054" marT="43027" marB="43027" anchor="ctr"/>
                </a:tc>
                <a:tc>
                  <a:txBody>
                    <a:bodyPr/>
                    <a:lstStyle/>
                    <a:p>
                      <a:r>
                        <a:rPr lang="en-US" sz="1100">
                          <a:solidFill>
                            <a:srgbClr val="000000"/>
                          </a:solidFill>
                        </a:rPr>
                        <a:t>1991</a:t>
                      </a:r>
                    </a:p>
                  </a:txBody>
                  <a:tcPr marL="86054" marR="86054" marT="43027" marB="43027" anchor="ctr"/>
                </a:tc>
                <a:tc>
                  <a:txBody>
                    <a:bodyPr/>
                    <a:lstStyle/>
                    <a:p>
                      <a:r>
                        <a:rPr lang="en-US" sz="1100" b="1">
                          <a:solidFill>
                            <a:srgbClr val="C00000"/>
                          </a:solidFill>
                        </a:rPr>
                        <a:t>Visual Basic</a:t>
                      </a:r>
                    </a:p>
                  </a:txBody>
                  <a:tcPr marL="86054" marR="86054" marT="43027" marB="43027" anchor="ctr"/>
                </a:tc>
                <a:tc>
                  <a:txBody>
                    <a:bodyPr/>
                    <a:lstStyle/>
                    <a:p>
                      <a:pPr algn="l"/>
                      <a:r>
                        <a:rPr lang="en-US" sz="1100" dirty="0">
                          <a:solidFill>
                            <a:srgbClr val="000000"/>
                          </a:solidFill>
                        </a:rPr>
                        <a:t>1.234%</a:t>
                      </a:r>
                    </a:p>
                  </a:txBody>
                  <a:tcPr marL="86054" marR="86054" marT="43027" marB="43027" anchor="ctr"/>
                </a:tc>
                <a:extLst>
                  <a:ext uri="{0D108BD9-81ED-4DB2-BD59-A6C34878D82A}">
                    <a16:rowId xmlns:a16="http://schemas.microsoft.com/office/drawing/2014/main" val="10013"/>
                  </a:ext>
                </a:extLst>
              </a:tr>
              <a:tr h="258163">
                <a:tc>
                  <a:txBody>
                    <a:bodyPr/>
                    <a:lstStyle/>
                    <a:p>
                      <a:pPr algn="l"/>
                      <a:r>
                        <a:rPr lang="en-US" sz="1100" dirty="0">
                          <a:solidFill>
                            <a:srgbClr val="000000"/>
                          </a:solidFill>
                        </a:rPr>
                        <a:t>20</a:t>
                      </a:r>
                    </a:p>
                  </a:txBody>
                  <a:tcPr marL="86054" marR="86054" marT="43027" marB="43027" anchor="ctr"/>
                </a:tc>
                <a:tc>
                  <a:txBody>
                    <a:bodyPr/>
                    <a:lstStyle/>
                    <a:p>
                      <a:r>
                        <a:rPr lang="en-US" sz="1100" dirty="0">
                          <a:solidFill>
                            <a:srgbClr val="000000"/>
                          </a:solidFill>
                        </a:rPr>
                        <a:t>1999</a:t>
                      </a:r>
                    </a:p>
                  </a:txBody>
                  <a:tcPr marL="86054" marR="86054" marT="43027" marB="43027" anchor="ctr"/>
                </a:tc>
                <a:tc>
                  <a:txBody>
                    <a:bodyPr/>
                    <a:lstStyle/>
                    <a:p>
                      <a:r>
                        <a:rPr lang="en-US" sz="1100" b="1" dirty="0">
                          <a:solidFill>
                            <a:srgbClr val="C00000"/>
                          </a:solidFill>
                        </a:rPr>
                        <a:t>Go</a:t>
                      </a:r>
                    </a:p>
                  </a:txBody>
                  <a:tcPr marL="86054" marR="86054" marT="43027" marB="43027" anchor="ctr"/>
                </a:tc>
                <a:tc>
                  <a:txBody>
                    <a:bodyPr/>
                    <a:lstStyle/>
                    <a:p>
                      <a:pPr algn="l"/>
                      <a:r>
                        <a:rPr lang="en-US" sz="1100" dirty="0">
                          <a:solidFill>
                            <a:srgbClr val="000000"/>
                          </a:solidFill>
                        </a:rPr>
                        <a:t>1.100%</a:t>
                      </a:r>
                    </a:p>
                  </a:txBody>
                  <a:tcPr marL="86054" marR="86054" marT="43027" marB="43027" anchor="ctr"/>
                </a:tc>
                <a:extLst>
                  <a:ext uri="{0D108BD9-81ED-4DB2-BD59-A6C34878D82A}">
                    <a16:rowId xmlns:a16="http://schemas.microsoft.com/office/drawing/2014/main" val="10017"/>
                  </a:ext>
                </a:extLst>
              </a:tr>
              <a:tr h="258163">
                <a:tc>
                  <a:txBody>
                    <a:bodyPr/>
                    <a:lstStyle/>
                    <a:p>
                      <a:pPr algn="l"/>
                      <a:r>
                        <a:rPr lang="en-US" sz="1100" dirty="0">
                          <a:solidFill>
                            <a:srgbClr val="000000"/>
                          </a:solidFill>
                        </a:rPr>
                        <a:t>11</a:t>
                      </a:r>
                    </a:p>
                  </a:txBody>
                  <a:tcPr marL="86054" marR="86054" marT="43027" marB="43027" anchor="ctr"/>
                </a:tc>
                <a:tc>
                  <a:txBody>
                    <a:bodyPr/>
                    <a:lstStyle/>
                    <a:p>
                      <a:r>
                        <a:rPr lang="en-US" sz="1100" dirty="0">
                          <a:solidFill>
                            <a:srgbClr val="000000"/>
                          </a:solidFill>
                        </a:rPr>
                        <a:t>1995</a:t>
                      </a:r>
                    </a:p>
                  </a:txBody>
                  <a:tcPr marL="86054" marR="86054" marT="43027" marB="43027" anchor="ctr"/>
                </a:tc>
                <a:tc>
                  <a:txBody>
                    <a:bodyPr/>
                    <a:lstStyle/>
                    <a:p>
                      <a:r>
                        <a:rPr lang="en-US" sz="1100" b="1" dirty="0">
                          <a:solidFill>
                            <a:srgbClr val="C00000"/>
                          </a:solidFill>
                        </a:rPr>
                        <a:t>Delphi</a:t>
                      </a:r>
                      <a:r>
                        <a:rPr lang="en-US" sz="1100" b="1" baseline="0" dirty="0">
                          <a:solidFill>
                            <a:srgbClr val="C00000"/>
                          </a:solidFill>
                        </a:rPr>
                        <a:t> / Object Pascal</a:t>
                      </a:r>
                      <a:endParaRPr lang="en-US" sz="1100" b="1" dirty="0">
                        <a:solidFill>
                          <a:srgbClr val="C00000"/>
                        </a:solidFill>
                      </a:endParaRPr>
                    </a:p>
                  </a:txBody>
                  <a:tcPr marL="86054" marR="86054" marT="43027" marB="43027" anchor="ctr"/>
                </a:tc>
                <a:tc>
                  <a:txBody>
                    <a:bodyPr/>
                    <a:lstStyle/>
                    <a:p>
                      <a:pPr algn="l"/>
                      <a:r>
                        <a:rPr lang="en-US" sz="1100" dirty="0">
                          <a:solidFill>
                            <a:srgbClr val="000000"/>
                          </a:solidFill>
                        </a:rPr>
                        <a:t>1.046%</a:t>
                      </a:r>
                    </a:p>
                  </a:txBody>
                  <a:tcPr marL="86054" marR="86054" marT="43027" marB="43027" anchor="ctr"/>
                </a:tc>
                <a:extLst>
                  <a:ext uri="{0D108BD9-81ED-4DB2-BD59-A6C34878D82A}">
                    <a16:rowId xmlns:a16="http://schemas.microsoft.com/office/drawing/2014/main" val="10019"/>
                  </a:ext>
                </a:extLst>
              </a:tr>
              <a:tr h="258163">
                <a:tc>
                  <a:txBody>
                    <a:bodyPr/>
                    <a:lstStyle/>
                    <a:p>
                      <a:pPr algn="l"/>
                      <a:r>
                        <a:rPr lang="en-US" sz="1100" dirty="0">
                          <a:solidFill>
                            <a:srgbClr val="000000"/>
                          </a:solidFill>
                        </a:rPr>
                        <a:t>19</a:t>
                      </a:r>
                    </a:p>
                  </a:txBody>
                  <a:tcPr marL="86054" marR="86054" marT="43027" marB="43027" anchor="ctr"/>
                </a:tc>
                <a:tc>
                  <a:txBody>
                    <a:bodyPr/>
                    <a:lstStyle/>
                    <a:p>
                      <a:r>
                        <a:rPr lang="en-US" sz="1100" dirty="0">
                          <a:solidFill>
                            <a:srgbClr val="000000"/>
                          </a:solidFill>
                        </a:rPr>
                        <a:t>1987</a:t>
                      </a:r>
                    </a:p>
                  </a:txBody>
                  <a:tcPr marL="86054" marR="86054" marT="43027" marB="43027" anchor="ctr"/>
                </a:tc>
                <a:tc>
                  <a:txBody>
                    <a:bodyPr/>
                    <a:lstStyle/>
                    <a:p>
                      <a:r>
                        <a:rPr lang="en-US" sz="1100" b="1" dirty="0">
                          <a:solidFill>
                            <a:srgbClr val="0070C0"/>
                          </a:solidFill>
                        </a:rPr>
                        <a:t>Perl</a:t>
                      </a:r>
                    </a:p>
                  </a:txBody>
                  <a:tcPr marL="86054" marR="86054" marT="43027" marB="43027" anchor="ctr"/>
                </a:tc>
                <a:tc>
                  <a:txBody>
                    <a:bodyPr/>
                    <a:lstStyle/>
                    <a:p>
                      <a:pPr algn="l"/>
                      <a:r>
                        <a:rPr lang="en-US" sz="1100" dirty="0">
                          <a:solidFill>
                            <a:srgbClr val="000000"/>
                          </a:solidFill>
                        </a:rPr>
                        <a:t>1.023%</a:t>
                      </a:r>
                    </a:p>
                  </a:txBody>
                  <a:tcPr marL="86054" marR="86054" marT="43027" marB="43027" anchor="ctr"/>
                </a:tc>
                <a:extLst>
                  <a:ext uri="{0D108BD9-81ED-4DB2-BD59-A6C34878D82A}">
                    <a16:rowId xmlns:a16="http://schemas.microsoft.com/office/drawing/2014/main" val="10020"/>
                  </a:ext>
                </a:extLst>
              </a:tr>
              <a:tr h="258163">
                <a:tc>
                  <a:txBody>
                    <a:bodyPr/>
                    <a:lstStyle/>
                    <a:p>
                      <a:pPr algn="l"/>
                      <a:r>
                        <a:rPr lang="en-US" sz="1100" dirty="0">
                          <a:solidFill>
                            <a:srgbClr val="000000"/>
                          </a:solidFill>
                        </a:rPr>
                        <a:t>20</a:t>
                      </a:r>
                    </a:p>
                  </a:txBody>
                  <a:tcPr marL="86054" marR="86054" marT="43027" marB="43027" anchor="ctr"/>
                </a:tc>
                <a:tc>
                  <a:txBody>
                    <a:bodyPr/>
                    <a:lstStyle/>
                    <a:p>
                      <a:r>
                        <a:rPr lang="en-US" sz="1100" dirty="0">
                          <a:solidFill>
                            <a:srgbClr val="000000"/>
                          </a:solidFill>
                        </a:rPr>
                        <a:t>1984</a:t>
                      </a:r>
                    </a:p>
                  </a:txBody>
                  <a:tcPr marL="86054" marR="86054" marT="43027" marB="43027" anchor="ctr"/>
                </a:tc>
                <a:tc>
                  <a:txBody>
                    <a:bodyPr/>
                    <a:lstStyle/>
                    <a:p>
                      <a:r>
                        <a:rPr lang="en-US" sz="1100" b="1" dirty="0">
                          <a:solidFill>
                            <a:srgbClr val="0070C0"/>
                          </a:solidFill>
                        </a:rPr>
                        <a:t>MATLAB</a:t>
                      </a:r>
                    </a:p>
                  </a:txBody>
                  <a:tcPr marL="86054" marR="86054" marT="43027" marB="43027" anchor="ctr"/>
                </a:tc>
                <a:tc>
                  <a:txBody>
                    <a:bodyPr/>
                    <a:lstStyle/>
                    <a:p>
                      <a:pPr algn="l"/>
                      <a:r>
                        <a:rPr lang="en-US" sz="1100" dirty="0">
                          <a:solidFill>
                            <a:srgbClr val="000000"/>
                          </a:solidFill>
                        </a:rPr>
                        <a:t>0.924%</a:t>
                      </a:r>
                    </a:p>
                  </a:txBody>
                  <a:tcPr marL="86054" marR="86054" marT="43027" marB="43027" anchor="ctr"/>
                </a:tc>
                <a:extLst>
                  <a:ext uri="{0D108BD9-81ED-4DB2-BD59-A6C34878D82A}">
                    <a16:rowId xmlns:a16="http://schemas.microsoft.com/office/drawing/2014/main" val="10018"/>
                  </a:ext>
                </a:extLst>
              </a:tr>
            </a:tbl>
          </a:graphicData>
        </a:graphic>
      </p:graphicFrame>
      <p:sp>
        <p:nvSpPr>
          <p:cNvPr id="16" name="Rectangle 20"/>
          <p:cNvSpPr>
            <a:spLocks noChangeArrowheads="1"/>
          </p:cNvSpPr>
          <p:nvPr/>
        </p:nvSpPr>
        <p:spPr bwMode="auto">
          <a:xfrm>
            <a:off x="4335008" y="1103922"/>
            <a:ext cx="4774066" cy="475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20000"/>
              </a:lnSpc>
              <a:buSzPct val="85000"/>
            </a:pPr>
            <a:r>
              <a:rPr lang="en-US" altLang="zh-CN" sz="2000" b="1" dirty="0">
                <a:solidFill>
                  <a:srgbClr val="000000"/>
                </a:solidFill>
                <a:effectLst/>
                <a:latin typeface="+mn-lt"/>
                <a:ea typeface="黑体" pitchFamily="49" charset="-122"/>
              </a:rPr>
              <a:t>Classifications by:</a:t>
            </a:r>
          </a:p>
          <a:p>
            <a:pPr marL="457200" indent="-285750" eaLnBrk="1" hangingPunct="1">
              <a:lnSpc>
                <a:spcPct val="120000"/>
              </a:lnSpc>
              <a:buSzPct val="80000"/>
              <a:buFont typeface="Arial" panose="020B0604020202020204" pitchFamily="34" charset="0"/>
              <a:buChar char="•"/>
            </a:pPr>
            <a:r>
              <a:rPr lang="en-US" altLang="zh-CN" sz="1800" dirty="0">
                <a:solidFill>
                  <a:srgbClr val="000000"/>
                </a:solidFill>
                <a:effectLst/>
                <a:latin typeface="+mn-lt"/>
                <a:ea typeface="黑体" pitchFamily="49" charset="-122"/>
              </a:rPr>
              <a:t>  Intended domain of use (general / domain)</a:t>
            </a:r>
          </a:p>
          <a:p>
            <a:pPr marL="457200" indent="-285750" eaLnBrk="1" hangingPunct="1">
              <a:lnSpc>
                <a:spcPct val="120000"/>
              </a:lnSpc>
              <a:buSzPct val="80000"/>
              <a:buFont typeface="Arial" panose="020B0604020202020204" pitchFamily="34" charset="0"/>
              <a:buChar char="•"/>
            </a:pPr>
            <a:r>
              <a:rPr lang="en-US" altLang="zh-CN" sz="1800" dirty="0">
                <a:solidFill>
                  <a:srgbClr val="000000"/>
                </a:solidFill>
                <a:effectLst/>
                <a:latin typeface="+mn-lt"/>
                <a:ea typeface="黑体" pitchFamily="49" charset="-122"/>
              </a:rPr>
              <a:t>  Paradigm (procedural / OO / functional /...)</a:t>
            </a:r>
          </a:p>
          <a:p>
            <a:pPr marL="457200" indent="-285750" eaLnBrk="1" hangingPunct="1">
              <a:lnSpc>
                <a:spcPct val="120000"/>
              </a:lnSpc>
              <a:buSzPct val="80000"/>
              <a:buFont typeface="Arial" panose="020B0604020202020204" pitchFamily="34" charset="0"/>
              <a:buChar char="•"/>
            </a:pPr>
            <a:r>
              <a:rPr lang="en-US" altLang="zh-CN" sz="1800" dirty="0">
                <a:solidFill>
                  <a:srgbClr val="000000"/>
                </a:solidFill>
                <a:effectLst/>
                <a:latin typeface="+mn-lt"/>
                <a:ea typeface="黑体" pitchFamily="49" charset="-122"/>
              </a:rPr>
              <a:t>  Level ( low / high )</a:t>
            </a:r>
          </a:p>
          <a:p>
            <a:pPr marL="457200" indent="-285750" eaLnBrk="1" hangingPunct="1">
              <a:lnSpc>
                <a:spcPct val="120000"/>
              </a:lnSpc>
              <a:buSzPct val="80000"/>
              <a:buFont typeface="Arial" panose="020B0604020202020204" pitchFamily="34" charset="0"/>
              <a:buChar char="•"/>
            </a:pPr>
            <a:r>
              <a:rPr lang="en-US" altLang="zh-CN" sz="1800" dirty="0">
                <a:solidFill>
                  <a:srgbClr val="000000"/>
                </a:solidFill>
                <a:effectLst/>
                <a:latin typeface="+mn-lt"/>
                <a:ea typeface="黑体" pitchFamily="49" charset="-122"/>
              </a:rPr>
              <a:t>  Capable of expressing ( Turing Complete / )</a:t>
            </a:r>
          </a:p>
          <a:p>
            <a:pPr marL="457200" indent="-285750" eaLnBrk="1" hangingPunct="1">
              <a:lnSpc>
                <a:spcPct val="120000"/>
              </a:lnSpc>
              <a:buSzPct val="80000"/>
              <a:buFont typeface="Arial" panose="020B0604020202020204" pitchFamily="34" charset="0"/>
              <a:buChar char="•"/>
            </a:pPr>
            <a:r>
              <a:rPr lang="en-US" altLang="zh-CN" sz="1800" dirty="0">
                <a:solidFill>
                  <a:srgbClr val="000000"/>
                </a:solidFill>
                <a:effectLst/>
                <a:latin typeface="+mn-lt"/>
                <a:ea typeface="黑体" pitchFamily="49" charset="-122"/>
              </a:rPr>
              <a:t>  Typing ( weak / strong )</a:t>
            </a:r>
          </a:p>
          <a:p>
            <a:pPr marL="457200" indent="-285750" eaLnBrk="1" hangingPunct="1">
              <a:lnSpc>
                <a:spcPct val="120000"/>
              </a:lnSpc>
              <a:buSzPct val="80000"/>
              <a:buFont typeface="Arial" panose="020B0604020202020204" pitchFamily="34" charset="0"/>
              <a:buChar char="•"/>
            </a:pPr>
            <a:r>
              <a:rPr lang="en-US" altLang="zh-CN" sz="1800" b="1" dirty="0">
                <a:solidFill>
                  <a:srgbClr val="000000"/>
                </a:solidFill>
                <a:effectLst/>
                <a:latin typeface="+mn-lt"/>
                <a:ea typeface="黑体" pitchFamily="49" charset="-122"/>
              </a:rPr>
              <a:t>  Execution</a:t>
            </a:r>
          </a:p>
          <a:p>
            <a:pPr marL="171450">
              <a:lnSpc>
                <a:spcPct val="130000"/>
              </a:lnSpc>
              <a:spcBef>
                <a:spcPts val="600"/>
              </a:spcBef>
              <a:buSzPct val="85000"/>
            </a:pPr>
            <a:r>
              <a:rPr lang="en-US" altLang="zh-CN" sz="2000" b="1" dirty="0">
                <a:solidFill>
                  <a:srgbClr val="000000"/>
                </a:solidFill>
                <a:ea typeface="黑体" pitchFamily="49" charset="-122"/>
              </a:rPr>
              <a:t>  Compilation</a:t>
            </a:r>
          </a:p>
          <a:p>
            <a:pPr marL="171450" eaLnBrk="1" hangingPunct="1">
              <a:lnSpc>
                <a:spcPct val="130000"/>
              </a:lnSpc>
              <a:buSzPct val="85000"/>
            </a:pPr>
            <a:r>
              <a:rPr lang="en-US" altLang="zh-CN" sz="1400" dirty="0">
                <a:solidFill>
                  <a:srgbClr val="C00000"/>
                </a:solidFill>
                <a:effectLst/>
                <a:latin typeface="+mn-lt"/>
                <a:ea typeface="黑体" pitchFamily="49" charset="-122"/>
              </a:rPr>
              <a:t>   Java, C, C++, C#, VB .NET, Assembly Language, Delphi, VB, Swift, Objective-C, Go</a:t>
            </a:r>
          </a:p>
          <a:p>
            <a:pPr marL="171450">
              <a:lnSpc>
                <a:spcPct val="130000"/>
              </a:lnSpc>
              <a:spcBef>
                <a:spcPts val="600"/>
              </a:spcBef>
              <a:buSzPct val="85000"/>
            </a:pPr>
            <a:r>
              <a:rPr lang="en-US" altLang="zh-CN" sz="2000" b="1" dirty="0">
                <a:solidFill>
                  <a:srgbClr val="000000"/>
                </a:solidFill>
                <a:ea typeface="黑体" pitchFamily="49" charset="-122"/>
              </a:rPr>
              <a:t>  Interpretation</a:t>
            </a:r>
          </a:p>
          <a:p>
            <a:pPr marL="171450" eaLnBrk="1" hangingPunct="1">
              <a:lnSpc>
                <a:spcPct val="130000"/>
              </a:lnSpc>
              <a:buSzPct val="85000"/>
            </a:pPr>
            <a:r>
              <a:rPr lang="en-US" altLang="zh-CN" sz="1400" dirty="0">
                <a:solidFill>
                  <a:srgbClr val="0070C0"/>
                </a:solidFill>
                <a:effectLst/>
                <a:latin typeface="+mn-lt"/>
                <a:ea typeface="黑体" pitchFamily="49" charset="-122"/>
              </a:rPr>
              <a:t>   Python, PHP, JavaScript, Perl, Ruby, Groovy, R, MATLAB, PL/SQL</a:t>
            </a:r>
            <a:endParaRPr lang="en-US" altLang="zh-CN" sz="2000" dirty="0">
              <a:solidFill>
                <a:srgbClr val="000000"/>
              </a:solidFill>
              <a:effectLst/>
              <a:latin typeface="+mn-lt"/>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800" dirty="0">
                <a:solidFill>
                  <a:srgbClr val="000000"/>
                </a:solidFill>
                <a:effectLst/>
                <a:latin typeface="Courier New" panose="02070309020205020404" pitchFamily="49" charset="0"/>
                <a:ea typeface="黑体" pitchFamily="49" charset="-122"/>
                <a:cs typeface="Courier New" panose="02070309020205020404" pitchFamily="49" charset="0"/>
              </a:rPr>
              <a:t>  </a:t>
            </a:r>
          </a:p>
          <a:p>
            <a:pPr marL="171450" eaLnBrk="1" hangingPunct="1">
              <a:lnSpc>
                <a:spcPct val="115000"/>
              </a:lnSpc>
              <a:spcBef>
                <a:spcPct val="20000"/>
              </a:spcBef>
              <a:buSzPct val="85000"/>
            </a:pPr>
            <a:r>
              <a:rPr lang="en-US" altLang="zh-CN" sz="1800" dirty="0">
                <a:solidFill>
                  <a:srgbClr val="000000"/>
                </a:solidFill>
                <a:effectLst/>
                <a:latin typeface="Courier New" panose="02070309020205020404" pitchFamily="49" charset="0"/>
                <a:ea typeface="黑体" pitchFamily="49" charset="-122"/>
                <a:cs typeface="Courier New" panose="02070309020205020404" pitchFamily="49" charset="0"/>
              </a:rPr>
              <a:t> </a:t>
            </a:r>
            <a:endParaRPr lang="en-US" altLang="zh-CN" sz="2000" dirty="0">
              <a:solidFill>
                <a:srgbClr val="000000"/>
              </a:solidFill>
              <a:effectLst/>
              <a:latin typeface="+mn-lt"/>
              <a:ea typeface="黑体" pitchFamily="49" charset="-122"/>
              <a:cs typeface="Courier New" panose="02070309020205020404" pitchFamily="49"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6121" y="6274124"/>
            <a:ext cx="290076" cy="260648"/>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8923" y="3945504"/>
            <a:ext cx="504056" cy="249737"/>
          </a:xfrm>
          <a:prstGeom prst="rect">
            <a:avLst/>
          </a:pr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6944" y="5528046"/>
            <a:ext cx="703478" cy="252612"/>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683" y="4986931"/>
            <a:ext cx="300135" cy="234480"/>
          </a:xfrm>
          <a:prstGeom prst="rect">
            <a:avLst/>
          </a:prstGeom>
        </p:spPr>
      </p:pic>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7695" y="4232583"/>
            <a:ext cx="701797" cy="207030"/>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1071" y="2649158"/>
            <a:ext cx="296854" cy="296854"/>
          </a:xfrm>
          <a:prstGeom prst="rect">
            <a:avLst/>
          </a:prstGeom>
        </p:spPr>
      </p:pic>
      <p:pic>
        <p:nvPicPr>
          <p:cNvPr id="23"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4805" y="1880595"/>
            <a:ext cx="931341" cy="275820"/>
          </a:xfrm>
          <a:prstGeom prst="rect">
            <a:avLst/>
          </a:prstGeom>
        </p:spPr>
      </p:pic>
      <p:pic>
        <p:nvPicPr>
          <p:cNvPr id="24" name="图片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40196" y="3421770"/>
            <a:ext cx="481872" cy="260211"/>
          </a:xfrm>
          <a:prstGeom prst="rect">
            <a:avLst/>
          </a:prstGeom>
        </p:spPr>
      </p:pic>
      <p:pic>
        <p:nvPicPr>
          <p:cNvPr id="25" name="图片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66594" y="2933494"/>
            <a:ext cx="232569" cy="232569"/>
          </a:xfrm>
          <a:prstGeom prst="rect">
            <a:avLst/>
          </a:prstGeom>
        </p:spPr>
      </p:pic>
      <p:grpSp>
        <p:nvGrpSpPr>
          <p:cNvPr id="28" name="组合 27"/>
          <p:cNvGrpSpPr/>
          <p:nvPr/>
        </p:nvGrpSpPr>
        <p:grpSpPr>
          <a:xfrm>
            <a:off x="2870952" y="1283383"/>
            <a:ext cx="524438" cy="287677"/>
            <a:chOff x="2954418" y="1283383"/>
            <a:chExt cx="524438" cy="287677"/>
          </a:xfrm>
        </p:grpSpPr>
        <p:pic>
          <p:nvPicPr>
            <p:cNvPr id="26" name="图片 25"/>
            <p:cNvPicPr>
              <a:picLocks noChangeAspect="1"/>
            </p:cNvPicPr>
            <p:nvPr/>
          </p:nvPicPr>
          <p:blipFill rotWithShape="1">
            <a:blip r:embed="rId12" cstate="print">
              <a:extLst>
                <a:ext uri="{28A0092B-C50C-407E-A947-70E740481C1C}">
                  <a14:useLocalDpi xmlns:a14="http://schemas.microsoft.com/office/drawing/2010/main" val="0"/>
                </a:ext>
              </a:extLst>
            </a:blip>
            <a:srcRect b="29520"/>
            <a:stretch/>
          </p:blipFill>
          <p:spPr>
            <a:xfrm>
              <a:off x="2954418" y="1283383"/>
              <a:ext cx="219055" cy="287677"/>
            </a:xfrm>
            <a:prstGeom prst="rect">
              <a:avLst/>
            </a:prstGeom>
          </p:spPr>
        </p:pic>
        <p:pic>
          <p:nvPicPr>
            <p:cNvPr id="27" name="图片 26"/>
            <p:cNvPicPr>
              <a:picLocks noChangeAspect="1"/>
            </p:cNvPicPr>
            <p:nvPr/>
          </p:nvPicPr>
          <p:blipFill rotWithShape="1">
            <a:blip r:embed="rId13" cstate="print">
              <a:extLst>
                <a:ext uri="{28A0092B-C50C-407E-A947-70E740481C1C}">
                  <a14:useLocalDpi xmlns:a14="http://schemas.microsoft.com/office/drawing/2010/main" val="0"/>
                </a:ext>
              </a:extLst>
            </a:blip>
            <a:srcRect t="70432"/>
            <a:stretch/>
          </p:blipFill>
          <p:spPr>
            <a:xfrm>
              <a:off x="3200483" y="1369525"/>
              <a:ext cx="278373" cy="153367"/>
            </a:xfrm>
            <a:prstGeom prst="rect">
              <a:avLst/>
            </a:prstGeom>
          </p:spPr>
        </p:pic>
      </p:grpSp>
      <p:pic>
        <p:nvPicPr>
          <p:cNvPr id="29" name="图片 2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59940" y="2376314"/>
            <a:ext cx="382438" cy="262608"/>
          </a:xfrm>
          <a:prstGeom prst="rect">
            <a:avLst/>
          </a:prstGeom>
        </p:spPr>
      </p:pic>
      <p:pic>
        <p:nvPicPr>
          <p:cNvPr id="30" name="图片 2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81132" y="4466741"/>
            <a:ext cx="223578" cy="223578"/>
          </a:xfrm>
          <a:prstGeom prst="rect">
            <a:avLst/>
          </a:prstGeom>
        </p:spPr>
      </p:pic>
      <p:pic>
        <p:nvPicPr>
          <p:cNvPr id="31" name="图片 30"/>
          <p:cNvPicPr>
            <a:picLocks noChangeAspect="1"/>
          </p:cNvPicPr>
          <p:nvPr/>
        </p:nvPicPr>
        <p:blipFill>
          <a:blip r:embed="rId16" cstate="print">
            <a:clrChange>
              <a:clrFrom>
                <a:srgbClr val="F0E5D2"/>
              </a:clrFrom>
              <a:clrTo>
                <a:srgbClr val="F0E5D2">
                  <a:alpha val="0"/>
                </a:srgbClr>
              </a:clrTo>
            </a:clrChange>
            <a:extLst>
              <a:ext uri="{28A0092B-C50C-407E-A947-70E740481C1C}">
                <a14:useLocalDpi xmlns:a14="http://schemas.microsoft.com/office/drawing/2010/main" val="0"/>
              </a:ext>
            </a:extLst>
          </a:blip>
          <a:stretch>
            <a:fillRect/>
          </a:stretch>
        </p:blipFill>
        <p:spPr>
          <a:xfrm>
            <a:off x="2909285" y="5271027"/>
            <a:ext cx="543694" cy="257019"/>
          </a:xfrm>
          <a:prstGeom prst="rect">
            <a:avLst/>
          </a:prstGeom>
        </p:spPr>
      </p:pic>
      <p:sp>
        <p:nvSpPr>
          <p:cNvPr id="32" name="文本框 31"/>
          <p:cNvSpPr txBox="1"/>
          <p:nvPr/>
        </p:nvSpPr>
        <p:spPr>
          <a:xfrm>
            <a:off x="4541886" y="5581033"/>
            <a:ext cx="4360310" cy="738664"/>
          </a:xfrm>
          <a:prstGeom prst="rect">
            <a:avLst/>
          </a:prstGeom>
          <a:noFill/>
        </p:spPr>
        <p:txBody>
          <a:bodyPr wrap="square" rtlCol="0">
            <a:spAutoFit/>
          </a:bodyPr>
          <a:lstStyle/>
          <a:p>
            <a:r>
              <a:rPr lang="en-US" sz="1400" dirty="0">
                <a:solidFill>
                  <a:srgbClr val="000000"/>
                </a:solidFill>
                <a:effectLst/>
              </a:rPr>
              <a:t>ATTENTION: </a:t>
            </a:r>
            <a:r>
              <a:rPr lang="en-US" sz="1400" dirty="0">
                <a:solidFill>
                  <a:srgbClr val="C00000"/>
                </a:solidFill>
                <a:effectLst/>
              </a:rPr>
              <a:t>No properties</a:t>
            </a:r>
            <a:r>
              <a:rPr lang="en-US" sz="1400" dirty="0">
                <a:solidFill>
                  <a:srgbClr val="000000"/>
                </a:solidFill>
                <a:effectLst/>
              </a:rPr>
              <a:t> of a programming language require it to be exclusively compiled or exclusively interpreted</a:t>
            </a:r>
            <a:r>
              <a:rPr lang="en-US" sz="1400" baseline="30000" dirty="0">
                <a:solidFill>
                  <a:srgbClr val="000000"/>
                </a:solidFill>
                <a:effectLst/>
              </a:rPr>
              <a:t>[1]</a:t>
            </a:r>
            <a:r>
              <a:rPr lang="en-US" sz="1400" dirty="0">
                <a:solidFill>
                  <a:srgbClr val="000000"/>
                </a:solidFill>
                <a:effectLst/>
              </a:rPr>
              <a:t>.</a:t>
            </a:r>
          </a:p>
        </p:txBody>
      </p:sp>
      <p:sp>
        <p:nvSpPr>
          <p:cNvPr id="35" name="文本框 34"/>
          <p:cNvSpPr txBox="1"/>
          <p:nvPr/>
        </p:nvSpPr>
        <p:spPr>
          <a:xfrm>
            <a:off x="4710250" y="6438668"/>
            <a:ext cx="2896947" cy="246221"/>
          </a:xfrm>
          <a:prstGeom prst="rect">
            <a:avLst/>
          </a:prstGeom>
          <a:noFill/>
        </p:spPr>
        <p:txBody>
          <a:bodyPr wrap="none" rtlCol="0">
            <a:spAutoFit/>
          </a:bodyPr>
          <a:lstStyle/>
          <a:p>
            <a:r>
              <a:rPr lang="en-US" sz="1000" dirty="0">
                <a:solidFill>
                  <a:srgbClr val="000000"/>
                </a:solidFill>
                <a:effectLst/>
              </a:rPr>
              <a:t>[1] https://en.wikipedia.org/wiki/Computer_program</a:t>
            </a:r>
          </a:p>
        </p:txBody>
      </p:sp>
      <p:pic>
        <p:nvPicPr>
          <p:cNvPr id="2" name="图片 1"/>
          <p:cNvPicPr>
            <a:picLocks noChangeAspect="1"/>
          </p:cNvPicPr>
          <p:nvPr/>
        </p:nvPicPr>
        <p:blipFill>
          <a:blip r:embed="rId17"/>
          <a:stretch>
            <a:fillRect/>
          </a:stretch>
        </p:blipFill>
        <p:spPr>
          <a:xfrm>
            <a:off x="-87908" y="44707"/>
            <a:ext cx="847417" cy="1012024"/>
          </a:xfrm>
          <a:prstGeom prst="rect">
            <a:avLst/>
          </a:prstGeom>
        </p:spPr>
      </p:pic>
    </p:spTree>
    <p:extLst>
      <p:ext uri="{BB962C8B-B14F-4D97-AF65-F5344CB8AC3E}">
        <p14:creationId xmlns:p14="http://schemas.microsoft.com/office/powerpoint/2010/main" val="2147864069"/>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320715" y="1213752"/>
            <a:ext cx="1646605" cy="646331"/>
          </a:xfrm>
          <a:prstGeom prst="rect">
            <a:avLst/>
          </a:prstGeom>
        </p:spPr>
        <p:txBody>
          <a:bodyPr wrap="none">
            <a:spAutoFit/>
          </a:bodyPr>
          <a:lstStyle>
            <a:defPPr>
              <a:defRPr lang="zh-CN"/>
            </a:defPPr>
            <a:lvl1pPr>
              <a:defRPr sz="3600">
                <a:solidFill>
                  <a:srgbClr val="0000CC"/>
                </a:solidFill>
                <a:latin typeface="Arial" panose="020B0604020202020204" pitchFamily="34" charset="0"/>
                <a:cs typeface="Arial" panose="020B0604020202020204" pitchFamily="34" charset="0"/>
              </a:defRPr>
            </a:lvl1pPr>
          </a:lstStyle>
          <a:p>
            <a:r>
              <a:rPr lang="en-US" altLang="zh-CN" dirty="0"/>
              <a:t>Outline</a:t>
            </a:r>
            <a:endParaRPr lang="zh-CN" altLang="en-US" dirty="0"/>
          </a:p>
        </p:txBody>
      </p:sp>
      <p:sp>
        <p:nvSpPr>
          <p:cNvPr id="3" name="内容占位符 2"/>
          <p:cNvSpPr txBox="1">
            <a:spLocks/>
          </p:cNvSpPr>
          <p:nvPr/>
        </p:nvSpPr>
        <p:spPr>
          <a:xfrm>
            <a:off x="1535229" y="1951521"/>
            <a:ext cx="6560820" cy="3970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l"/>
            </a:pPr>
            <a:r>
              <a:rPr lang="en-US" altLang="zh-CN" sz="3200" dirty="0">
                <a:solidFill>
                  <a:srgbClr val="FF0000"/>
                </a:solidFill>
                <a:latin typeface="Arial Black" panose="020B0A04020102020204" pitchFamily="34" charset="0"/>
                <a:ea typeface="黑体" pitchFamily="49" charset="-122"/>
              </a:rPr>
              <a:t> How Program works</a:t>
            </a:r>
          </a:p>
          <a:p>
            <a:pPr marL="996950" lvl="1" indent="-539750">
              <a:lnSpc>
                <a:spcPct val="200000"/>
              </a:lnSpc>
              <a:buFont typeface="+mj-lt"/>
              <a:buAutoNum type="arabicPeriod"/>
            </a:pPr>
            <a:r>
              <a:rPr lang="en-US" altLang="zh-CN" sz="2800" dirty="0">
                <a:solidFill>
                  <a:srgbClr val="FF0000"/>
                </a:solidFill>
                <a:latin typeface="Arial Black" panose="020B0A04020102020204" pitchFamily="34" charset="0"/>
                <a:ea typeface="黑体" pitchFamily="49" charset="-122"/>
              </a:rPr>
              <a:t>Computer Program</a:t>
            </a:r>
          </a:p>
          <a:p>
            <a:pPr marL="996950" lvl="1" indent="-539750">
              <a:lnSpc>
                <a:spcPct val="200000"/>
              </a:lnSpc>
              <a:buFont typeface="+mj-lt"/>
              <a:buAutoNum type="arabicPeriod"/>
            </a:pPr>
            <a:r>
              <a:rPr lang="en-US" altLang="zh-CN" sz="2800" b="1" dirty="0">
                <a:solidFill>
                  <a:srgbClr val="000000"/>
                </a:solidFill>
                <a:latin typeface="Arial Black" panose="020B0A04020102020204" pitchFamily="34" charset="0"/>
                <a:ea typeface="黑体" pitchFamily="49" charset="-122"/>
              </a:rPr>
              <a:t>Programming Language</a:t>
            </a:r>
          </a:p>
          <a:p>
            <a:pPr marL="996950" lvl="1" indent="-539750">
              <a:lnSpc>
                <a:spcPct val="200000"/>
              </a:lnSpc>
              <a:buFont typeface="+mj-lt"/>
              <a:buAutoNum type="arabicPeriod"/>
            </a:pPr>
            <a:r>
              <a:rPr lang="en-US" altLang="zh-CN" sz="2800" dirty="0">
                <a:latin typeface="Arial Black" panose="020B0A04020102020204" pitchFamily="34" charset="0"/>
                <a:ea typeface="Arial Unicode MS" panose="020B0604020202020204" pitchFamily="34" charset="-122"/>
                <a:cs typeface="Arial Unicode MS" panose="020B0604020202020204" pitchFamily="34" charset="-122"/>
              </a:rPr>
              <a:t>Operating System</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962"/>
            <a:ext cx="3070459" cy="1148975"/>
          </a:xfrm>
          <a:prstGeom prst="rect">
            <a:avLst/>
          </a:prstGeom>
          <a:solidFill>
            <a:srgbClr val="1557AE"/>
          </a:solidFill>
        </p:spPr>
      </p:pic>
    </p:spTree>
    <p:extLst>
      <p:ext uri="{BB962C8B-B14F-4D97-AF65-F5344CB8AC3E}">
        <p14:creationId xmlns:p14="http://schemas.microsoft.com/office/powerpoint/2010/main" val="339839329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033396" y="6415792"/>
            <a:ext cx="3599062" cy="246221"/>
          </a:xfrm>
          <a:prstGeom prst="rect">
            <a:avLst/>
          </a:prstGeom>
          <a:noFill/>
        </p:spPr>
        <p:txBody>
          <a:bodyPr wrap="none" rtlCol="0">
            <a:spAutoFit/>
          </a:bodyPr>
          <a:lstStyle/>
          <a:p>
            <a:r>
              <a:rPr lang="en-US" sz="1000">
                <a:solidFill>
                  <a:srgbClr val="000000"/>
                </a:solidFill>
                <a:effectLst/>
              </a:rPr>
              <a:t>https://en.wikipedia.org/wiki/History_of_programming_languages</a:t>
            </a:r>
          </a:p>
        </p:txBody>
      </p:sp>
      <p:sp>
        <p:nvSpPr>
          <p:cNvPr id="12" name="Rectangle 20"/>
          <p:cNvSpPr>
            <a:spLocks noChangeArrowheads="1"/>
          </p:cNvSpPr>
          <p:nvPr/>
        </p:nvSpPr>
        <p:spPr bwMode="auto">
          <a:xfrm>
            <a:off x="4044900" y="1889950"/>
            <a:ext cx="4642803" cy="126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err="1">
                <a:solidFill>
                  <a:srgbClr val="000000"/>
                </a:solidFill>
                <a:effectLst/>
                <a:latin typeface="+mn-lt"/>
                <a:ea typeface="黑体" pitchFamily="49" charset="-122"/>
              </a:rPr>
              <a:t>Plankalkül</a:t>
            </a:r>
            <a:endParaRPr lang="en-US" altLang="zh-CN" sz="1800" b="1"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200" dirty="0">
                <a:solidFill>
                  <a:srgbClr val="000000"/>
                </a:solidFill>
                <a:effectLst/>
                <a:latin typeface="+mn-lt"/>
                <a:ea typeface="黑体" pitchFamily="49" charset="-122"/>
              </a:rPr>
              <a:t>Designed by </a:t>
            </a:r>
            <a:r>
              <a:rPr lang="en-US" altLang="zh-CN" sz="1200" b="1" dirty="0">
                <a:solidFill>
                  <a:srgbClr val="000000"/>
                </a:solidFill>
                <a:effectLst/>
                <a:latin typeface="+mn-lt"/>
                <a:ea typeface="黑体" pitchFamily="49" charset="-122"/>
              </a:rPr>
              <a:t>Konrad </a:t>
            </a:r>
            <a:r>
              <a:rPr lang="en-US" altLang="zh-CN" sz="1200" b="1" dirty="0" err="1">
                <a:solidFill>
                  <a:srgbClr val="000000"/>
                </a:solidFill>
                <a:effectLst/>
                <a:latin typeface="+mn-lt"/>
                <a:ea typeface="黑体" pitchFamily="49" charset="-122"/>
              </a:rPr>
              <a:t>Zuse</a:t>
            </a:r>
            <a:r>
              <a:rPr lang="en-US" altLang="zh-CN" sz="1200" b="1" dirty="0">
                <a:solidFill>
                  <a:srgbClr val="000000"/>
                </a:solidFill>
                <a:effectLst/>
                <a:latin typeface="+mn-lt"/>
                <a:ea typeface="黑体" pitchFamily="49" charset="-122"/>
              </a:rPr>
              <a:t> </a:t>
            </a:r>
            <a:r>
              <a:rPr lang="en-US" altLang="zh-CN" sz="1200" dirty="0">
                <a:solidFill>
                  <a:srgbClr val="000000"/>
                </a:solidFill>
                <a:effectLst/>
                <a:latin typeface="+mn-lt"/>
                <a:ea typeface="黑体" pitchFamily="49" charset="-122"/>
              </a:rPr>
              <a:t>for Z3 computer</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The first high-level programming language designed, However, it was not implemented until 1998 and 2000.</a:t>
            </a: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0778" y="1524217"/>
            <a:ext cx="723840" cy="964024"/>
          </a:xfrm>
          <a:prstGeom prst="rect">
            <a:avLst/>
          </a:prstGeom>
        </p:spPr>
      </p:pic>
      <p:sp>
        <p:nvSpPr>
          <p:cNvPr id="13" name="Rectangle 20"/>
          <p:cNvSpPr>
            <a:spLocks noChangeArrowheads="1"/>
          </p:cNvSpPr>
          <p:nvPr/>
        </p:nvSpPr>
        <p:spPr bwMode="auto">
          <a:xfrm>
            <a:off x="4044900" y="4696612"/>
            <a:ext cx="4642803" cy="126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FORTRAN </a:t>
            </a:r>
            <a:r>
              <a:rPr lang="en-US" altLang="zh-CN" sz="1200" b="1" dirty="0">
                <a:solidFill>
                  <a:srgbClr val="000000"/>
                </a:solidFill>
                <a:effectLst/>
                <a:latin typeface="Times New Roman"/>
                <a:ea typeface="黑体" pitchFamily="49" charset="-122"/>
              </a:rPr>
              <a:t>(For</a:t>
            </a:r>
            <a:r>
              <a:rPr lang="en-US" altLang="zh-CN" sz="1200" dirty="0">
                <a:solidFill>
                  <a:srgbClr val="000000"/>
                </a:solidFill>
                <a:effectLst/>
                <a:latin typeface="Times New Roman"/>
                <a:ea typeface="黑体" pitchFamily="49" charset="-122"/>
              </a:rPr>
              <a:t>mula </a:t>
            </a:r>
            <a:r>
              <a:rPr lang="en-US" altLang="zh-CN" sz="1200" b="1" dirty="0">
                <a:solidFill>
                  <a:srgbClr val="000000"/>
                </a:solidFill>
                <a:effectLst/>
                <a:latin typeface="Times New Roman"/>
                <a:ea typeface="黑体" pitchFamily="49" charset="-122"/>
              </a:rPr>
              <a:t>Tran</a:t>
            </a:r>
            <a:r>
              <a:rPr lang="en-US" altLang="zh-CN" sz="1200" dirty="0">
                <a:solidFill>
                  <a:srgbClr val="000000"/>
                </a:solidFill>
                <a:effectLst/>
                <a:latin typeface="Times New Roman"/>
                <a:ea typeface="黑体" pitchFamily="49" charset="-122"/>
              </a:rPr>
              <a:t>slation</a:t>
            </a:r>
            <a:r>
              <a:rPr lang="en-US" altLang="zh-CN" sz="1200" b="1" dirty="0">
                <a:solidFill>
                  <a:srgbClr val="000000"/>
                </a:solidFill>
                <a:effectLst/>
                <a:latin typeface="Times New Roman"/>
                <a:ea typeface="黑体" pitchFamily="49" charset="-122"/>
              </a:rPr>
              <a:t>)</a:t>
            </a:r>
            <a:endParaRPr lang="en-US" altLang="zh-CN" sz="1800" b="1"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200" dirty="0">
                <a:solidFill>
                  <a:srgbClr val="000000"/>
                </a:solidFill>
                <a:effectLst/>
                <a:latin typeface="+mn-lt"/>
                <a:ea typeface="黑体" pitchFamily="49" charset="-122"/>
              </a:rPr>
              <a:t>Designed and developed by </a:t>
            </a:r>
            <a:r>
              <a:rPr lang="en-US" altLang="zh-CN" sz="1200" b="1" dirty="0">
                <a:solidFill>
                  <a:srgbClr val="000000"/>
                </a:solidFill>
                <a:effectLst/>
                <a:latin typeface="+mn-lt"/>
                <a:ea typeface="黑体" pitchFamily="49" charset="-122"/>
              </a:rPr>
              <a:t>John Backus</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The first widely used high-level programming language, suited to numeric and scientific computing. Still popular for high-performance computing and is used supercomputer benchmark.</a:t>
            </a: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2328" y="4586440"/>
            <a:ext cx="572290" cy="778626"/>
          </a:xfrm>
          <a:prstGeom prst="rect">
            <a:avLst/>
          </a:prstGeom>
        </p:spPr>
      </p:pic>
      <p:sp>
        <p:nvSpPr>
          <p:cNvPr id="16" name="Rectangle 20"/>
          <p:cNvSpPr>
            <a:spLocks noChangeArrowheads="1"/>
          </p:cNvSpPr>
          <p:nvPr/>
        </p:nvSpPr>
        <p:spPr bwMode="auto">
          <a:xfrm>
            <a:off x="4044900" y="3096945"/>
            <a:ext cx="2838881" cy="126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err="1">
                <a:solidFill>
                  <a:srgbClr val="000000"/>
                </a:solidFill>
                <a:effectLst/>
                <a:latin typeface="+mn-lt"/>
                <a:ea typeface="黑体" pitchFamily="49" charset="-122"/>
              </a:rPr>
              <a:t>Autocode</a:t>
            </a:r>
            <a:endParaRPr lang="en-US" altLang="zh-CN" sz="1800" b="1"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200" dirty="0">
                <a:solidFill>
                  <a:srgbClr val="000000"/>
                </a:solidFill>
                <a:effectLst/>
                <a:latin typeface="+mn-lt"/>
                <a:ea typeface="黑体" pitchFamily="49" charset="-122"/>
              </a:rPr>
              <a:t>Designed by </a:t>
            </a:r>
            <a:r>
              <a:rPr lang="en-US" altLang="zh-CN" sz="1200" b="1" dirty="0" err="1">
                <a:solidFill>
                  <a:srgbClr val="000000"/>
                </a:solidFill>
                <a:effectLst/>
                <a:latin typeface="+mn-lt"/>
                <a:ea typeface="黑体" pitchFamily="49" charset="-122"/>
              </a:rPr>
              <a:t>Alick</a:t>
            </a:r>
            <a:r>
              <a:rPr lang="en-US" altLang="zh-CN" sz="1200" b="1" dirty="0">
                <a:solidFill>
                  <a:srgbClr val="000000"/>
                </a:solidFill>
                <a:effectLst/>
                <a:latin typeface="+mn-lt"/>
                <a:ea typeface="黑体" pitchFamily="49" charset="-122"/>
              </a:rPr>
              <a:t> </a:t>
            </a:r>
            <a:r>
              <a:rPr lang="en-US" altLang="zh-CN" sz="1200" b="1" dirty="0" err="1">
                <a:solidFill>
                  <a:srgbClr val="000000"/>
                </a:solidFill>
                <a:effectLst/>
                <a:latin typeface="+mn-lt"/>
                <a:ea typeface="黑体" pitchFamily="49" charset="-122"/>
              </a:rPr>
              <a:t>Glennie</a:t>
            </a:r>
            <a:r>
              <a:rPr lang="en-US" altLang="zh-CN" sz="1200" dirty="0">
                <a:solidFill>
                  <a:srgbClr val="000000"/>
                </a:solidFill>
                <a:effectLst/>
                <a:latin typeface="+mn-lt"/>
                <a:ea typeface="黑体" pitchFamily="49" charset="-122"/>
              </a:rPr>
              <a:t> for Manchester Mark I.</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The first computer compiler supported programming language, </a:t>
            </a: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02" y="3138807"/>
            <a:ext cx="1717037" cy="1059456"/>
          </a:xfrm>
          <a:prstGeom prst="rect">
            <a:avLst/>
          </a:prstGeom>
        </p:spPr>
      </p:pic>
      <p:sp>
        <p:nvSpPr>
          <p:cNvPr id="8" name="文本框 7"/>
          <p:cNvSpPr txBox="1"/>
          <p:nvPr/>
        </p:nvSpPr>
        <p:spPr>
          <a:xfrm>
            <a:off x="6857720" y="4196502"/>
            <a:ext cx="1906116" cy="276999"/>
          </a:xfrm>
          <a:prstGeom prst="rect">
            <a:avLst/>
          </a:prstGeom>
          <a:noFill/>
        </p:spPr>
        <p:txBody>
          <a:bodyPr wrap="square" rtlCol="0">
            <a:spAutoFit/>
          </a:bodyPr>
          <a:lstStyle/>
          <a:p>
            <a:r>
              <a:rPr lang="en-US" altLang="zh-CN" sz="1200" dirty="0">
                <a:solidFill>
                  <a:srgbClr val="000000"/>
                </a:solidFill>
                <a:effectLst/>
              </a:rPr>
              <a:t>Manchester Mark I in 1952</a:t>
            </a:r>
            <a:endParaRPr lang="zh-CN" altLang="en-US" sz="1200" dirty="0">
              <a:solidFill>
                <a:srgbClr val="000000"/>
              </a:solidFill>
              <a:effectLst/>
            </a:endParaRPr>
          </a:p>
        </p:txBody>
      </p:sp>
      <p:pic>
        <p:nvPicPr>
          <p:cNvPr id="14" name="图片 13"/>
          <p:cNvPicPr>
            <a:picLocks noChangeAspect="1"/>
          </p:cNvPicPr>
          <p:nvPr/>
        </p:nvPicPr>
        <p:blipFill>
          <a:blip r:embed="rId6"/>
          <a:stretch>
            <a:fillRect/>
          </a:stretch>
        </p:blipFill>
        <p:spPr>
          <a:xfrm>
            <a:off x="-87908" y="44707"/>
            <a:ext cx="847417" cy="1012024"/>
          </a:xfrm>
          <a:prstGeom prst="rect">
            <a:avLst/>
          </a:prstGeom>
        </p:spPr>
      </p:pic>
      <p:sp>
        <p:nvSpPr>
          <p:cNvPr id="17" name="Rectangle 27"/>
          <p:cNvSpPr>
            <a:spLocks noChangeArrowheads="1"/>
          </p:cNvSpPr>
          <p:nvPr/>
        </p:nvSpPr>
        <p:spPr bwMode="auto">
          <a:xfrm>
            <a:off x="870300" y="248475"/>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r>
              <a:rPr lang="en-US" altLang="zh-CN" sz="3400" b="1" dirty="0">
                <a:solidFill>
                  <a:srgbClr val="1557AE"/>
                </a:solidFill>
                <a:effectLst/>
                <a:ea typeface="黑体" pitchFamily="49" charset="-122"/>
              </a:rPr>
              <a:t>History of programming languages </a:t>
            </a:r>
            <a:r>
              <a:rPr lang="en-US" altLang="zh-CN" b="1" dirty="0">
                <a:solidFill>
                  <a:srgbClr val="1557AE"/>
                </a:solidFill>
                <a:effectLst/>
                <a:ea typeface="黑体" pitchFamily="49" charset="-122"/>
              </a:rPr>
              <a:t>1950s~1960s</a:t>
            </a:r>
            <a:endParaRPr lang="zh-CN" altLang="en-US" sz="3600" b="1" dirty="0">
              <a:solidFill>
                <a:srgbClr val="1557AE"/>
              </a:solidFill>
              <a:effectLst/>
              <a:ea typeface="黑体" pitchFamily="49" charset="-122"/>
            </a:endParaRPr>
          </a:p>
        </p:txBody>
      </p:sp>
      <p:sp>
        <p:nvSpPr>
          <p:cNvPr id="18" name="Rectangle 20"/>
          <p:cNvSpPr>
            <a:spLocks noChangeArrowheads="1"/>
          </p:cNvSpPr>
          <p:nvPr/>
        </p:nvSpPr>
        <p:spPr bwMode="auto">
          <a:xfrm>
            <a:off x="683568" y="1977723"/>
            <a:ext cx="4392489"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1500" dirty="0">
                <a:solidFill>
                  <a:srgbClr val="000000"/>
                </a:solidFill>
                <a:effectLst/>
                <a:ea typeface="黑体" pitchFamily="49" charset="-122"/>
              </a:rPr>
              <a:t>1950 – </a:t>
            </a:r>
            <a:r>
              <a:rPr lang="en-US" altLang="zh-CN" sz="1500" b="1" dirty="0" err="1">
                <a:solidFill>
                  <a:srgbClr val="FF0000"/>
                </a:solidFill>
                <a:effectLst/>
                <a:ea typeface="黑体" pitchFamily="49" charset="-122"/>
              </a:rPr>
              <a:t>Plankalkül</a:t>
            </a:r>
            <a:endParaRPr lang="en-US" altLang="zh-CN" sz="1500" b="1" dirty="0">
              <a:solidFill>
                <a:srgbClr val="FF0000"/>
              </a:solidFill>
              <a:effectLst/>
              <a:ea typeface="黑体" pitchFamily="49" charset="-122"/>
            </a:endParaRPr>
          </a:p>
          <a:p>
            <a:pPr marL="171450" eaLnBrk="1" hangingPunct="1">
              <a:spcBef>
                <a:spcPct val="20000"/>
              </a:spcBef>
              <a:buSzPct val="85000"/>
            </a:pPr>
            <a:r>
              <a:rPr lang="en-US" altLang="zh-CN" sz="1500" dirty="0">
                <a:solidFill>
                  <a:srgbClr val="000000"/>
                </a:solidFill>
                <a:effectLst/>
                <a:ea typeface="黑体" pitchFamily="49" charset="-122"/>
              </a:rPr>
              <a:t>1951 – Regional Assembly Language</a:t>
            </a:r>
          </a:p>
          <a:p>
            <a:pPr marL="171450" eaLnBrk="1" hangingPunct="1">
              <a:spcBef>
                <a:spcPct val="20000"/>
              </a:spcBef>
              <a:buSzPct val="85000"/>
            </a:pPr>
            <a:r>
              <a:rPr lang="en-US" altLang="zh-CN" sz="1500" dirty="0">
                <a:solidFill>
                  <a:srgbClr val="000000"/>
                </a:solidFill>
                <a:effectLst/>
                <a:ea typeface="黑体" pitchFamily="49" charset="-122"/>
              </a:rPr>
              <a:t>1952 – </a:t>
            </a:r>
            <a:r>
              <a:rPr lang="en-US" altLang="zh-CN" sz="1500" b="1" dirty="0" err="1">
                <a:solidFill>
                  <a:srgbClr val="FF0000"/>
                </a:solidFill>
                <a:effectLst/>
                <a:ea typeface="黑体" pitchFamily="49" charset="-122"/>
              </a:rPr>
              <a:t>Autocode</a:t>
            </a:r>
            <a:endParaRPr lang="en-US" altLang="zh-CN" sz="1500" b="1" dirty="0">
              <a:solidFill>
                <a:srgbClr val="FF0000"/>
              </a:solidFill>
              <a:effectLst/>
              <a:ea typeface="黑体" pitchFamily="49" charset="-122"/>
            </a:endParaRPr>
          </a:p>
          <a:p>
            <a:pPr marL="171450" eaLnBrk="1" hangingPunct="1">
              <a:spcBef>
                <a:spcPct val="20000"/>
              </a:spcBef>
              <a:buSzPct val="85000"/>
            </a:pPr>
            <a:r>
              <a:rPr lang="en-US" altLang="zh-CN" sz="1500" dirty="0">
                <a:solidFill>
                  <a:srgbClr val="000000"/>
                </a:solidFill>
                <a:effectLst/>
                <a:ea typeface="黑体" pitchFamily="49" charset="-122"/>
              </a:rPr>
              <a:t>1954 – IPL (forerunner to LISP)</a:t>
            </a:r>
          </a:p>
          <a:p>
            <a:pPr marL="171450" eaLnBrk="1" hangingPunct="1">
              <a:spcBef>
                <a:spcPct val="20000"/>
              </a:spcBef>
              <a:buSzPct val="85000"/>
            </a:pPr>
            <a:r>
              <a:rPr lang="en-US" altLang="zh-CN" sz="1500" dirty="0">
                <a:solidFill>
                  <a:srgbClr val="000000"/>
                </a:solidFill>
                <a:effectLst/>
                <a:ea typeface="黑体" pitchFamily="49" charset="-122"/>
              </a:rPr>
              <a:t>1955 – FLOW-MATIC (led to COBOL)</a:t>
            </a:r>
          </a:p>
          <a:p>
            <a:pPr marL="171450" eaLnBrk="1" hangingPunct="1">
              <a:spcBef>
                <a:spcPct val="20000"/>
              </a:spcBef>
              <a:buSzPct val="85000"/>
            </a:pPr>
            <a:r>
              <a:rPr lang="en-US" altLang="zh-CN" sz="1500" dirty="0">
                <a:solidFill>
                  <a:srgbClr val="000000"/>
                </a:solidFill>
                <a:effectLst/>
                <a:ea typeface="黑体" pitchFamily="49" charset="-122"/>
              </a:rPr>
              <a:t>1957 – </a:t>
            </a:r>
            <a:r>
              <a:rPr lang="en-US" altLang="zh-CN" sz="1500" b="1" dirty="0">
                <a:solidFill>
                  <a:srgbClr val="FF0000"/>
                </a:solidFill>
                <a:effectLst/>
                <a:ea typeface="黑体" pitchFamily="49" charset="-122"/>
              </a:rPr>
              <a:t>FORTRAN</a:t>
            </a:r>
            <a:r>
              <a:rPr lang="en-US" altLang="zh-CN" sz="1500" dirty="0">
                <a:solidFill>
                  <a:srgbClr val="000000"/>
                </a:solidFill>
                <a:effectLst/>
                <a:ea typeface="黑体" pitchFamily="49" charset="-122"/>
              </a:rPr>
              <a:t> (First compiler)</a:t>
            </a:r>
          </a:p>
          <a:p>
            <a:pPr marL="171450" eaLnBrk="1" hangingPunct="1">
              <a:spcBef>
                <a:spcPct val="20000"/>
              </a:spcBef>
              <a:buSzPct val="85000"/>
            </a:pPr>
            <a:r>
              <a:rPr lang="en-US" altLang="zh-CN" sz="1500" dirty="0">
                <a:solidFill>
                  <a:srgbClr val="000000"/>
                </a:solidFill>
                <a:effectLst/>
                <a:ea typeface="黑体" pitchFamily="49" charset="-122"/>
              </a:rPr>
              <a:t>1957 – COMTRAN (</a:t>
            </a:r>
            <a:r>
              <a:rPr lang="en-US" altLang="zh-CN" sz="1400" dirty="0">
                <a:solidFill>
                  <a:srgbClr val="000000"/>
                </a:solidFill>
                <a:effectLst/>
                <a:ea typeface="黑体" pitchFamily="49" charset="-122"/>
              </a:rPr>
              <a:t>precursor to COBOL</a:t>
            </a:r>
            <a:r>
              <a:rPr lang="en-US" altLang="zh-CN" sz="1500" dirty="0">
                <a:solidFill>
                  <a:srgbClr val="000000"/>
                </a:solidFill>
                <a:effectLst/>
                <a:ea typeface="黑体" pitchFamily="49" charset="-122"/>
              </a:rPr>
              <a:t>)</a:t>
            </a:r>
          </a:p>
          <a:p>
            <a:pPr marL="171450" eaLnBrk="1" hangingPunct="1">
              <a:spcBef>
                <a:spcPct val="20000"/>
              </a:spcBef>
              <a:buSzPct val="85000"/>
            </a:pPr>
            <a:r>
              <a:rPr lang="en-US" altLang="zh-CN" sz="1500" dirty="0">
                <a:solidFill>
                  <a:srgbClr val="000000"/>
                </a:solidFill>
                <a:effectLst/>
                <a:ea typeface="黑体" pitchFamily="49" charset="-122"/>
              </a:rPr>
              <a:t>1958 – </a:t>
            </a:r>
            <a:r>
              <a:rPr lang="en-US" altLang="zh-CN" sz="1500" b="1" dirty="0">
                <a:solidFill>
                  <a:srgbClr val="FF0000"/>
                </a:solidFill>
                <a:effectLst/>
                <a:ea typeface="黑体" pitchFamily="49" charset="-122"/>
              </a:rPr>
              <a:t>LISP</a:t>
            </a:r>
          </a:p>
          <a:p>
            <a:pPr marL="171450" eaLnBrk="1" hangingPunct="1">
              <a:spcBef>
                <a:spcPct val="20000"/>
              </a:spcBef>
              <a:buSzPct val="85000"/>
            </a:pPr>
            <a:r>
              <a:rPr lang="en-US" altLang="zh-CN" sz="1500" dirty="0">
                <a:solidFill>
                  <a:srgbClr val="000000"/>
                </a:solidFill>
                <a:effectLst/>
                <a:ea typeface="黑体" pitchFamily="49" charset="-122"/>
              </a:rPr>
              <a:t>1958 – ALGOL 58</a:t>
            </a:r>
          </a:p>
          <a:p>
            <a:pPr marL="171450" eaLnBrk="1" hangingPunct="1">
              <a:spcBef>
                <a:spcPct val="20000"/>
              </a:spcBef>
              <a:buSzPct val="85000"/>
            </a:pPr>
            <a:r>
              <a:rPr lang="en-US" altLang="zh-CN" sz="1500" dirty="0">
                <a:solidFill>
                  <a:srgbClr val="000000"/>
                </a:solidFill>
                <a:effectLst/>
                <a:ea typeface="黑体" pitchFamily="49" charset="-122"/>
              </a:rPr>
              <a:t>1959 – FACT (forerunner to COBOL)</a:t>
            </a:r>
          </a:p>
          <a:p>
            <a:pPr marL="171450" eaLnBrk="1" hangingPunct="1">
              <a:spcBef>
                <a:spcPct val="20000"/>
              </a:spcBef>
              <a:buSzPct val="85000"/>
            </a:pPr>
            <a:r>
              <a:rPr lang="en-US" altLang="zh-CN" sz="1500" dirty="0">
                <a:solidFill>
                  <a:srgbClr val="000000"/>
                </a:solidFill>
                <a:effectLst/>
                <a:ea typeface="黑体" pitchFamily="49" charset="-122"/>
              </a:rPr>
              <a:t>1959 – COBOL </a:t>
            </a:r>
          </a:p>
          <a:p>
            <a:pPr marL="171450" eaLnBrk="1" hangingPunct="1">
              <a:spcBef>
                <a:spcPct val="20000"/>
              </a:spcBef>
              <a:buSzPct val="85000"/>
            </a:pPr>
            <a:r>
              <a:rPr lang="en-US" altLang="zh-CN" sz="1500" dirty="0">
                <a:solidFill>
                  <a:srgbClr val="000000"/>
                </a:solidFill>
                <a:effectLst/>
                <a:ea typeface="黑体" pitchFamily="49" charset="-122"/>
              </a:rPr>
              <a:t>1962 – APL</a:t>
            </a:r>
          </a:p>
          <a:p>
            <a:pPr marL="171450" eaLnBrk="1" hangingPunct="1">
              <a:spcBef>
                <a:spcPct val="20000"/>
              </a:spcBef>
              <a:buSzPct val="85000"/>
            </a:pPr>
            <a:r>
              <a:rPr lang="en-US" altLang="zh-CN" sz="1500" dirty="0">
                <a:solidFill>
                  <a:srgbClr val="000000"/>
                </a:solidFill>
                <a:effectLst/>
                <a:ea typeface="黑体" pitchFamily="49" charset="-122"/>
              </a:rPr>
              <a:t>1963 – CPL (forerunner to C)</a:t>
            </a:r>
          </a:p>
          <a:p>
            <a:pPr marL="171450" eaLnBrk="1" hangingPunct="1">
              <a:spcBef>
                <a:spcPct val="20000"/>
              </a:spcBef>
              <a:buSzPct val="85000"/>
            </a:pPr>
            <a:r>
              <a:rPr lang="en-US" altLang="zh-CN" sz="1500" dirty="0">
                <a:solidFill>
                  <a:srgbClr val="000000"/>
                </a:solidFill>
                <a:effectLst/>
                <a:ea typeface="黑体" pitchFamily="49" charset="-122"/>
              </a:rPr>
              <a:t>1964 – </a:t>
            </a:r>
            <a:r>
              <a:rPr lang="en-US" altLang="zh-CN" sz="1200" dirty="0">
                <a:solidFill>
                  <a:srgbClr val="000000"/>
                </a:solidFill>
                <a:effectLst/>
                <a:ea typeface="黑体" pitchFamily="49" charset="-122"/>
              </a:rPr>
              <a:t>Speakeasy (computational environment)</a:t>
            </a:r>
          </a:p>
          <a:p>
            <a:pPr marL="171450" eaLnBrk="1" hangingPunct="1">
              <a:spcBef>
                <a:spcPct val="20000"/>
              </a:spcBef>
              <a:buSzPct val="85000"/>
            </a:pPr>
            <a:r>
              <a:rPr lang="en-US" altLang="zh-CN" sz="1500" b="1" dirty="0">
                <a:solidFill>
                  <a:srgbClr val="000000"/>
                </a:solidFill>
                <a:effectLst/>
                <a:ea typeface="黑体" pitchFamily="49" charset="-122"/>
              </a:rPr>
              <a:t>1964 – </a:t>
            </a:r>
            <a:r>
              <a:rPr lang="en-US" altLang="zh-CN" sz="1500" b="1" dirty="0">
                <a:solidFill>
                  <a:srgbClr val="FF0000"/>
                </a:solidFill>
                <a:effectLst/>
                <a:ea typeface="黑体" pitchFamily="49" charset="-122"/>
              </a:rPr>
              <a:t>BASIC</a:t>
            </a:r>
          </a:p>
          <a:p>
            <a:pPr marL="171450" eaLnBrk="1" hangingPunct="1">
              <a:spcBef>
                <a:spcPct val="20000"/>
              </a:spcBef>
              <a:buSzPct val="85000"/>
            </a:pPr>
            <a:r>
              <a:rPr lang="en-US" altLang="zh-CN" sz="1500" dirty="0">
                <a:solidFill>
                  <a:srgbClr val="000000"/>
                </a:solidFill>
                <a:effectLst/>
                <a:ea typeface="黑体" pitchFamily="49" charset="-122"/>
              </a:rPr>
              <a:t>1967 – BCPL (forerunner to C)</a:t>
            </a:r>
          </a:p>
          <a:p>
            <a:pPr marL="171450" eaLnBrk="1" hangingPunct="1">
              <a:spcBef>
                <a:spcPct val="20000"/>
              </a:spcBef>
              <a:buSzPct val="85000"/>
            </a:pPr>
            <a:endParaRPr lang="en-US" altLang="zh-CN" sz="1500" dirty="0">
              <a:solidFill>
                <a:srgbClr val="000000"/>
              </a:solidFill>
              <a:effectLst/>
              <a:ea typeface="黑体" pitchFamily="49" charset="-122"/>
            </a:endParaRPr>
          </a:p>
        </p:txBody>
      </p:sp>
      <p:sp>
        <p:nvSpPr>
          <p:cNvPr id="19" name="Rectangle 20"/>
          <p:cNvSpPr>
            <a:spLocks noChangeArrowheads="1"/>
          </p:cNvSpPr>
          <p:nvPr/>
        </p:nvSpPr>
        <p:spPr bwMode="auto">
          <a:xfrm>
            <a:off x="251396" y="1052737"/>
            <a:ext cx="8641084" cy="151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1950s~1960s: Assembly language was error-prone, demands for high-level programming language was robust.</a:t>
            </a:r>
          </a:p>
        </p:txBody>
      </p:sp>
    </p:spTree>
    <p:extLst>
      <p:ext uri="{BB962C8B-B14F-4D97-AF65-F5344CB8AC3E}">
        <p14:creationId xmlns:p14="http://schemas.microsoft.com/office/powerpoint/2010/main" val="2676305739"/>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870300" y="248475"/>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r>
              <a:rPr lang="en-US" altLang="zh-CN" sz="3400" b="1" dirty="0">
                <a:solidFill>
                  <a:srgbClr val="1557AE"/>
                </a:solidFill>
                <a:effectLst/>
                <a:ea typeface="黑体" pitchFamily="49" charset="-122"/>
              </a:rPr>
              <a:t>History of programming languages </a:t>
            </a:r>
            <a:r>
              <a:rPr lang="en-US" altLang="zh-CN" b="1" dirty="0">
                <a:solidFill>
                  <a:srgbClr val="1557AE"/>
                </a:solidFill>
                <a:effectLst/>
                <a:ea typeface="黑体" pitchFamily="49" charset="-122"/>
              </a:rPr>
              <a:t>1950s~1960s</a:t>
            </a:r>
            <a:endParaRPr lang="zh-CN" altLang="en-US" sz="3600" b="1" dirty="0">
              <a:solidFill>
                <a:srgbClr val="1557AE"/>
              </a:solidFill>
              <a:effectLst/>
              <a:ea typeface="黑体" pitchFamily="49" charset="-122"/>
            </a:endParaRPr>
          </a:p>
        </p:txBody>
      </p:sp>
      <p:sp>
        <p:nvSpPr>
          <p:cNvPr id="7" name="Rectangle 20"/>
          <p:cNvSpPr>
            <a:spLocks noChangeArrowheads="1"/>
          </p:cNvSpPr>
          <p:nvPr/>
        </p:nvSpPr>
        <p:spPr bwMode="auto">
          <a:xfrm>
            <a:off x="683568" y="1977723"/>
            <a:ext cx="4392489"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1500" dirty="0">
                <a:solidFill>
                  <a:srgbClr val="000000"/>
                </a:solidFill>
                <a:effectLst/>
                <a:ea typeface="黑体" pitchFamily="49" charset="-122"/>
              </a:rPr>
              <a:t>1950 – </a:t>
            </a:r>
            <a:r>
              <a:rPr lang="en-US" altLang="zh-CN" sz="1500" b="1" dirty="0" err="1">
                <a:solidFill>
                  <a:srgbClr val="FF0000"/>
                </a:solidFill>
                <a:effectLst/>
                <a:ea typeface="黑体" pitchFamily="49" charset="-122"/>
              </a:rPr>
              <a:t>Plankalkül</a:t>
            </a:r>
            <a:endParaRPr lang="en-US" altLang="zh-CN" sz="1500" b="1" dirty="0">
              <a:solidFill>
                <a:srgbClr val="FF0000"/>
              </a:solidFill>
              <a:effectLst/>
              <a:ea typeface="黑体" pitchFamily="49" charset="-122"/>
            </a:endParaRPr>
          </a:p>
          <a:p>
            <a:pPr marL="171450" eaLnBrk="1" hangingPunct="1">
              <a:spcBef>
                <a:spcPct val="20000"/>
              </a:spcBef>
              <a:buSzPct val="85000"/>
            </a:pPr>
            <a:r>
              <a:rPr lang="en-US" altLang="zh-CN" sz="1500" dirty="0">
                <a:solidFill>
                  <a:srgbClr val="000000"/>
                </a:solidFill>
                <a:effectLst/>
                <a:ea typeface="黑体" pitchFamily="49" charset="-122"/>
              </a:rPr>
              <a:t>1951 – Regional Assembly Language</a:t>
            </a:r>
          </a:p>
          <a:p>
            <a:pPr marL="171450" eaLnBrk="1" hangingPunct="1">
              <a:spcBef>
                <a:spcPct val="20000"/>
              </a:spcBef>
              <a:buSzPct val="85000"/>
            </a:pPr>
            <a:r>
              <a:rPr lang="en-US" altLang="zh-CN" sz="1500" dirty="0">
                <a:solidFill>
                  <a:srgbClr val="000000"/>
                </a:solidFill>
                <a:effectLst/>
                <a:ea typeface="黑体" pitchFamily="49" charset="-122"/>
              </a:rPr>
              <a:t>1952 – </a:t>
            </a:r>
            <a:r>
              <a:rPr lang="en-US" altLang="zh-CN" sz="1500" b="1" dirty="0" err="1">
                <a:solidFill>
                  <a:srgbClr val="FF0000"/>
                </a:solidFill>
                <a:effectLst/>
                <a:ea typeface="黑体" pitchFamily="49" charset="-122"/>
              </a:rPr>
              <a:t>Autocode</a:t>
            </a:r>
            <a:endParaRPr lang="en-US" altLang="zh-CN" sz="1500" b="1" dirty="0">
              <a:solidFill>
                <a:srgbClr val="FF0000"/>
              </a:solidFill>
              <a:effectLst/>
              <a:ea typeface="黑体" pitchFamily="49" charset="-122"/>
            </a:endParaRPr>
          </a:p>
          <a:p>
            <a:pPr marL="171450" eaLnBrk="1" hangingPunct="1">
              <a:spcBef>
                <a:spcPct val="20000"/>
              </a:spcBef>
              <a:buSzPct val="85000"/>
            </a:pPr>
            <a:r>
              <a:rPr lang="en-US" altLang="zh-CN" sz="1500" dirty="0">
                <a:solidFill>
                  <a:srgbClr val="000000"/>
                </a:solidFill>
                <a:effectLst/>
                <a:ea typeface="黑体" pitchFamily="49" charset="-122"/>
              </a:rPr>
              <a:t>1954 – IPL (forerunner to LISP)</a:t>
            </a:r>
          </a:p>
          <a:p>
            <a:pPr marL="171450" eaLnBrk="1" hangingPunct="1">
              <a:spcBef>
                <a:spcPct val="20000"/>
              </a:spcBef>
              <a:buSzPct val="85000"/>
            </a:pPr>
            <a:r>
              <a:rPr lang="en-US" altLang="zh-CN" sz="1500" dirty="0">
                <a:solidFill>
                  <a:srgbClr val="000000"/>
                </a:solidFill>
                <a:effectLst/>
                <a:ea typeface="黑体" pitchFamily="49" charset="-122"/>
              </a:rPr>
              <a:t>1955 – FLOW-MATIC (led to COBOL)</a:t>
            </a:r>
          </a:p>
          <a:p>
            <a:pPr marL="171450" eaLnBrk="1" hangingPunct="1">
              <a:spcBef>
                <a:spcPct val="20000"/>
              </a:spcBef>
              <a:buSzPct val="85000"/>
            </a:pPr>
            <a:r>
              <a:rPr lang="en-US" altLang="zh-CN" sz="1500" dirty="0">
                <a:solidFill>
                  <a:srgbClr val="000000"/>
                </a:solidFill>
                <a:effectLst/>
                <a:ea typeface="黑体" pitchFamily="49" charset="-122"/>
              </a:rPr>
              <a:t>1957 – </a:t>
            </a:r>
            <a:r>
              <a:rPr lang="en-US" altLang="zh-CN" sz="1500" b="1" dirty="0">
                <a:solidFill>
                  <a:srgbClr val="FF0000"/>
                </a:solidFill>
                <a:effectLst/>
                <a:ea typeface="黑体" pitchFamily="49" charset="-122"/>
              </a:rPr>
              <a:t>FORTRAN</a:t>
            </a:r>
            <a:r>
              <a:rPr lang="en-US" altLang="zh-CN" sz="1500" dirty="0">
                <a:solidFill>
                  <a:srgbClr val="000000"/>
                </a:solidFill>
                <a:effectLst/>
                <a:ea typeface="黑体" pitchFamily="49" charset="-122"/>
              </a:rPr>
              <a:t> (First compiler)</a:t>
            </a:r>
          </a:p>
          <a:p>
            <a:pPr marL="171450" eaLnBrk="1" hangingPunct="1">
              <a:spcBef>
                <a:spcPct val="20000"/>
              </a:spcBef>
              <a:buSzPct val="85000"/>
            </a:pPr>
            <a:r>
              <a:rPr lang="en-US" altLang="zh-CN" sz="1500" dirty="0">
                <a:solidFill>
                  <a:srgbClr val="000000"/>
                </a:solidFill>
                <a:effectLst/>
                <a:ea typeface="黑体" pitchFamily="49" charset="-122"/>
              </a:rPr>
              <a:t>1957 – COMTRAN (</a:t>
            </a:r>
            <a:r>
              <a:rPr lang="en-US" altLang="zh-CN" sz="1400" dirty="0">
                <a:solidFill>
                  <a:srgbClr val="000000"/>
                </a:solidFill>
                <a:effectLst/>
                <a:ea typeface="黑体" pitchFamily="49" charset="-122"/>
              </a:rPr>
              <a:t>precursor to COBOL</a:t>
            </a:r>
            <a:r>
              <a:rPr lang="en-US" altLang="zh-CN" sz="1500" dirty="0">
                <a:solidFill>
                  <a:srgbClr val="000000"/>
                </a:solidFill>
                <a:effectLst/>
                <a:ea typeface="黑体" pitchFamily="49" charset="-122"/>
              </a:rPr>
              <a:t>)</a:t>
            </a:r>
          </a:p>
          <a:p>
            <a:pPr marL="171450" eaLnBrk="1" hangingPunct="1">
              <a:spcBef>
                <a:spcPct val="20000"/>
              </a:spcBef>
              <a:buSzPct val="85000"/>
            </a:pPr>
            <a:r>
              <a:rPr lang="en-US" altLang="zh-CN" sz="1500" dirty="0">
                <a:solidFill>
                  <a:srgbClr val="000000"/>
                </a:solidFill>
                <a:effectLst/>
                <a:ea typeface="黑体" pitchFamily="49" charset="-122"/>
              </a:rPr>
              <a:t>1958 – </a:t>
            </a:r>
            <a:r>
              <a:rPr lang="en-US" altLang="zh-CN" sz="1500" b="1" dirty="0">
                <a:solidFill>
                  <a:srgbClr val="FF0000"/>
                </a:solidFill>
                <a:effectLst/>
                <a:ea typeface="黑体" pitchFamily="49" charset="-122"/>
              </a:rPr>
              <a:t>LISP</a:t>
            </a:r>
          </a:p>
          <a:p>
            <a:pPr marL="171450" eaLnBrk="1" hangingPunct="1">
              <a:spcBef>
                <a:spcPct val="20000"/>
              </a:spcBef>
              <a:buSzPct val="85000"/>
            </a:pPr>
            <a:r>
              <a:rPr lang="en-US" altLang="zh-CN" sz="1500" dirty="0">
                <a:solidFill>
                  <a:srgbClr val="000000"/>
                </a:solidFill>
                <a:effectLst/>
                <a:ea typeface="黑体" pitchFamily="49" charset="-122"/>
              </a:rPr>
              <a:t>1958 – ALGOL 58</a:t>
            </a:r>
          </a:p>
          <a:p>
            <a:pPr marL="171450" eaLnBrk="1" hangingPunct="1">
              <a:spcBef>
                <a:spcPct val="20000"/>
              </a:spcBef>
              <a:buSzPct val="85000"/>
            </a:pPr>
            <a:r>
              <a:rPr lang="en-US" altLang="zh-CN" sz="1500" dirty="0">
                <a:solidFill>
                  <a:srgbClr val="000000"/>
                </a:solidFill>
                <a:effectLst/>
                <a:ea typeface="黑体" pitchFamily="49" charset="-122"/>
              </a:rPr>
              <a:t>1959 – FACT (forerunner to COBOL)</a:t>
            </a:r>
          </a:p>
          <a:p>
            <a:pPr marL="171450" eaLnBrk="1" hangingPunct="1">
              <a:spcBef>
                <a:spcPct val="20000"/>
              </a:spcBef>
              <a:buSzPct val="85000"/>
            </a:pPr>
            <a:r>
              <a:rPr lang="en-US" altLang="zh-CN" sz="1500" dirty="0">
                <a:solidFill>
                  <a:srgbClr val="000000"/>
                </a:solidFill>
                <a:effectLst/>
                <a:ea typeface="黑体" pitchFamily="49" charset="-122"/>
              </a:rPr>
              <a:t>1959 – COBOL </a:t>
            </a:r>
          </a:p>
          <a:p>
            <a:pPr marL="171450" eaLnBrk="1" hangingPunct="1">
              <a:spcBef>
                <a:spcPct val="20000"/>
              </a:spcBef>
              <a:buSzPct val="85000"/>
            </a:pPr>
            <a:r>
              <a:rPr lang="en-US" altLang="zh-CN" sz="1500" dirty="0">
                <a:solidFill>
                  <a:srgbClr val="000000"/>
                </a:solidFill>
                <a:effectLst/>
                <a:ea typeface="黑体" pitchFamily="49" charset="-122"/>
              </a:rPr>
              <a:t>1962 – APL</a:t>
            </a:r>
          </a:p>
          <a:p>
            <a:pPr marL="171450" eaLnBrk="1" hangingPunct="1">
              <a:spcBef>
                <a:spcPct val="20000"/>
              </a:spcBef>
              <a:buSzPct val="85000"/>
            </a:pPr>
            <a:r>
              <a:rPr lang="en-US" altLang="zh-CN" sz="1500" dirty="0">
                <a:solidFill>
                  <a:srgbClr val="000000"/>
                </a:solidFill>
                <a:effectLst/>
                <a:ea typeface="黑体" pitchFamily="49" charset="-122"/>
              </a:rPr>
              <a:t>1963 – CPL (forerunner to C)</a:t>
            </a:r>
          </a:p>
          <a:p>
            <a:pPr marL="171450" eaLnBrk="1" hangingPunct="1">
              <a:spcBef>
                <a:spcPct val="20000"/>
              </a:spcBef>
              <a:buSzPct val="85000"/>
            </a:pPr>
            <a:r>
              <a:rPr lang="en-US" altLang="zh-CN" sz="1500" dirty="0">
                <a:solidFill>
                  <a:srgbClr val="000000"/>
                </a:solidFill>
                <a:effectLst/>
                <a:ea typeface="黑体" pitchFamily="49" charset="-122"/>
              </a:rPr>
              <a:t>1964 – </a:t>
            </a:r>
            <a:r>
              <a:rPr lang="en-US" altLang="zh-CN" sz="1200" dirty="0">
                <a:solidFill>
                  <a:srgbClr val="000000"/>
                </a:solidFill>
                <a:effectLst/>
                <a:ea typeface="黑体" pitchFamily="49" charset="-122"/>
              </a:rPr>
              <a:t>Speakeasy (computational environment)</a:t>
            </a:r>
          </a:p>
          <a:p>
            <a:pPr marL="171450" eaLnBrk="1" hangingPunct="1">
              <a:spcBef>
                <a:spcPct val="20000"/>
              </a:spcBef>
              <a:buSzPct val="85000"/>
            </a:pPr>
            <a:r>
              <a:rPr lang="en-US" altLang="zh-CN" sz="1500" b="1" dirty="0">
                <a:solidFill>
                  <a:srgbClr val="000000"/>
                </a:solidFill>
                <a:effectLst/>
                <a:ea typeface="黑体" pitchFamily="49" charset="-122"/>
              </a:rPr>
              <a:t>1964 – </a:t>
            </a:r>
            <a:r>
              <a:rPr lang="en-US" altLang="zh-CN" sz="1500" b="1" dirty="0">
                <a:solidFill>
                  <a:srgbClr val="FF0000"/>
                </a:solidFill>
                <a:effectLst/>
                <a:ea typeface="黑体" pitchFamily="49" charset="-122"/>
              </a:rPr>
              <a:t>BASIC</a:t>
            </a:r>
          </a:p>
          <a:p>
            <a:pPr marL="171450" eaLnBrk="1" hangingPunct="1">
              <a:spcBef>
                <a:spcPct val="20000"/>
              </a:spcBef>
              <a:buSzPct val="85000"/>
            </a:pPr>
            <a:r>
              <a:rPr lang="en-US" altLang="zh-CN" sz="1500" dirty="0">
                <a:solidFill>
                  <a:srgbClr val="000000"/>
                </a:solidFill>
                <a:effectLst/>
                <a:ea typeface="黑体" pitchFamily="49" charset="-122"/>
              </a:rPr>
              <a:t>1967 – BCPL (forerunner to C)</a:t>
            </a:r>
          </a:p>
          <a:p>
            <a:pPr marL="171450" eaLnBrk="1" hangingPunct="1">
              <a:spcBef>
                <a:spcPct val="20000"/>
              </a:spcBef>
              <a:buSzPct val="85000"/>
            </a:pPr>
            <a:endParaRPr lang="en-US" altLang="zh-CN" sz="1500" dirty="0">
              <a:solidFill>
                <a:srgbClr val="000000"/>
              </a:solidFill>
              <a:effectLst/>
              <a:ea typeface="黑体" pitchFamily="49" charset="-122"/>
            </a:endParaRPr>
          </a:p>
        </p:txBody>
      </p:sp>
      <p:sp>
        <p:nvSpPr>
          <p:cNvPr id="12" name="Rectangle 20"/>
          <p:cNvSpPr>
            <a:spLocks noChangeArrowheads="1"/>
          </p:cNvSpPr>
          <p:nvPr/>
        </p:nvSpPr>
        <p:spPr bwMode="auto">
          <a:xfrm>
            <a:off x="4249677" y="1940660"/>
            <a:ext cx="4642803" cy="165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LISP </a:t>
            </a:r>
            <a:r>
              <a:rPr lang="en-US" altLang="zh-CN" sz="1200" b="1" dirty="0">
                <a:solidFill>
                  <a:srgbClr val="000000"/>
                </a:solidFill>
                <a:effectLst/>
                <a:latin typeface="+mn-lt"/>
                <a:ea typeface="黑体" pitchFamily="49" charset="-122"/>
              </a:rPr>
              <a:t>(</a:t>
            </a:r>
            <a:r>
              <a:rPr lang="en-US" altLang="zh-CN" sz="1200" b="1" dirty="0" err="1">
                <a:solidFill>
                  <a:srgbClr val="000000"/>
                </a:solidFill>
                <a:effectLst/>
                <a:latin typeface="+mn-lt"/>
                <a:ea typeface="黑体" pitchFamily="49" charset="-122"/>
              </a:rPr>
              <a:t>LIS</a:t>
            </a:r>
            <a:r>
              <a:rPr lang="en-US" altLang="zh-CN" sz="1200" dirty="0" err="1">
                <a:solidFill>
                  <a:srgbClr val="000000"/>
                </a:solidFill>
                <a:effectLst/>
                <a:latin typeface="+mn-lt"/>
                <a:ea typeface="黑体" pitchFamily="49" charset="-122"/>
              </a:rPr>
              <a:t>t</a:t>
            </a:r>
            <a:r>
              <a:rPr lang="en-US" altLang="zh-CN" sz="1200" dirty="0">
                <a:solidFill>
                  <a:srgbClr val="000000"/>
                </a:solidFill>
                <a:effectLst/>
                <a:latin typeface="+mn-lt"/>
                <a:ea typeface="黑体" pitchFamily="49" charset="-122"/>
              </a:rPr>
              <a:t> </a:t>
            </a:r>
            <a:r>
              <a:rPr lang="en-US" altLang="zh-CN" sz="1200" b="1" dirty="0">
                <a:solidFill>
                  <a:srgbClr val="000000"/>
                </a:solidFill>
                <a:effectLst/>
                <a:latin typeface="+mn-lt"/>
                <a:ea typeface="黑体" pitchFamily="49" charset="-122"/>
              </a:rPr>
              <a:t>P</a:t>
            </a:r>
            <a:r>
              <a:rPr lang="en-US" altLang="zh-CN" sz="1200" dirty="0">
                <a:solidFill>
                  <a:srgbClr val="000000"/>
                </a:solidFill>
                <a:effectLst/>
                <a:latin typeface="+mn-lt"/>
                <a:ea typeface="黑体" pitchFamily="49" charset="-122"/>
              </a:rPr>
              <a:t>rocessor</a:t>
            </a:r>
            <a:r>
              <a:rPr lang="en-US" altLang="zh-CN" sz="1200" b="1" dirty="0">
                <a:solidFill>
                  <a:srgbClr val="000000"/>
                </a:solidFill>
                <a:effectLst/>
                <a:latin typeface="+mn-lt"/>
                <a:ea typeface="黑体" pitchFamily="49" charset="-122"/>
              </a:rPr>
              <a:t>)</a:t>
            </a:r>
          </a:p>
          <a:p>
            <a:pPr marL="171450" eaLnBrk="1" hangingPunct="1">
              <a:lnSpc>
                <a:spcPct val="115000"/>
              </a:lnSpc>
              <a:spcBef>
                <a:spcPct val="20000"/>
              </a:spcBef>
              <a:buSzPct val="85000"/>
            </a:pPr>
            <a:r>
              <a:rPr lang="en-US" altLang="zh-CN" sz="1200" dirty="0">
                <a:solidFill>
                  <a:srgbClr val="000000"/>
                </a:solidFill>
                <a:effectLst/>
                <a:latin typeface="+mn-lt"/>
                <a:ea typeface="黑体" pitchFamily="49" charset="-122"/>
              </a:rPr>
              <a:t>Designed by </a:t>
            </a:r>
            <a:r>
              <a:rPr lang="en-US" altLang="zh-CN" sz="1200" b="1" dirty="0">
                <a:solidFill>
                  <a:srgbClr val="000000"/>
                </a:solidFill>
                <a:effectLst/>
                <a:latin typeface="+mn-lt"/>
                <a:ea typeface="黑体" pitchFamily="49" charset="-122"/>
              </a:rPr>
              <a:t>John McCarthy</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The second oldest high-level programming language, exists most dialects over its history. The </a:t>
            </a:r>
            <a:r>
              <a:rPr lang="en-US" altLang="zh-CN" sz="1400" dirty="0">
                <a:solidFill>
                  <a:srgbClr val="0070C0"/>
                </a:solidFill>
                <a:effectLst/>
                <a:latin typeface="+mn-lt"/>
                <a:ea typeface="黑体" pitchFamily="49" charset="-122"/>
              </a:rPr>
              <a:t>if-then-else</a:t>
            </a:r>
            <a:r>
              <a:rPr lang="en-US" altLang="zh-CN" sz="1400" dirty="0">
                <a:solidFill>
                  <a:srgbClr val="000000"/>
                </a:solidFill>
                <a:effectLst/>
                <a:latin typeface="+mn-lt"/>
                <a:ea typeface="黑体" pitchFamily="49" charset="-122"/>
              </a:rPr>
              <a:t> syntax was p</a:t>
            </a:r>
            <a:r>
              <a:rPr lang="en-US" altLang="zh-CN" sz="1400" dirty="0">
                <a:solidFill>
                  <a:srgbClr val="000000"/>
                </a:solidFill>
                <a:effectLst/>
                <a:ea typeface="黑体" pitchFamily="49" charset="-122"/>
              </a:rPr>
              <a:t>roposed in LISP</a:t>
            </a:r>
            <a:r>
              <a:rPr lang="en-US" altLang="zh-CN" sz="1400" dirty="0">
                <a:solidFill>
                  <a:srgbClr val="000000"/>
                </a:solidFill>
                <a:effectLst/>
                <a:latin typeface="+mn-lt"/>
                <a:ea typeface="黑体" pitchFamily="49" charset="-122"/>
              </a:rPr>
              <a:t>. Still popular as many dialects.</a:t>
            </a: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p:txBody>
      </p:sp>
      <p:sp>
        <p:nvSpPr>
          <p:cNvPr id="9" name="Rectangle 20"/>
          <p:cNvSpPr>
            <a:spLocks noChangeArrowheads="1"/>
          </p:cNvSpPr>
          <p:nvPr/>
        </p:nvSpPr>
        <p:spPr bwMode="auto">
          <a:xfrm>
            <a:off x="251396" y="1052737"/>
            <a:ext cx="8641084" cy="151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1950s~1960s: Assembly language was error-prone, demands for high-level programming language was robust.</a:t>
            </a:r>
          </a:p>
        </p:txBody>
      </p:sp>
      <p:sp>
        <p:nvSpPr>
          <p:cNvPr id="16" name="Rectangle 20"/>
          <p:cNvSpPr>
            <a:spLocks noChangeArrowheads="1"/>
          </p:cNvSpPr>
          <p:nvPr/>
        </p:nvSpPr>
        <p:spPr bwMode="auto">
          <a:xfrm>
            <a:off x="4249677" y="3417883"/>
            <a:ext cx="4859397" cy="126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BASIC </a:t>
            </a:r>
            <a:r>
              <a:rPr lang="en-US" altLang="zh-CN" sz="1200" dirty="0">
                <a:solidFill>
                  <a:srgbClr val="000000"/>
                </a:solidFill>
                <a:effectLst/>
                <a:latin typeface="+mn-lt"/>
                <a:ea typeface="黑体" pitchFamily="49" charset="-122"/>
              </a:rPr>
              <a:t>(</a:t>
            </a:r>
            <a:r>
              <a:rPr lang="en-US" altLang="zh-CN" sz="1200" b="1" dirty="0">
                <a:solidFill>
                  <a:srgbClr val="000000"/>
                </a:solidFill>
                <a:effectLst/>
                <a:latin typeface="+mn-lt"/>
                <a:ea typeface="黑体" pitchFamily="49" charset="-122"/>
              </a:rPr>
              <a:t>B</a:t>
            </a:r>
            <a:r>
              <a:rPr lang="en-US" altLang="zh-CN" sz="1200" dirty="0">
                <a:solidFill>
                  <a:srgbClr val="000000"/>
                </a:solidFill>
                <a:effectLst/>
                <a:latin typeface="+mn-lt"/>
                <a:ea typeface="黑体" pitchFamily="49" charset="-122"/>
              </a:rPr>
              <a:t>eginner’s </a:t>
            </a:r>
            <a:r>
              <a:rPr lang="en-US" altLang="zh-CN" sz="1200" b="1" dirty="0">
                <a:solidFill>
                  <a:srgbClr val="000000"/>
                </a:solidFill>
                <a:effectLst/>
                <a:latin typeface="+mn-lt"/>
                <a:ea typeface="黑体" pitchFamily="49" charset="-122"/>
              </a:rPr>
              <a:t>A</a:t>
            </a:r>
            <a:r>
              <a:rPr lang="en-US" altLang="zh-CN" sz="1200" dirty="0">
                <a:solidFill>
                  <a:srgbClr val="000000"/>
                </a:solidFill>
                <a:effectLst/>
                <a:latin typeface="+mn-lt"/>
                <a:ea typeface="黑体" pitchFamily="49" charset="-122"/>
              </a:rPr>
              <a:t>ll-purpose </a:t>
            </a:r>
            <a:r>
              <a:rPr lang="en-US" altLang="zh-CN" sz="1200" b="1" dirty="0">
                <a:solidFill>
                  <a:srgbClr val="000000"/>
                </a:solidFill>
                <a:effectLst/>
                <a:latin typeface="+mn-lt"/>
                <a:ea typeface="黑体" pitchFamily="49" charset="-122"/>
              </a:rPr>
              <a:t>S</a:t>
            </a:r>
            <a:r>
              <a:rPr lang="en-US" altLang="zh-CN" sz="1200" dirty="0">
                <a:solidFill>
                  <a:srgbClr val="000000"/>
                </a:solidFill>
                <a:effectLst/>
                <a:latin typeface="+mn-lt"/>
                <a:ea typeface="黑体" pitchFamily="49" charset="-122"/>
              </a:rPr>
              <a:t>ymbolic </a:t>
            </a:r>
            <a:r>
              <a:rPr lang="en-US" altLang="zh-CN" sz="1200" b="1" dirty="0">
                <a:solidFill>
                  <a:srgbClr val="000000"/>
                </a:solidFill>
                <a:effectLst/>
                <a:latin typeface="+mn-lt"/>
                <a:ea typeface="黑体" pitchFamily="49" charset="-122"/>
              </a:rPr>
              <a:t>I</a:t>
            </a:r>
            <a:r>
              <a:rPr lang="en-US" altLang="zh-CN" sz="1200" dirty="0">
                <a:solidFill>
                  <a:srgbClr val="000000"/>
                </a:solidFill>
                <a:effectLst/>
                <a:latin typeface="+mn-lt"/>
                <a:ea typeface="黑体" pitchFamily="49" charset="-122"/>
              </a:rPr>
              <a:t>nstructions </a:t>
            </a:r>
            <a:r>
              <a:rPr lang="en-US" altLang="zh-CN" sz="1200" b="1" dirty="0">
                <a:solidFill>
                  <a:srgbClr val="000000"/>
                </a:solidFill>
                <a:effectLst/>
                <a:latin typeface="+mn-lt"/>
                <a:ea typeface="黑体" pitchFamily="49" charset="-122"/>
              </a:rPr>
              <a:t>C</a:t>
            </a:r>
            <a:r>
              <a:rPr lang="en-US" altLang="zh-CN" sz="1200" dirty="0">
                <a:solidFill>
                  <a:srgbClr val="000000"/>
                </a:solidFill>
                <a:effectLst/>
                <a:latin typeface="+mn-lt"/>
                <a:ea typeface="黑体" pitchFamily="49" charset="-122"/>
              </a:rPr>
              <a:t>ode)</a:t>
            </a:r>
          </a:p>
          <a:p>
            <a:pPr marL="171450" eaLnBrk="1" hangingPunct="1">
              <a:lnSpc>
                <a:spcPct val="115000"/>
              </a:lnSpc>
              <a:spcBef>
                <a:spcPct val="20000"/>
              </a:spcBef>
              <a:buSzPct val="85000"/>
            </a:pPr>
            <a:r>
              <a:rPr lang="en-US" altLang="zh-CN" sz="1200" dirty="0">
                <a:solidFill>
                  <a:srgbClr val="000000"/>
                </a:solidFill>
                <a:effectLst/>
                <a:latin typeface="+mn-lt"/>
                <a:ea typeface="黑体" pitchFamily="49" charset="-122"/>
              </a:rPr>
              <a:t>Designed by </a:t>
            </a:r>
            <a:r>
              <a:rPr lang="en-US" altLang="zh-CN" sz="1200" b="1" dirty="0">
                <a:solidFill>
                  <a:srgbClr val="000000"/>
                </a:solidFill>
                <a:effectLst/>
                <a:latin typeface="+mn-lt"/>
                <a:ea typeface="黑体" pitchFamily="49" charset="-122"/>
              </a:rPr>
              <a:t>John George </a:t>
            </a:r>
            <a:r>
              <a:rPr lang="en-US" altLang="zh-CN" sz="1200" b="1" dirty="0" err="1">
                <a:solidFill>
                  <a:srgbClr val="000000"/>
                </a:solidFill>
                <a:effectLst/>
                <a:latin typeface="+mn-lt"/>
                <a:ea typeface="黑体" pitchFamily="49" charset="-122"/>
              </a:rPr>
              <a:t>Kemeny</a:t>
            </a:r>
            <a:r>
              <a:rPr lang="en-US" altLang="zh-CN" sz="1200" b="1" dirty="0">
                <a:solidFill>
                  <a:srgbClr val="000000"/>
                </a:solidFill>
                <a:effectLst/>
                <a:latin typeface="+mn-lt"/>
                <a:ea typeface="黑体" pitchFamily="49" charset="-122"/>
              </a:rPr>
              <a:t> &amp; Thomas Eugene Kurtz</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An easy-to-learn language on almost every microcomputer in 1980s for everyone. Still popular today in different dialects.</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 </a:t>
            </a: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2472" y="1724004"/>
            <a:ext cx="1302648" cy="867075"/>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9518" y="4701610"/>
            <a:ext cx="1247093" cy="1673950"/>
          </a:xfrm>
          <a:prstGeom prst="rect">
            <a:avLst/>
          </a:prstGeom>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9089" t="2920" r="3118" b="2058"/>
          <a:stretch/>
        </p:blipFill>
        <p:spPr>
          <a:xfrm>
            <a:off x="7704347" y="5160163"/>
            <a:ext cx="1116125" cy="922016"/>
          </a:xfrm>
          <a:prstGeom prst="rect">
            <a:avLst/>
          </a:prstGeom>
        </p:spPr>
      </p:pic>
      <p:pic>
        <p:nvPicPr>
          <p:cNvPr id="14" name="图片 13"/>
          <p:cNvPicPr>
            <a:picLocks noChangeAspect="1"/>
          </p:cNvPicPr>
          <p:nvPr/>
        </p:nvPicPr>
        <p:blipFill rotWithShape="1">
          <a:blip r:embed="rId6">
            <a:extLst>
              <a:ext uri="{28A0092B-C50C-407E-A947-70E740481C1C}">
                <a14:useLocalDpi xmlns:a14="http://schemas.microsoft.com/office/drawing/2010/main" val="0"/>
              </a:ext>
            </a:extLst>
          </a:blip>
          <a:srcRect t="854" r="3619" b="13238"/>
          <a:stretch/>
        </p:blipFill>
        <p:spPr>
          <a:xfrm>
            <a:off x="5948487" y="5218083"/>
            <a:ext cx="1533475" cy="864096"/>
          </a:xfrm>
          <a:prstGeom prst="rect">
            <a:avLst/>
          </a:prstGeom>
        </p:spPr>
      </p:pic>
      <p:sp>
        <p:nvSpPr>
          <p:cNvPr id="17" name="文本框 16"/>
          <p:cNvSpPr txBox="1"/>
          <p:nvPr/>
        </p:nvSpPr>
        <p:spPr>
          <a:xfrm>
            <a:off x="5868144" y="6053646"/>
            <a:ext cx="1623913" cy="461665"/>
          </a:xfrm>
          <a:prstGeom prst="rect">
            <a:avLst/>
          </a:prstGeom>
          <a:noFill/>
        </p:spPr>
        <p:txBody>
          <a:bodyPr wrap="square" rtlCol="0">
            <a:spAutoFit/>
          </a:bodyPr>
          <a:lstStyle/>
          <a:p>
            <a:r>
              <a:rPr lang="en-US" altLang="zh-CN" sz="1200" dirty="0" err="1">
                <a:solidFill>
                  <a:srgbClr val="000000"/>
                </a:solidFill>
                <a:effectLst/>
              </a:rPr>
              <a:t>Xiaobawang</a:t>
            </a:r>
            <a:r>
              <a:rPr lang="en-US" altLang="zh-CN" sz="1200" dirty="0">
                <a:solidFill>
                  <a:srgbClr val="000000"/>
                </a:solidFill>
                <a:effectLst/>
              </a:rPr>
              <a:t> Family Computer in 1987</a:t>
            </a:r>
            <a:endParaRPr lang="zh-CN" altLang="en-US" sz="1200" dirty="0">
              <a:solidFill>
                <a:srgbClr val="000000"/>
              </a:solidFill>
              <a:effectLst/>
            </a:endParaRPr>
          </a:p>
        </p:txBody>
      </p:sp>
      <p:sp>
        <p:nvSpPr>
          <p:cNvPr id="20" name="文本框 19"/>
          <p:cNvSpPr txBox="1"/>
          <p:nvPr/>
        </p:nvSpPr>
        <p:spPr>
          <a:xfrm>
            <a:off x="5858049" y="4629387"/>
            <a:ext cx="3178447" cy="461665"/>
          </a:xfrm>
          <a:prstGeom prst="rect">
            <a:avLst/>
          </a:prstGeom>
          <a:noFill/>
        </p:spPr>
        <p:txBody>
          <a:bodyPr wrap="square" rtlCol="0">
            <a:spAutoFit/>
          </a:bodyPr>
          <a:lstStyle/>
          <a:p>
            <a:r>
              <a:rPr lang="en-US" altLang="zh-CN" sz="1200" dirty="0">
                <a:solidFill>
                  <a:srgbClr val="000000"/>
                </a:solidFill>
                <a:effectLst/>
              </a:rPr>
              <a:t>In 1975, Bill Gates sold his BAISC interpreter and then in 1976 founded Microsoft.</a:t>
            </a:r>
            <a:endParaRPr lang="zh-CN" altLang="en-US" sz="1200" dirty="0">
              <a:solidFill>
                <a:srgbClr val="000000"/>
              </a:solidFill>
              <a:effectLst/>
            </a:endParaRPr>
          </a:p>
        </p:txBody>
      </p:sp>
      <p:sp>
        <p:nvSpPr>
          <p:cNvPr id="21" name="文本框 20"/>
          <p:cNvSpPr txBox="1"/>
          <p:nvPr/>
        </p:nvSpPr>
        <p:spPr>
          <a:xfrm>
            <a:off x="7579221" y="6051314"/>
            <a:ext cx="1623913" cy="461665"/>
          </a:xfrm>
          <a:prstGeom prst="rect">
            <a:avLst/>
          </a:prstGeom>
          <a:noFill/>
        </p:spPr>
        <p:txBody>
          <a:bodyPr wrap="square" rtlCol="0">
            <a:spAutoFit/>
          </a:bodyPr>
          <a:lstStyle/>
          <a:p>
            <a:r>
              <a:rPr lang="en-US" altLang="zh-CN" sz="1200" dirty="0" err="1">
                <a:solidFill>
                  <a:srgbClr val="000000"/>
                </a:solidFill>
                <a:effectLst/>
              </a:rPr>
              <a:t>Wenquxing</a:t>
            </a:r>
            <a:r>
              <a:rPr lang="en-US" altLang="zh-CN" sz="1200" dirty="0">
                <a:solidFill>
                  <a:srgbClr val="000000"/>
                </a:solidFill>
                <a:effectLst/>
              </a:rPr>
              <a:t> CC series in 1999</a:t>
            </a:r>
            <a:endParaRPr lang="zh-CN" altLang="en-US" sz="1200" dirty="0">
              <a:solidFill>
                <a:srgbClr val="000000"/>
              </a:solidFill>
              <a:effectLst/>
            </a:endParaRPr>
          </a:p>
        </p:txBody>
      </p:sp>
      <p:pic>
        <p:nvPicPr>
          <p:cNvPr id="15" name="图片 14"/>
          <p:cNvPicPr>
            <a:picLocks noChangeAspect="1"/>
          </p:cNvPicPr>
          <p:nvPr/>
        </p:nvPicPr>
        <p:blipFill>
          <a:blip r:embed="rId7"/>
          <a:stretch>
            <a:fillRect/>
          </a:stretch>
        </p:blipFill>
        <p:spPr>
          <a:xfrm>
            <a:off x="-87908" y="44707"/>
            <a:ext cx="847417" cy="1012024"/>
          </a:xfrm>
          <a:prstGeom prst="rect">
            <a:avLst/>
          </a:prstGeom>
        </p:spPr>
      </p:pic>
    </p:spTree>
    <p:extLst>
      <p:ext uri="{BB962C8B-B14F-4D97-AF65-F5344CB8AC3E}">
        <p14:creationId xmlns:p14="http://schemas.microsoft.com/office/powerpoint/2010/main" val="1512860331"/>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050578" y="6453189"/>
            <a:ext cx="3599062" cy="246221"/>
          </a:xfrm>
          <a:prstGeom prst="rect">
            <a:avLst/>
          </a:prstGeom>
          <a:noFill/>
        </p:spPr>
        <p:txBody>
          <a:bodyPr wrap="none" rtlCol="0">
            <a:spAutoFit/>
          </a:bodyPr>
          <a:lstStyle/>
          <a:p>
            <a:r>
              <a:rPr lang="en-US" sz="1000" dirty="0">
                <a:solidFill>
                  <a:srgbClr val="000000"/>
                </a:solidFill>
                <a:effectLst/>
              </a:rPr>
              <a:t>https://en.wikipedia.org/wiki/History_of_programming_languages</a:t>
            </a:r>
          </a:p>
        </p:txBody>
      </p:sp>
      <p:sp>
        <p:nvSpPr>
          <p:cNvPr id="19" name="Rectangle 20"/>
          <p:cNvSpPr>
            <a:spLocks noChangeArrowheads="1"/>
          </p:cNvSpPr>
          <p:nvPr/>
        </p:nvSpPr>
        <p:spPr bwMode="auto">
          <a:xfrm>
            <a:off x="3203849" y="2023786"/>
            <a:ext cx="5688632" cy="138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Pascal</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Designed by </a:t>
            </a:r>
            <a:r>
              <a:rPr lang="en-US" altLang="zh-CN" sz="1400" b="1" dirty="0" err="1">
                <a:solidFill>
                  <a:srgbClr val="000000"/>
                </a:solidFill>
                <a:effectLst/>
                <a:latin typeface="+mn-lt"/>
                <a:ea typeface="黑体" pitchFamily="49" charset="-122"/>
              </a:rPr>
              <a:t>Niklaus</a:t>
            </a:r>
            <a:r>
              <a:rPr lang="en-US" altLang="zh-CN" sz="1400" b="1" dirty="0">
                <a:solidFill>
                  <a:srgbClr val="000000"/>
                </a:solidFill>
                <a:effectLst/>
                <a:latin typeface="+mn-lt"/>
                <a:ea typeface="黑体" pitchFamily="49" charset="-122"/>
              </a:rPr>
              <a:t> Emil Wirth</a:t>
            </a:r>
          </a:p>
          <a:p>
            <a:pPr marL="171450" eaLnBrk="1" hangingPunct="1">
              <a:lnSpc>
                <a:spcPct val="115000"/>
              </a:lnSpc>
              <a:spcBef>
                <a:spcPct val="20000"/>
              </a:spcBef>
              <a:buSzPct val="85000"/>
            </a:pPr>
            <a:r>
              <a:rPr lang="en-US" altLang="zh-CN" sz="1400" b="1" dirty="0">
                <a:solidFill>
                  <a:srgbClr val="FF0000"/>
                </a:solidFill>
                <a:effectLst/>
                <a:latin typeface="+mn-lt"/>
                <a:ea typeface="黑体" pitchFamily="49" charset="-122"/>
              </a:rPr>
              <a:t>Structured programming</a:t>
            </a:r>
            <a:r>
              <a:rPr lang="en-US" altLang="zh-CN" sz="1400" dirty="0">
                <a:solidFill>
                  <a:srgbClr val="000000"/>
                </a:solidFill>
                <a:effectLst/>
                <a:latin typeface="+mn-lt"/>
                <a:ea typeface="黑体" pitchFamily="49" charset="-122"/>
              </a:rPr>
              <a:t>, nested procedure, strong typing .</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cs typeface="Courier New" panose="02070309020205020404" pitchFamily="49" charset="0"/>
              </a:rPr>
              <a:t>Widely used in many fields from research projects to PC games.</a:t>
            </a: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0300" y="3441626"/>
            <a:ext cx="1861944" cy="1424387"/>
          </a:xfrm>
          <a:prstGeom prst="rect">
            <a:avLst/>
          </a:prstGeom>
        </p:spPr>
      </p:pic>
      <p:sp>
        <p:nvSpPr>
          <p:cNvPr id="20" name="文本框 19"/>
          <p:cNvSpPr txBox="1"/>
          <p:nvPr/>
        </p:nvSpPr>
        <p:spPr>
          <a:xfrm>
            <a:off x="3419872" y="4975861"/>
            <a:ext cx="5143321" cy="1477328"/>
          </a:xfrm>
          <a:prstGeom prst="rect">
            <a:avLst/>
          </a:prstGeom>
          <a:noFill/>
        </p:spPr>
        <p:txBody>
          <a:bodyPr wrap="square" rtlCol="0">
            <a:spAutoFit/>
          </a:bodyPr>
          <a:lstStyle/>
          <a:p>
            <a:r>
              <a:rPr lang="en-US" altLang="zh-CN" sz="1800" b="1" dirty="0" err="1">
                <a:solidFill>
                  <a:srgbClr val="000000"/>
                </a:solidFill>
                <a:effectLst/>
                <a:ea typeface="黑体" pitchFamily="49" charset="-122"/>
              </a:rPr>
              <a:t>Niklaus</a:t>
            </a:r>
            <a:r>
              <a:rPr lang="en-US" altLang="zh-CN" sz="1800" b="1" dirty="0">
                <a:solidFill>
                  <a:srgbClr val="000000"/>
                </a:solidFill>
                <a:effectLst/>
                <a:ea typeface="黑体" pitchFamily="49" charset="-122"/>
              </a:rPr>
              <a:t> Emil Wirth</a:t>
            </a:r>
            <a:r>
              <a:rPr lang="en-US" sz="1800" b="1" dirty="0">
                <a:solidFill>
                  <a:srgbClr val="000000"/>
                </a:solidFill>
                <a:effectLst/>
              </a:rPr>
              <a:t> </a:t>
            </a:r>
            <a:endParaRPr lang="da-DK" sz="1200" dirty="0">
              <a:solidFill>
                <a:srgbClr val="000000"/>
              </a:solidFill>
              <a:effectLst/>
            </a:endParaRPr>
          </a:p>
          <a:p>
            <a:r>
              <a:rPr lang="en-US" altLang="zh-CN" sz="1200" dirty="0">
                <a:solidFill>
                  <a:srgbClr val="000000"/>
                </a:solidFill>
                <a:effectLst/>
              </a:rPr>
              <a:t>February</a:t>
            </a:r>
            <a:r>
              <a:rPr lang="da-DK" sz="1200" dirty="0">
                <a:solidFill>
                  <a:srgbClr val="000000"/>
                </a:solidFill>
                <a:effectLst/>
              </a:rPr>
              <a:t> </a:t>
            </a:r>
            <a:r>
              <a:rPr lang="en-US" altLang="zh-CN" sz="1200" dirty="0">
                <a:solidFill>
                  <a:srgbClr val="000000"/>
                </a:solidFill>
                <a:effectLst/>
              </a:rPr>
              <a:t>15, </a:t>
            </a:r>
            <a:r>
              <a:rPr lang="da-DK" sz="1200" dirty="0">
                <a:solidFill>
                  <a:srgbClr val="000000"/>
                </a:solidFill>
                <a:effectLst/>
              </a:rPr>
              <a:t>1934</a:t>
            </a:r>
          </a:p>
          <a:p>
            <a:r>
              <a:rPr lang="da-DK" sz="1200" dirty="0">
                <a:solidFill>
                  <a:srgbClr val="000000"/>
                </a:solidFill>
                <a:effectLst/>
              </a:rPr>
              <a:t>Designer of Pascal, Algol W, Euler, Modula, Oberon </a:t>
            </a:r>
          </a:p>
          <a:p>
            <a:r>
              <a:rPr lang="da-DK" sz="1200" dirty="0">
                <a:solidFill>
                  <a:srgbClr val="000000"/>
                </a:solidFill>
                <a:effectLst/>
              </a:rPr>
              <a:t>1973 Author of &lt;Systematic Programming: An Introduction&gt;</a:t>
            </a:r>
          </a:p>
          <a:p>
            <a:r>
              <a:rPr lang="da-DK" sz="1200" dirty="0">
                <a:solidFill>
                  <a:srgbClr val="000000"/>
                </a:solidFill>
                <a:effectLst/>
              </a:rPr>
              <a:t>1976 Author of &lt;</a:t>
            </a:r>
            <a:r>
              <a:rPr lang="da-DK" sz="1200" b="1" dirty="0">
                <a:solidFill>
                  <a:srgbClr val="0070C0"/>
                </a:solidFill>
                <a:effectLst/>
              </a:rPr>
              <a:t>Algorithms + Data Structures = Programs</a:t>
            </a:r>
            <a:r>
              <a:rPr lang="da-DK" sz="1200" dirty="0">
                <a:solidFill>
                  <a:srgbClr val="000000"/>
                </a:solidFill>
                <a:effectLst/>
              </a:rPr>
              <a:t>&gt;</a:t>
            </a:r>
          </a:p>
          <a:p>
            <a:r>
              <a:rPr lang="da-DK" altLang="zh-CN" sz="1200" dirty="0">
                <a:solidFill>
                  <a:srgbClr val="000000"/>
                </a:solidFill>
                <a:effectLst/>
              </a:rPr>
              <a:t>1985 Author of &lt;Algorithm and Data Structures&gt;</a:t>
            </a:r>
          </a:p>
          <a:p>
            <a:r>
              <a:rPr lang="da-DK" sz="1200" dirty="0">
                <a:solidFill>
                  <a:srgbClr val="000000"/>
                </a:solidFill>
                <a:effectLst/>
              </a:rPr>
              <a:t>1984 Turing Award</a:t>
            </a:r>
            <a:endParaRPr lang="en-US" sz="1200" dirty="0">
              <a:solidFill>
                <a:srgbClr val="000000"/>
              </a:solidFill>
              <a:effectLst/>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64" y="2032110"/>
            <a:ext cx="792150" cy="450085"/>
          </a:xfrm>
          <a:prstGeom prst="rect">
            <a:avLst/>
          </a:prstGeom>
        </p:spPr>
      </p:pic>
      <p:grpSp>
        <p:nvGrpSpPr>
          <p:cNvPr id="21" name="组合 20"/>
          <p:cNvGrpSpPr/>
          <p:nvPr/>
        </p:nvGrpSpPr>
        <p:grpSpPr>
          <a:xfrm>
            <a:off x="7884306" y="1942991"/>
            <a:ext cx="1008174" cy="571500"/>
            <a:chOff x="4571938" y="1972177"/>
            <a:chExt cx="1008174" cy="571500"/>
          </a:xfrm>
        </p:grpSpPr>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r="80539"/>
            <a:stretch/>
          </p:blipFill>
          <p:spPr>
            <a:xfrm>
              <a:off x="4571938" y="1972177"/>
              <a:ext cx="936103" cy="571500"/>
            </a:xfrm>
            <a:prstGeom prst="rect">
              <a:avLst/>
            </a:prstGeom>
          </p:spPr>
        </p:pic>
        <p:sp>
          <p:nvSpPr>
            <p:cNvPr id="6" name="矩形 5"/>
            <p:cNvSpPr/>
            <p:nvPr/>
          </p:nvSpPr>
          <p:spPr bwMode="auto">
            <a:xfrm>
              <a:off x="5436096" y="2257926"/>
              <a:ext cx="144016" cy="234969"/>
            </a:xfrm>
            <a:prstGeom prst="rect">
              <a:avLst/>
            </a:prstGeom>
            <a:solidFill>
              <a:srgbClr val="FFFFFF"/>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lang="zh-CN" altLang="en-US" sz="1800" dirty="0">
                <a:solidFill>
                  <a:srgbClr val="000000"/>
                </a:solidFill>
                <a:effectLst/>
                <a:latin typeface="Times New Roman" pitchFamily="18" charset="0"/>
                <a:ea typeface="宋体" pitchFamily="2" charset="-122"/>
              </a:endParaRPr>
            </a:p>
          </p:txBody>
        </p:sp>
      </p:grpSp>
      <p:sp>
        <p:nvSpPr>
          <p:cNvPr id="22" name="文本框 21"/>
          <p:cNvSpPr txBox="1"/>
          <p:nvPr/>
        </p:nvSpPr>
        <p:spPr>
          <a:xfrm>
            <a:off x="6992367" y="2463709"/>
            <a:ext cx="1710725" cy="276999"/>
          </a:xfrm>
          <a:prstGeom prst="rect">
            <a:avLst/>
          </a:prstGeom>
          <a:noFill/>
        </p:spPr>
        <p:txBody>
          <a:bodyPr wrap="none" rtlCol="0">
            <a:spAutoFit/>
          </a:bodyPr>
          <a:lstStyle/>
          <a:p>
            <a:r>
              <a:rPr lang="en-US" altLang="zh-CN" sz="1200" dirty="0">
                <a:solidFill>
                  <a:srgbClr val="000000"/>
                </a:solidFill>
                <a:effectLst/>
              </a:rPr>
              <a:t>Olympiad in Informatics</a:t>
            </a:r>
            <a:endParaRPr lang="zh-CN" altLang="en-US" sz="1200" dirty="0">
              <a:solidFill>
                <a:srgbClr val="000000"/>
              </a:solidFill>
              <a:effectLst/>
            </a:endParaRPr>
          </a:p>
        </p:txBody>
      </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7576" y="3430934"/>
            <a:ext cx="923235" cy="1435080"/>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9640" y="3422214"/>
            <a:ext cx="913554" cy="1430079"/>
          </a:xfrm>
          <a:prstGeom prst="rect">
            <a:avLst/>
          </a:prstGeom>
        </p:spPr>
      </p:pic>
      <p:pic>
        <p:nvPicPr>
          <p:cNvPr id="26" name="图片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6250" y="3430934"/>
            <a:ext cx="1087951" cy="1435079"/>
          </a:xfrm>
          <a:prstGeom prst="rect">
            <a:avLst/>
          </a:prstGeom>
        </p:spPr>
      </p:pic>
      <p:pic>
        <p:nvPicPr>
          <p:cNvPr id="17" name="图片 16"/>
          <p:cNvPicPr>
            <a:picLocks noChangeAspect="1"/>
          </p:cNvPicPr>
          <p:nvPr/>
        </p:nvPicPr>
        <p:blipFill>
          <a:blip r:embed="rId9"/>
          <a:stretch>
            <a:fillRect/>
          </a:stretch>
        </p:blipFill>
        <p:spPr>
          <a:xfrm>
            <a:off x="-87908" y="44707"/>
            <a:ext cx="847417" cy="1012024"/>
          </a:xfrm>
          <a:prstGeom prst="rect">
            <a:avLst/>
          </a:prstGeom>
        </p:spPr>
      </p:pic>
      <p:sp>
        <p:nvSpPr>
          <p:cNvPr id="18" name="Rectangle 20"/>
          <p:cNvSpPr>
            <a:spLocks noChangeArrowheads="1"/>
          </p:cNvSpPr>
          <p:nvPr/>
        </p:nvSpPr>
        <p:spPr bwMode="auto">
          <a:xfrm>
            <a:off x="251396" y="1052737"/>
            <a:ext cx="8641084" cy="100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1960s~1970s: The major language paradigms were invented in this period within several famous programming languages.</a:t>
            </a:r>
          </a:p>
        </p:txBody>
      </p:sp>
      <p:sp>
        <p:nvSpPr>
          <p:cNvPr id="24" name="Rectangle 27"/>
          <p:cNvSpPr>
            <a:spLocks noChangeArrowheads="1"/>
          </p:cNvSpPr>
          <p:nvPr/>
        </p:nvSpPr>
        <p:spPr bwMode="auto">
          <a:xfrm>
            <a:off x="822800" y="237145"/>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600" b="1" dirty="0">
                <a:solidFill>
                  <a:srgbClr val="1557AE"/>
                </a:solidFill>
                <a:effectLst/>
                <a:ea typeface="黑体" pitchFamily="49" charset="-122"/>
              </a:rPr>
              <a:t>1960s~1970s: Major language paradigms</a:t>
            </a:r>
            <a:endParaRPr lang="zh-CN" altLang="en-US" sz="3600" b="1" dirty="0">
              <a:solidFill>
                <a:srgbClr val="1557AE"/>
              </a:solidFill>
              <a:effectLst/>
              <a:ea typeface="黑体" pitchFamily="49" charset="-122"/>
            </a:endParaRPr>
          </a:p>
        </p:txBody>
      </p:sp>
      <p:sp>
        <p:nvSpPr>
          <p:cNvPr id="27" name="Rectangle 20"/>
          <p:cNvSpPr>
            <a:spLocks noChangeArrowheads="1"/>
          </p:cNvSpPr>
          <p:nvPr/>
        </p:nvSpPr>
        <p:spPr bwMode="auto">
          <a:xfrm>
            <a:off x="683569" y="2060848"/>
            <a:ext cx="2736304" cy="451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ts val="300"/>
              </a:spcBef>
              <a:buSzPct val="85000"/>
            </a:pPr>
            <a:r>
              <a:rPr lang="en-US" altLang="zh-CN" sz="1600" dirty="0">
                <a:solidFill>
                  <a:srgbClr val="000000"/>
                </a:solidFill>
                <a:effectLst/>
                <a:ea typeface="黑体" pitchFamily="49" charset="-122"/>
              </a:rPr>
              <a:t>1968 – Logo</a:t>
            </a:r>
          </a:p>
          <a:p>
            <a:pPr marL="171450" eaLnBrk="1" hangingPunct="1">
              <a:spcBef>
                <a:spcPts val="300"/>
              </a:spcBef>
              <a:buSzPct val="85000"/>
            </a:pPr>
            <a:r>
              <a:rPr lang="en-US" altLang="zh-CN" sz="1600" dirty="0">
                <a:solidFill>
                  <a:srgbClr val="000000"/>
                </a:solidFill>
                <a:effectLst/>
                <a:ea typeface="黑体" pitchFamily="49" charset="-122"/>
              </a:rPr>
              <a:t>1969 – B</a:t>
            </a:r>
          </a:p>
          <a:p>
            <a:pPr marL="171450" eaLnBrk="1" hangingPunct="1">
              <a:spcBef>
                <a:spcPts val="300"/>
              </a:spcBef>
              <a:buSzPct val="85000"/>
            </a:pPr>
            <a:r>
              <a:rPr lang="en-US" altLang="zh-CN" sz="1600" dirty="0">
                <a:solidFill>
                  <a:srgbClr val="000000"/>
                </a:solidFill>
                <a:effectLst/>
                <a:ea typeface="黑体" pitchFamily="49" charset="-122"/>
              </a:rPr>
              <a:t>1970 – </a:t>
            </a:r>
            <a:r>
              <a:rPr lang="en-US" altLang="zh-CN" sz="1600" b="1" dirty="0">
                <a:solidFill>
                  <a:srgbClr val="FF0000"/>
                </a:solidFill>
                <a:effectLst/>
                <a:ea typeface="黑体" pitchFamily="49" charset="-122"/>
              </a:rPr>
              <a:t>Pascal</a:t>
            </a:r>
          </a:p>
          <a:p>
            <a:pPr marL="171450" eaLnBrk="1" hangingPunct="1">
              <a:spcBef>
                <a:spcPts val="300"/>
              </a:spcBef>
              <a:buSzPct val="85000"/>
            </a:pPr>
            <a:r>
              <a:rPr lang="en-US" altLang="zh-CN" sz="1600" dirty="0">
                <a:solidFill>
                  <a:srgbClr val="000000"/>
                </a:solidFill>
                <a:effectLst/>
                <a:ea typeface="黑体" pitchFamily="49" charset="-122"/>
              </a:rPr>
              <a:t>1972 – </a:t>
            </a:r>
            <a:r>
              <a:rPr lang="en-US" altLang="zh-CN" sz="1600" b="1" dirty="0">
                <a:solidFill>
                  <a:srgbClr val="FF0000"/>
                </a:solidFill>
                <a:effectLst/>
                <a:ea typeface="黑体" pitchFamily="49" charset="-122"/>
              </a:rPr>
              <a:t>C</a:t>
            </a:r>
            <a:r>
              <a:rPr lang="en-US" altLang="zh-CN" sz="1600" dirty="0">
                <a:solidFill>
                  <a:srgbClr val="000000"/>
                </a:solidFill>
                <a:effectLst/>
                <a:ea typeface="黑体" pitchFamily="49" charset="-122"/>
              </a:rPr>
              <a:t> </a:t>
            </a:r>
          </a:p>
          <a:p>
            <a:pPr marL="171450" eaLnBrk="1" hangingPunct="1">
              <a:spcBef>
                <a:spcPts val="300"/>
              </a:spcBef>
              <a:buSzPct val="85000"/>
            </a:pPr>
            <a:r>
              <a:rPr lang="en-US" altLang="zh-CN" sz="1600" dirty="0">
                <a:solidFill>
                  <a:srgbClr val="000000"/>
                </a:solidFill>
                <a:effectLst/>
                <a:ea typeface="黑体" pitchFamily="49" charset="-122"/>
              </a:rPr>
              <a:t>1972 – </a:t>
            </a:r>
            <a:r>
              <a:rPr lang="en-US" altLang="zh-CN" sz="1600" b="1" dirty="0">
                <a:solidFill>
                  <a:srgbClr val="FF0000"/>
                </a:solidFill>
                <a:effectLst/>
                <a:ea typeface="黑体" pitchFamily="49" charset="-122"/>
              </a:rPr>
              <a:t>Smalltalk</a:t>
            </a:r>
          </a:p>
          <a:p>
            <a:pPr marL="171450" eaLnBrk="1" hangingPunct="1">
              <a:spcBef>
                <a:spcPts val="300"/>
              </a:spcBef>
              <a:buSzPct val="85000"/>
            </a:pPr>
            <a:r>
              <a:rPr lang="en-US" altLang="zh-CN" sz="1600" dirty="0">
                <a:solidFill>
                  <a:srgbClr val="000000"/>
                </a:solidFill>
                <a:effectLst/>
                <a:ea typeface="黑体" pitchFamily="49" charset="-122"/>
              </a:rPr>
              <a:t>1972 – Prolog</a:t>
            </a:r>
          </a:p>
          <a:p>
            <a:pPr marL="171450" eaLnBrk="1" hangingPunct="1">
              <a:spcBef>
                <a:spcPts val="300"/>
              </a:spcBef>
              <a:buSzPct val="85000"/>
            </a:pPr>
            <a:r>
              <a:rPr lang="en-US" altLang="zh-CN" sz="1600" dirty="0">
                <a:solidFill>
                  <a:srgbClr val="000000"/>
                </a:solidFill>
                <a:effectLst/>
                <a:ea typeface="黑体" pitchFamily="49" charset="-122"/>
              </a:rPr>
              <a:t>1973 – ML</a:t>
            </a:r>
          </a:p>
          <a:p>
            <a:pPr marL="171450" eaLnBrk="1" hangingPunct="1">
              <a:spcBef>
                <a:spcPts val="300"/>
              </a:spcBef>
              <a:buSzPct val="85000"/>
            </a:pPr>
            <a:r>
              <a:rPr lang="en-US" altLang="zh-CN" sz="1600" dirty="0">
                <a:solidFill>
                  <a:srgbClr val="000000"/>
                </a:solidFill>
                <a:effectLst/>
                <a:ea typeface="黑体" pitchFamily="49" charset="-122"/>
              </a:rPr>
              <a:t>1975 – Scheme</a:t>
            </a:r>
          </a:p>
          <a:p>
            <a:pPr marL="171450" eaLnBrk="1" hangingPunct="1">
              <a:spcBef>
                <a:spcPts val="300"/>
              </a:spcBef>
              <a:buSzPct val="85000"/>
            </a:pPr>
            <a:r>
              <a:rPr lang="en-US" altLang="zh-CN" sz="1600" dirty="0">
                <a:solidFill>
                  <a:srgbClr val="000000"/>
                </a:solidFill>
                <a:effectLst/>
                <a:ea typeface="黑体" pitchFamily="49" charset="-122"/>
              </a:rPr>
              <a:t>1978 – </a:t>
            </a:r>
            <a:r>
              <a:rPr lang="en-US" altLang="zh-CN" sz="1600" b="1" dirty="0">
                <a:solidFill>
                  <a:srgbClr val="FF0000"/>
                </a:solidFill>
                <a:effectLst/>
                <a:ea typeface="黑体" pitchFamily="49" charset="-122"/>
              </a:rPr>
              <a:t>SQL</a:t>
            </a:r>
            <a:r>
              <a:rPr lang="en-US" altLang="zh-CN" sz="1600" dirty="0">
                <a:solidFill>
                  <a:srgbClr val="000000"/>
                </a:solidFill>
                <a:effectLst/>
                <a:ea typeface="黑体" pitchFamily="49" charset="-122"/>
              </a:rPr>
              <a:t> (a query language, later extended)</a:t>
            </a:r>
          </a:p>
          <a:p>
            <a:pPr marL="171450" eaLnBrk="1" hangingPunct="1">
              <a:spcBef>
                <a:spcPts val="300"/>
              </a:spcBef>
              <a:buSzPct val="85000"/>
            </a:pPr>
            <a:r>
              <a:rPr lang="en-US" altLang="zh-CN" sz="1600" dirty="0">
                <a:solidFill>
                  <a:srgbClr val="000000"/>
                </a:solidFill>
                <a:effectLst/>
                <a:ea typeface="黑体" pitchFamily="49" charset="-122"/>
              </a:rPr>
              <a:t>1978 – </a:t>
            </a:r>
            <a:r>
              <a:rPr lang="en-US" altLang="zh-CN" sz="1600" b="1" dirty="0" err="1">
                <a:solidFill>
                  <a:srgbClr val="FF0000"/>
                </a:solidFill>
                <a:effectLst/>
                <a:ea typeface="黑体" pitchFamily="49" charset="-122"/>
              </a:rPr>
              <a:t>TeX</a:t>
            </a:r>
            <a:r>
              <a:rPr lang="en-US" altLang="zh-CN" sz="1600" dirty="0">
                <a:solidFill>
                  <a:srgbClr val="000000"/>
                </a:solidFill>
                <a:effectLst/>
                <a:ea typeface="黑体" pitchFamily="49" charset="-122"/>
              </a:rPr>
              <a:t> (later extended)</a:t>
            </a:r>
          </a:p>
        </p:txBody>
      </p:sp>
    </p:spTree>
    <p:extLst>
      <p:ext uri="{BB962C8B-B14F-4D97-AF65-F5344CB8AC3E}">
        <p14:creationId xmlns:p14="http://schemas.microsoft.com/office/powerpoint/2010/main" val="3852729175"/>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31119" y="6413381"/>
            <a:ext cx="3164649" cy="246221"/>
          </a:xfrm>
          <a:prstGeom prst="rect">
            <a:avLst/>
          </a:prstGeom>
          <a:noFill/>
        </p:spPr>
        <p:txBody>
          <a:bodyPr wrap="none" rtlCol="0">
            <a:spAutoFit/>
          </a:bodyPr>
          <a:lstStyle/>
          <a:p>
            <a:r>
              <a:rPr lang="en-US" sz="1000" dirty="0">
                <a:solidFill>
                  <a:srgbClr val="000000"/>
                </a:solidFill>
                <a:effectLst/>
              </a:rPr>
              <a:t>https://en.wikipedia.org/wiki/C_(programming_language)</a:t>
            </a:r>
          </a:p>
        </p:txBody>
      </p:sp>
      <p:sp>
        <p:nvSpPr>
          <p:cNvPr id="10" name="Rectangle 20"/>
          <p:cNvSpPr>
            <a:spLocks noChangeArrowheads="1"/>
          </p:cNvSpPr>
          <p:nvPr/>
        </p:nvSpPr>
        <p:spPr bwMode="auto">
          <a:xfrm>
            <a:off x="251396" y="1052737"/>
            <a:ext cx="8641084" cy="100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1960s~1970s: The major language paradigms were invented in this period within several famous programming languages.</a:t>
            </a:r>
          </a:p>
        </p:txBody>
      </p:sp>
      <p:sp>
        <p:nvSpPr>
          <p:cNvPr id="19" name="Rectangle 20"/>
          <p:cNvSpPr>
            <a:spLocks noChangeArrowheads="1"/>
          </p:cNvSpPr>
          <p:nvPr/>
        </p:nvSpPr>
        <p:spPr bwMode="auto">
          <a:xfrm>
            <a:off x="3227602" y="2011912"/>
            <a:ext cx="5688632" cy="234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C</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Designed by </a:t>
            </a:r>
            <a:r>
              <a:rPr lang="en-US" altLang="zh-CN" sz="1400" b="1" dirty="0">
                <a:solidFill>
                  <a:srgbClr val="000000"/>
                </a:solidFill>
                <a:effectLst/>
                <a:latin typeface="+mn-lt"/>
                <a:ea typeface="黑体" pitchFamily="49" charset="-122"/>
              </a:rPr>
              <a:t>Dennis Ritchie</a:t>
            </a:r>
          </a:p>
          <a:p>
            <a:pPr marL="171450" eaLnBrk="1" hangingPunct="1">
              <a:lnSpc>
                <a:spcPct val="115000"/>
              </a:lnSpc>
              <a:spcBef>
                <a:spcPct val="20000"/>
              </a:spcBef>
              <a:buSzPct val="85000"/>
            </a:pPr>
            <a:r>
              <a:rPr lang="en-US" altLang="zh-CN" sz="1400" b="1" dirty="0">
                <a:solidFill>
                  <a:srgbClr val="FF0000"/>
                </a:solidFill>
                <a:effectLst/>
                <a:latin typeface="+mn-lt"/>
                <a:ea typeface="黑体" pitchFamily="49" charset="-122"/>
              </a:rPr>
              <a:t>Procedural programming</a:t>
            </a:r>
            <a:r>
              <a:rPr lang="en-US" altLang="zh-CN" sz="1400" dirty="0">
                <a:solidFill>
                  <a:srgbClr val="000000"/>
                </a:solidFill>
                <a:effectLst/>
                <a:latin typeface="+mn-lt"/>
                <a:ea typeface="黑体" pitchFamily="49" charset="-122"/>
              </a:rPr>
              <a:t>, recursion, map to machine instructions.</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cs typeface="Courier New" panose="02070309020205020404" pitchFamily="49" charset="0"/>
              </a:rPr>
              <a:t>The </a:t>
            </a:r>
            <a:r>
              <a:rPr lang="en-US" altLang="zh-CN" sz="1400" b="1" dirty="0">
                <a:solidFill>
                  <a:srgbClr val="0070C0"/>
                </a:solidFill>
                <a:effectLst/>
                <a:latin typeface="+mn-lt"/>
                <a:ea typeface="黑体" pitchFamily="49" charset="-122"/>
                <a:cs typeface="Courier New" panose="02070309020205020404" pitchFamily="49" charset="0"/>
              </a:rPr>
              <a:t>MOST</a:t>
            </a:r>
            <a:r>
              <a:rPr lang="en-US" altLang="zh-CN" sz="1400" dirty="0">
                <a:solidFill>
                  <a:srgbClr val="000000"/>
                </a:solidFill>
                <a:effectLst/>
                <a:latin typeface="+mn-lt"/>
                <a:ea typeface="黑体" pitchFamily="49" charset="-122"/>
                <a:cs typeface="Courier New" panose="02070309020205020404" pitchFamily="49" charset="0"/>
              </a:rPr>
              <a:t> widely used programming language of all time</a:t>
            </a:r>
            <a:r>
              <a:rPr lang="en-US" altLang="zh-CN" sz="1400" baseline="30000" dirty="0">
                <a:solidFill>
                  <a:srgbClr val="000000"/>
                </a:solidFill>
                <a:effectLst/>
                <a:latin typeface="+mn-lt"/>
                <a:ea typeface="黑体" pitchFamily="49" charset="-122"/>
                <a:cs typeface="Courier New" panose="02070309020205020404" pitchFamily="49" charset="0"/>
              </a:rPr>
              <a:t>[1]</a:t>
            </a:r>
            <a:r>
              <a:rPr lang="en-US" altLang="zh-CN" sz="1400" dirty="0">
                <a:solidFill>
                  <a:srgbClr val="000000"/>
                </a:solidFill>
                <a:effectLst/>
                <a:latin typeface="+mn-lt"/>
                <a:ea typeface="黑体" pitchFamily="49" charset="-122"/>
                <a:cs typeface="Courier New" panose="02070309020205020404" pitchFamily="49" charset="0"/>
              </a:rPr>
              <a:t>.</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cs typeface="Courier New" panose="02070309020205020404" pitchFamily="49" charset="0"/>
              </a:rPr>
              <a:t>C is widely used in:</a:t>
            </a: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rPr>
              <a:t>  System programming</a:t>
            </a: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rPr>
              <a:t>  Implementation of PL</a:t>
            </a: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rPr>
              <a:t>  Computation-intensive </a:t>
            </a:r>
            <a:endParaRPr lang="en-US" altLang="zh-CN" sz="1400" dirty="0">
              <a:solidFill>
                <a:srgbClr val="000000"/>
              </a:solidFill>
              <a:effectLst/>
              <a:latin typeface="+mn-lt"/>
              <a:ea typeface="黑体" pitchFamily="49" charset="-122"/>
              <a:cs typeface="Courier New" panose="02070309020205020404" pitchFamily="49" charset="0"/>
            </a:endParaRP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2064" y="3396163"/>
            <a:ext cx="1198445" cy="1579768"/>
          </a:xfrm>
          <a:prstGeom prst="rect">
            <a:avLst/>
          </a:prstGeom>
        </p:spPr>
      </p:pic>
      <p:sp>
        <p:nvSpPr>
          <p:cNvPr id="27" name="文本框 26"/>
          <p:cNvSpPr txBox="1"/>
          <p:nvPr/>
        </p:nvSpPr>
        <p:spPr>
          <a:xfrm>
            <a:off x="5819888" y="5024227"/>
            <a:ext cx="3384376" cy="1477328"/>
          </a:xfrm>
          <a:prstGeom prst="rect">
            <a:avLst/>
          </a:prstGeom>
          <a:noFill/>
        </p:spPr>
        <p:txBody>
          <a:bodyPr wrap="square" rtlCol="0">
            <a:spAutoFit/>
          </a:bodyPr>
          <a:lstStyle/>
          <a:p>
            <a:r>
              <a:rPr lang="en-US" sz="1800" b="1" dirty="0">
                <a:solidFill>
                  <a:srgbClr val="000000"/>
                </a:solidFill>
                <a:effectLst/>
              </a:rPr>
              <a:t>Dennis Ritchie</a:t>
            </a:r>
            <a:endParaRPr lang="da-DK" sz="1200" dirty="0">
              <a:solidFill>
                <a:srgbClr val="000000"/>
              </a:solidFill>
              <a:effectLst/>
            </a:endParaRPr>
          </a:p>
          <a:p>
            <a:r>
              <a:rPr lang="da-DK" sz="1200" dirty="0">
                <a:solidFill>
                  <a:srgbClr val="000000"/>
                </a:solidFill>
                <a:effectLst/>
              </a:rPr>
              <a:t>1941 - 2011</a:t>
            </a:r>
            <a:endParaRPr lang="da-DK" altLang="zh-CN" sz="1200" dirty="0">
              <a:solidFill>
                <a:srgbClr val="000000"/>
              </a:solidFill>
              <a:effectLst/>
            </a:endParaRPr>
          </a:p>
          <a:p>
            <a:r>
              <a:rPr lang="da-DK" altLang="zh-CN" sz="1200" dirty="0">
                <a:solidFill>
                  <a:srgbClr val="000000"/>
                </a:solidFill>
                <a:effectLst/>
              </a:rPr>
              <a:t>Designer of </a:t>
            </a:r>
            <a:r>
              <a:rPr lang="da-DK" altLang="zh-CN" sz="1200" b="1" dirty="0">
                <a:solidFill>
                  <a:srgbClr val="FF0000"/>
                </a:solidFill>
                <a:effectLst/>
              </a:rPr>
              <a:t>C</a:t>
            </a:r>
            <a:r>
              <a:rPr lang="en-US" sz="1200" dirty="0">
                <a:solidFill>
                  <a:srgbClr val="000000"/>
                </a:solidFill>
                <a:effectLst/>
              </a:rPr>
              <a:t>, </a:t>
            </a:r>
            <a:r>
              <a:rPr lang="da-DK" sz="1200" b="1" dirty="0">
                <a:solidFill>
                  <a:srgbClr val="000000"/>
                </a:solidFill>
                <a:effectLst/>
              </a:rPr>
              <a:t>B</a:t>
            </a:r>
            <a:r>
              <a:rPr lang="da-DK" sz="1200" dirty="0">
                <a:solidFill>
                  <a:srgbClr val="000000"/>
                </a:solidFill>
                <a:effectLst/>
              </a:rPr>
              <a:t> PL (Precursor of C)</a:t>
            </a:r>
          </a:p>
          <a:p>
            <a:r>
              <a:rPr lang="da-DK" sz="1200" dirty="0">
                <a:solidFill>
                  <a:srgbClr val="000000"/>
                </a:solidFill>
                <a:effectLst/>
              </a:rPr>
              <a:t>Co-developer of UNIX</a:t>
            </a:r>
          </a:p>
          <a:p>
            <a:r>
              <a:rPr lang="en-US" altLang="zh-CN" sz="1200" dirty="0">
                <a:solidFill>
                  <a:srgbClr val="000000"/>
                </a:solidFill>
                <a:effectLst/>
              </a:rPr>
              <a:t>Co-writer of &lt;The C Programming Language&gt;</a:t>
            </a:r>
            <a:endParaRPr lang="da-DK" sz="1200" dirty="0">
              <a:solidFill>
                <a:srgbClr val="000000"/>
              </a:solidFill>
              <a:effectLst/>
            </a:endParaRPr>
          </a:p>
          <a:p>
            <a:r>
              <a:rPr lang="da-DK" sz="1200" dirty="0">
                <a:solidFill>
                  <a:srgbClr val="000000"/>
                </a:solidFill>
                <a:effectLst/>
              </a:rPr>
              <a:t>1998 National Medal of Technology</a:t>
            </a:r>
          </a:p>
          <a:p>
            <a:r>
              <a:rPr lang="da-DK" sz="1200" dirty="0">
                <a:solidFill>
                  <a:srgbClr val="000000"/>
                </a:solidFill>
                <a:effectLst/>
              </a:rPr>
              <a:t>1983 Turing Award</a:t>
            </a:r>
            <a:endParaRPr lang="en-US" sz="1200" dirty="0">
              <a:solidFill>
                <a:srgbClr val="000000"/>
              </a:solidFill>
              <a:effectLst/>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0049" y="3392872"/>
            <a:ext cx="1225234" cy="1583060"/>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696" y="1465554"/>
            <a:ext cx="991037" cy="1052537"/>
          </a:xfrm>
          <a:prstGeom prst="rect">
            <a:avLst/>
          </a:prstGeom>
        </p:spPr>
      </p:pic>
      <p:grpSp>
        <p:nvGrpSpPr>
          <p:cNvPr id="9" name="组合 8"/>
          <p:cNvGrpSpPr/>
          <p:nvPr/>
        </p:nvGrpSpPr>
        <p:grpSpPr>
          <a:xfrm>
            <a:off x="3755654" y="3796805"/>
            <a:ext cx="1848211" cy="707164"/>
            <a:chOff x="3731901" y="3808679"/>
            <a:chExt cx="2019711" cy="772784"/>
          </a:xfrm>
        </p:grpSpPr>
        <p:pic>
          <p:nvPicPr>
            <p:cNvPr id="35" name="图片 34"/>
            <p:cNvPicPr>
              <a:picLocks noChangeAspect="1"/>
            </p:cNvPicPr>
            <p:nvPr/>
          </p:nvPicPr>
          <p:blipFill rotWithShape="1">
            <a:blip r:embed="rId6" cstate="print">
              <a:extLst>
                <a:ext uri="{28A0092B-C50C-407E-A947-70E740481C1C}">
                  <a14:useLocalDpi xmlns:a14="http://schemas.microsoft.com/office/drawing/2010/main" val="0"/>
                </a:ext>
              </a:extLst>
            </a:blip>
            <a:srcRect l="42436"/>
            <a:stretch/>
          </p:blipFill>
          <p:spPr>
            <a:xfrm>
              <a:off x="3731901" y="3848157"/>
              <a:ext cx="361953" cy="306279"/>
            </a:xfrm>
            <a:prstGeom prst="rect">
              <a:avLst/>
            </a:prstGeom>
          </p:spPr>
        </p:pic>
        <p:pic>
          <p:nvPicPr>
            <p:cNvPr id="36" name="图片 3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86074" y="3814577"/>
              <a:ext cx="618464" cy="463848"/>
            </a:xfrm>
            <a:prstGeom prst="rect">
              <a:avLst/>
            </a:prstGeom>
          </p:spPr>
        </p:pic>
        <p:pic>
          <p:nvPicPr>
            <p:cNvPr id="37" name="图片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03824" y="4298402"/>
              <a:ext cx="1032115" cy="196113"/>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52005" y="3808679"/>
              <a:ext cx="699607" cy="772784"/>
            </a:xfrm>
            <a:prstGeom prst="rect">
              <a:avLst/>
            </a:prstGeom>
          </p:spPr>
        </p:pic>
        <p:pic>
          <p:nvPicPr>
            <p:cNvPr id="41" name="图片 40"/>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6375" t="3780" r="26375"/>
            <a:stretch/>
          </p:blipFill>
          <p:spPr>
            <a:xfrm>
              <a:off x="4145843" y="3822197"/>
              <a:ext cx="440231" cy="504056"/>
            </a:xfrm>
            <a:prstGeom prst="rect">
              <a:avLst/>
            </a:prstGeom>
          </p:spPr>
        </p:pic>
      </p:grpSp>
      <p:pic>
        <p:nvPicPr>
          <p:cNvPr id="42" name="图片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62972" y="4822301"/>
            <a:ext cx="703478" cy="252612"/>
          </a:xfrm>
          <a:prstGeom prst="rect">
            <a:avLst/>
          </a:prstGeom>
        </p:spPr>
      </p:pic>
      <p:pic>
        <p:nvPicPr>
          <p:cNvPr id="43" name="图片 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6775" y="4838021"/>
            <a:ext cx="931341" cy="275820"/>
          </a:xfrm>
          <a:prstGeom prst="rect">
            <a:avLst/>
          </a:prstGeom>
        </p:spPr>
      </p:pic>
      <p:pic>
        <p:nvPicPr>
          <p:cNvPr id="44" name="图片 4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04854" y="5150770"/>
            <a:ext cx="481872" cy="260211"/>
          </a:xfrm>
          <a:prstGeom prst="rect">
            <a:avLst/>
          </a:prstGeom>
        </p:spPr>
      </p:pic>
      <p:pic>
        <p:nvPicPr>
          <p:cNvPr id="45" name="图片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06575" y="4832323"/>
            <a:ext cx="232569" cy="232569"/>
          </a:xfrm>
          <a:prstGeom prst="rect">
            <a:avLst/>
          </a:prstGeom>
        </p:spPr>
      </p:pic>
      <p:grpSp>
        <p:nvGrpSpPr>
          <p:cNvPr id="46" name="组合 45"/>
          <p:cNvGrpSpPr/>
          <p:nvPr/>
        </p:nvGrpSpPr>
        <p:grpSpPr>
          <a:xfrm>
            <a:off x="3806775" y="5113841"/>
            <a:ext cx="524438" cy="287677"/>
            <a:chOff x="2954418" y="1283383"/>
            <a:chExt cx="524438" cy="287677"/>
          </a:xfrm>
        </p:grpSpPr>
        <p:pic>
          <p:nvPicPr>
            <p:cNvPr id="47" name="图片 46"/>
            <p:cNvPicPr>
              <a:picLocks noChangeAspect="1"/>
            </p:cNvPicPr>
            <p:nvPr/>
          </p:nvPicPr>
          <p:blipFill rotWithShape="1">
            <a:blip r:embed="rId15" cstate="print">
              <a:extLst>
                <a:ext uri="{28A0092B-C50C-407E-A947-70E740481C1C}">
                  <a14:useLocalDpi xmlns:a14="http://schemas.microsoft.com/office/drawing/2010/main" val="0"/>
                </a:ext>
              </a:extLst>
            </a:blip>
            <a:srcRect b="29520"/>
            <a:stretch/>
          </p:blipFill>
          <p:spPr>
            <a:xfrm>
              <a:off x="2954418" y="1283383"/>
              <a:ext cx="219055" cy="287677"/>
            </a:xfrm>
            <a:prstGeom prst="rect">
              <a:avLst/>
            </a:prstGeom>
          </p:spPr>
        </p:pic>
        <p:pic>
          <p:nvPicPr>
            <p:cNvPr id="48" name="图片 47"/>
            <p:cNvPicPr>
              <a:picLocks noChangeAspect="1"/>
            </p:cNvPicPr>
            <p:nvPr/>
          </p:nvPicPr>
          <p:blipFill rotWithShape="1">
            <a:blip r:embed="rId16" cstate="print">
              <a:extLst>
                <a:ext uri="{28A0092B-C50C-407E-A947-70E740481C1C}">
                  <a14:useLocalDpi xmlns:a14="http://schemas.microsoft.com/office/drawing/2010/main" val="0"/>
                </a:ext>
              </a:extLst>
            </a:blip>
            <a:srcRect t="70432"/>
            <a:stretch/>
          </p:blipFill>
          <p:spPr>
            <a:xfrm>
              <a:off x="3200483" y="1369525"/>
              <a:ext cx="278373" cy="153367"/>
            </a:xfrm>
            <a:prstGeom prst="rect">
              <a:avLst/>
            </a:prstGeom>
          </p:spPr>
        </p:pic>
      </p:grpSp>
      <p:pic>
        <p:nvPicPr>
          <p:cNvPr id="49" name="图片 4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58992" y="5173151"/>
            <a:ext cx="701797" cy="207030"/>
          </a:xfrm>
          <a:prstGeom prst="rect">
            <a:avLst/>
          </a:prstGeom>
        </p:spPr>
      </p:pic>
      <p:pic>
        <p:nvPicPr>
          <p:cNvPr id="11" name="图片 10"/>
          <p:cNvPicPr>
            <a:picLocks noChangeAspect="1"/>
          </p:cNvPicPr>
          <p:nvPr/>
        </p:nvPicPr>
        <p:blipFill rotWithShape="1">
          <a:blip r:embed="rId18" cstate="print">
            <a:extLst>
              <a:ext uri="{28A0092B-C50C-407E-A947-70E740481C1C}">
                <a14:useLocalDpi xmlns:a14="http://schemas.microsoft.com/office/drawing/2010/main" val="0"/>
              </a:ext>
            </a:extLst>
          </a:blip>
          <a:srcRect l="7160" r="7160"/>
          <a:stretch/>
        </p:blipFill>
        <p:spPr>
          <a:xfrm>
            <a:off x="3821471" y="5815014"/>
            <a:ext cx="715826" cy="520780"/>
          </a:xfrm>
          <a:prstGeom prst="rect">
            <a:avLst/>
          </a:prstGeom>
        </p:spPr>
      </p:pic>
      <p:pic>
        <p:nvPicPr>
          <p:cNvPr id="13" name="图片 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04324" y="5791258"/>
            <a:ext cx="997839" cy="558790"/>
          </a:xfrm>
          <a:prstGeom prst="rect">
            <a:avLst/>
          </a:prstGeom>
        </p:spPr>
      </p:pic>
      <p:pic>
        <p:nvPicPr>
          <p:cNvPr id="14" name="图片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40922" y="6413381"/>
            <a:ext cx="1095375" cy="228600"/>
          </a:xfrm>
          <a:prstGeom prst="rect">
            <a:avLst/>
          </a:prstGeom>
        </p:spPr>
      </p:pic>
      <p:sp>
        <p:nvSpPr>
          <p:cNvPr id="29" name="Rectangle 27"/>
          <p:cNvSpPr>
            <a:spLocks noChangeArrowheads="1"/>
          </p:cNvSpPr>
          <p:nvPr/>
        </p:nvSpPr>
        <p:spPr bwMode="auto">
          <a:xfrm>
            <a:off x="822800" y="237145"/>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600" b="1" dirty="0">
                <a:solidFill>
                  <a:srgbClr val="1557AE"/>
                </a:solidFill>
                <a:effectLst/>
                <a:ea typeface="黑体" pitchFamily="49" charset="-122"/>
              </a:rPr>
              <a:t>1960s~1970s: Major language paradigms</a:t>
            </a:r>
            <a:endParaRPr lang="zh-CN" altLang="en-US" sz="3600" b="1" dirty="0">
              <a:solidFill>
                <a:srgbClr val="1557AE"/>
              </a:solidFill>
              <a:effectLst/>
              <a:ea typeface="黑体" pitchFamily="49" charset="-122"/>
            </a:endParaRPr>
          </a:p>
        </p:txBody>
      </p:sp>
      <p:pic>
        <p:nvPicPr>
          <p:cNvPr id="28" name="图片 27"/>
          <p:cNvPicPr>
            <a:picLocks noChangeAspect="1"/>
          </p:cNvPicPr>
          <p:nvPr/>
        </p:nvPicPr>
        <p:blipFill>
          <a:blip r:embed="rId21"/>
          <a:stretch>
            <a:fillRect/>
          </a:stretch>
        </p:blipFill>
        <p:spPr>
          <a:xfrm>
            <a:off x="-87908" y="44707"/>
            <a:ext cx="847417" cy="1012024"/>
          </a:xfrm>
          <a:prstGeom prst="rect">
            <a:avLst/>
          </a:prstGeom>
        </p:spPr>
      </p:pic>
      <p:sp>
        <p:nvSpPr>
          <p:cNvPr id="30" name="Rectangle 20"/>
          <p:cNvSpPr>
            <a:spLocks noChangeArrowheads="1"/>
          </p:cNvSpPr>
          <p:nvPr/>
        </p:nvSpPr>
        <p:spPr bwMode="auto">
          <a:xfrm>
            <a:off x="683569" y="2060848"/>
            <a:ext cx="2736304" cy="451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ts val="300"/>
              </a:spcBef>
              <a:buSzPct val="85000"/>
            </a:pPr>
            <a:r>
              <a:rPr lang="en-US" altLang="zh-CN" sz="1600" dirty="0">
                <a:solidFill>
                  <a:srgbClr val="000000"/>
                </a:solidFill>
                <a:effectLst/>
                <a:ea typeface="黑体" pitchFamily="49" charset="-122"/>
              </a:rPr>
              <a:t>1968 – Logo</a:t>
            </a:r>
          </a:p>
          <a:p>
            <a:pPr marL="171450" eaLnBrk="1" hangingPunct="1">
              <a:spcBef>
                <a:spcPts val="300"/>
              </a:spcBef>
              <a:buSzPct val="85000"/>
            </a:pPr>
            <a:r>
              <a:rPr lang="en-US" altLang="zh-CN" sz="1600" dirty="0">
                <a:solidFill>
                  <a:srgbClr val="000000"/>
                </a:solidFill>
                <a:effectLst/>
                <a:ea typeface="黑体" pitchFamily="49" charset="-122"/>
              </a:rPr>
              <a:t>1969 – B</a:t>
            </a:r>
          </a:p>
          <a:p>
            <a:pPr marL="171450" eaLnBrk="1" hangingPunct="1">
              <a:spcBef>
                <a:spcPts val="300"/>
              </a:spcBef>
              <a:buSzPct val="85000"/>
            </a:pPr>
            <a:r>
              <a:rPr lang="en-US" altLang="zh-CN" sz="1600" dirty="0">
                <a:solidFill>
                  <a:srgbClr val="000000"/>
                </a:solidFill>
                <a:effectLst/>
                <a:ea typeface="黑体" pitchFamily="49" charset="-122"/>
              </a:rPr>
              <a:t>1970 – </a:t>
            </a:r>
            <a:r>
              <a:rPr lang="en-US" altLang="zh-CN" sz="1600" b="1" dirty="0">
                <a:solidFill>
                  <a:srgbClr val="FF0000"/>
                </a:solidFill>
                <a:effectLst/>
                <a:ea typeface="黑体" pitchFamily="49" charset="-122"/>
              </a:rPr>
              <a:t>Pascal</a:t>
            </a:r>
          </a:p>
          <a:p>
            <a:pPr marL="171450" eaLnBrk="1" hangingPunct="1">
              <a:spcBef>
                <a:spcPts val="300"/>
              </a:spcBef>
              <a:buSzPct val="85000"/>
            </a:pPr>
            <a:r>
              <a:rPr lang="en-US" altLang="zh-CN" sz="1600" dirty="0">
                <a:solidFill>
                  <a:srgbClr val="000000"/>
                </a:solidFill>
                <a:effectLst/>
                <a:ea typeface="黑体" pitchFamily="49" charset="-122"/>
              </a:rPr>
              <a:t>1972 – </a:t>
            </a:r>
            <a:r>
              <a:rPr lang="en-US" altLang="zh-CN" sz="1600" b="1" dirty="0">
                <a:solidFill>
                  <a:srgbClr val="FF0000"/>
                </a:solidFill>
                <a:effectLst/>
                <a:ea typeface="黑体" pitchFamily="49" charset="-122"/>
              </a:rPr>
              <a:t>C</a:t>
            </a:r>
            <a:r>
              <a:rPr lang="en-US" altLang="zh-CN" sz="1600" dirty="0">
                <a:solidFill>
                  <a:srgbClr val="000000"/>
                </a:solidFill>
                <a:effectLst/>
                <a:ea typeface="黑体" pitchFamily="49" charset="-122"/>
              </a:rPr>
              <a:t> </a:t>
            </a:r>
          </a:p>
          <a:p>
            <a:pPr marL="171450" eaLnBrk="1" hangingPunct="1">
              <a:spcBef>
                <a:spcPts val="300"/>
              </a:spcBef>
              <a:buSzPct val="85000"/>
            </a:pPr>
            <a:r>
              <a:rPr lang="en-US" altLang="zh-CN" sz="1600" dirty="0">
                <a:solidFill>
                  <a:srgbClr val="000000"/>
                </a:solidFill>
                <a:effectLst/>
                <a:ea typeface="黑体" pitchFamily="49" charset="-122"/>
              </a:rPr>
              <a:t>1972 – </a:t>
            </a:r>
            <a:r>
              <a:rPr lang="en-US" altLang="zh-CN" sz="1600" b="1" dirty="0">
                <a:solidFill>
                  <a:srgbClr val="FF0000"/>
                </a:solidFill>
                <a:effectLst/>
                <a:ea typeface="黑体" pitchFamily="49" charset="-122"/>
              </a:rPr>
              <a:t>Smalltalk</a:t>
            </a:r>
          </a:p>
          <a:p>
            <a:pPr marL="171450" eaLnBrk="1" hangingPunct="1">
              <a:spcBef>
                <a:spcPts val="300"/>
              </a:spcBef>
              <a:buSzPct val="85000"/>
            </a:pPr>
            <a:r>
              <a:rPr lang="en-US" altLang="zh-CN" sz="1600" dirty="0">
                <a:solidFill>
                  <a:srgbClr val="000000"/>
                </a:solidFill>
                <a:effectLst/>
                <a:ea typeface="黑体" pitchFamily="49" charset="-122"/>
              </a:rPr>
              <a:t>1972 – Prolog</a:t>
            </a:r>
          </a:p>
          <a:p>
            <a:pPr marL="171450" eaLnBrk="1" hangingPunct="1">
              <a:spcBef>
                <a:spcPts val="300"/>
              </a:spcBef>
              <a:buSzPct val="85000"/>
            </a:pPr>
            <a:r>
              <a:rPr lang="en-US" altLang="zh-CN" sz="1600" dirty="0">
                <a:solidFill>
                  <a:srgbClr val="000000"/>
                </a:solidFill>
                <a:effectLst/>
                <a:ea typeface="黑体" pitchFamily="49" charset="-122"/>
              </a:rPr>
              <a:t>1973 – ML</a:t>
            </a:r>
          </a:p>
          <a:p>
            <a:pPr marL="171450" eaLnBrk="1" hangingPunct="1">
              <a:spcBef>
                <a:spcPts val="300"/>
              </a:spcBef>
              <a:buSzPct val="85000"/>
            </a:pPr>
            <a:r>
              <a:rPr lang="en-US" altLang="zh-CN" sz="1600" dirty="0">
                <a:solidFill>
                  <a:srgbClr val="000000"/>
                </a:solidFill>
                <a:effectLst/>
                <a:ea typeface="黑体" pitchFamily="49" charset="-122"/>
              </a:rPr>
              <a:t>1975 – Scheme</a:t>
            </a:r>
          </a:p>
          <a:p>
            <a:pPr marL="171450" eaLnBrk="1" hangingPunct="1">
              <a:spcBef>
                <a:spcPts val="300"/>
              </a:spcBef>
              <a:buSzPct val="85000"/>
            </a:pPr>
            <a:r>
              <a:rPr lang="en-US" altLang="zh-CN" sz="1600" dirty="0">
                <a:solidFill>
                  <a:srgbClr val="000000"/>
                </a:solidFill>
                <a:effectLst/>
                <a:ea typeface="黑体" pitchFamily="49" charset="-122"/>
              </a:rPr>
              <a:t>1978 – </a:t>
            </a:r>
            <a:r>
              <a:rPr lang="en-US" altLang="zh-CN" sz="1600" b="1" dirty="0">
                <a:solidFill>
                  <a:srgbClr val="FF0000"/>
                </a:solidFill>
                <a:effectLst/>
                <a:ea typeface="黑体" pitchFamily="49" charset="-122"/>
              </a:rPr>
              <a:t>SQL</a:t>
            </a:r>
            <a:r>
              <a:rPr lang="en-US" altLang="zh-CN" sz="1600" dirty="0">
                <a:solidFill>
                  <a:srgbClr val="000000"/>
                </a:solidFill>
                <a:effectLst/>
                <a:ea typeface="黑体" pitchFamily="49" charset="-122"/>
              </a:rPr>
              <a:t> (a query language, later extended)</a:t>
            </a:r>
          </a:p>
          <a:p>
            <a:pPr marL="171450" eaLnBrk="1" hangingPunct="1">
              <a:spcBef>
                <a:spcPts val="300"/>
              </a:spcBef>
              <a:buSzPct val="85000"/>
            </a:pPr>
            <a:r>
              <a:rPr lang="en-US" altLang="zh-CN" sz="1600" dirty="0">
                <a:solidFill>
                  <a:srgbClr val="000000"/>
                </a:solidFill>
                <a:effectLst/>
                <a:ea typeface="黑体" pitchFamily="49" charset="-122"/>
              </a:rPr>
              <a:t>1978 – </a:t>
            </a:r>
            <a:r>
              <a:rPr lang="en-US" altLang="zh-CN" sz="1600" b="1" dirty="0" err="1">
                <a:solidFill>
                  <a:srgbClr val="FF0000"/>
                </a:solidFill>
                <a:effectLst/>
                <a:ea typeface="黑体" pitchFamily="49" charset="-122"/>
              </a:rPr>
              <a:t>TeX</a:t>
            </a:r>
            <a:r>
              <a:rPr lang="en-US" altLang="zh-CN" sz="1600" dirty="0">
                <a:solidFill>
                  <a:srgbClr val="000000"/>
                </a:solidFill>
                <a:effectLst/>
                <a:ea typeface="黑体" pitchFamily="49" charset="-122"/>
              </a:rPr>
              <a:t> (later extended)</a:t>
            </a:r>
          </a:p>
        </p:txBody>
      </p:sp>
    </p:spTree>
    <p:extLst>
      <p:ext uri="{BB962C8B-B14F-4D97-AF65-F5344CB8AC3E}">
        <p14:creationId xmlns:p14="http://schemas.microsoft.com/office/powerpoint/2010/main" val="4051329245"/>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351560" y="6494351"/>
            <a:ext cx="2191626" cy="246221"/>
          </a:xfrm>
          <a:prstGeom prst="rect">
            <a:avLst/>
          </a:prstGeom>
          <a:noFill/>
        </p:spPr>
        <p:txBody>
          <a:bodyPr wrap="none" rtlCol="0">
            <a:spAutoFit/>
          </a:bodyPr>
          <a:lstStyle/>
          <a:p>
            <a:r>
              <a:rPr lang="en-US" sz="1000" dirty="0">
                <a:solidFill>
                  <a:schemeClr val="tx1">
                    <a:lumMod val="95000"/>
                    <a:lumOff val="5000"/>
                  </a:schemeClr>
                </a:solidFill>
                <a:effectLst/>
              </a:rPr>
              <a:t>https://en.wikipedia.org/wiki/Smalltalk</a:t>
            </a:r>
          </a:p>
        </p:txBody>
      </p:sp>
      <p:sp>
        <p:nvSpPr>
          <p:cNvPr id="10" name="Rectangle 20"/>
          <p:cNvSpPr>
            <a:spLocks noChangeArrowheads="1"/>
          </p:cNvSpPr>
          <p:nvPr/>
        </p:nvSpPr>
        <p:spPr bwMode="auto">
          <a:xfrm>
            <a:off x="251396" y="1052737"/>
            <a:ext cx="8641084" cy="100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1960s~1970s: The major language paradigms were invented in this period within several famous programming languages.</a:t>
            </a:r>
          </a:p>
        </p:txBody>
      </p:sp>
      <p:sp>
        <p:nvSpPr>
          <p:cNvPr id="19" name="Rectangle 20"/>
          <p:cNvSpPr>
            <a:spLocks noChangeArrowheads="1"/>
          </p:cNvSpPr>
          <p:nvPr/>
        </p:nvSpPr>
        <p:spPr bwMode="auto">
          <a:xfrm>
            <a:off x="3203849" y="2023786"/>
            <a:ext cx="5688632" cy="234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Smalltalk</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Designed by </a:t>
            </a:r>
            <a:r>
              <a:rPr lang="en-US" altLang="zh-CN" sz="1400" b="1" dirty="0">
                <a:solidFill>
                  <a:srgbClr val="000000"/>
                </a:solidFill>
                <a:effectLst/>
                <a:latin typeface="+mn-lt"/>
                <a:ea typeface="黑体" pitchFamily="49" charset="-122"/>
              </a:rPr>
              <a:t>Alan Key, Dan Ingalls &amp; Adele Goldberg</a:t>
            </a:r>
          </a:p>
          <a:p>
            <a:pPr marL="171450" eaLnBrk="1" hangingPunct="1">
              <a:lnSpc>
                <a:spcPct val="115000"/>
              </a:lnSpc>
              <a:spcBef>
                <a:spcPct val="20000"/>
              </a:spcBef>
              <a:buSzPct val="85000"/>
            </a:pPr>
            <a:r>
              <a:rPr lang="en-US" altLang="zh-CN" sz="1400" b="1" dirty="0">
                <a:solidFill>
                  <a:srgbClr val="FF0000"/>
                </a:solidFill>
                <a:effectLst/>
                <a:latin typeface="+mn-lt"/>
                <a:ea typeface="黑体" pitchFamily="49" charset="-122"/>
              </a:rPr>
              <a:t>Object-oriented</a:t>
            </a:r>
            <a:r>
              <a:rPr lang="en-US" altLang="zh-CN" sz="1400" dirty="0">
                <a:solidFill>
                  <a:srgbClr val="000000"/>
                </a:solidFill>
                <a:effectLst/>
                <a:latin typeface="+mn-lt"/>
                <a:ea typeface="黑体" pitchFamily="49" charset="-122"/>
              </a:rPr>
              <a:t>, agile methods, rapid prototyping, software patterns, etc.</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cs typeface="Courier New" panose="02070309020205020404" pitchFamily="49" charset="0"/>
              </a:rPr>
              <a:t>First introduced the </a:t>
            </a:r>
            <a:r>
              <a:rPr lang="en-US" altLang="zh-CN" sz="1400" b="1" dirty="0">
                <a:solidFill>
                  <a:srgbClr val="FF0000"/>
                </a:solidFill>
                <a:effectLst/>
                <a:latin typeface="+mn-lt"/>
                <a:ea typeface="黑体" pitchFamily="49" charset="-122"/>
                <a:cs typeface="Courier New" panose="02070309020205020404" pitchFamily="49" charset="0"/>
              </a:rPr>
              <a:t>MVC</a:t>
            </a:r>
            <a:r>
              <a:rPr lang="en-US" altLang="zh-CN" sz="1400" b="1" dirty="0">
                <a:solidFill>
                  <a:srgbClr val="0070C0"/>
                </a:solidFill>
                <a:effectLst/>
                <a:latin typeface="+mn-lt"/>
                <a:ea typeface="黑体" pitchFamily="49" charset="-122"/>
                <a:cs typeface="Courier New" panose="02070309020205020404" pitchFamily="49" charset="0"/>
              </a:rPr>
              <a:t> </a:t>
            </a:r>
            <a:r>
              <a:rPr lang="en-US" altLang="zh-CN" sz="1400" dirty="0">
                <a:solidFill>
                  <a:srgbClr val="000000"/>
                </a:solidFill>
                <a:effectLst/>
                <a:latin typeface="+mn-lt"/>
                <a:ea typeface="黑体" pitchFamily="49" charset="-122"/>
                <a:cs typeface="Courier New" panose="02070309020205020404" pitchFamily="49" charset="0"/>
              </a:rPr>
              <a:t>(Model – View – Controller) pattern.</a:t>
            </a:r>
          </a:p>
        </p:txBody>
      </p:sp>
      <p:sp>
        <p:nvSpPr>
          <p:cNvPr id="27" name="文本框 26"/>
          <p:cNvSpPr txBox="1"/>
          <p:nvPr/>
        </p:nvSpPr>
        <p:spPr>
          <a:xfrm>
            <a:off x="4772461" y="3224165"/>
            <a:ext cx="2935357" cy="1477328"/>
          </a:xfrm>
          <a:prstGeom prst="rect">
            <a:avLst/>
          </a:prstGeom>
          <a:noFill/>
        </p:spPr>
        <p:txBody>
          <a:bodyPr wrap="square" rtlCol="0">
            <a:spAutoFit/>
          </a:bodyPr>
          <a:lstStyle/>
          <a:p>
            <a:r>
              <a:rPr lang="en-US" sz="1800" b="1" dirty="0">
                <a:solidFill>
                  <a:srgbClr val="000000"/>
                </a:solidFill>
                <a:effectLst/>
              </a:rPr>
              <a:t>Alan Kay</a:t>
            </a:r>
            <a:endParaRPr lang="da-DK" sz="1200" dirty="0">
              <a:solidFill>
                <a:srgbClr val="000000"/>
              </a:solidFill>
              <a:effectLst/>
            </a:endParaRPr>
          </a:p>
          <a:p>
            <a:r>
              <a:rPr lang="da-DK" sz="1200" dirty="0">
                <a:solidFill>
                  <a:srgbClr val="000000"/>
                </a:solidFill>
                <a:effectLst/>
              </a:rPr>
              <a:t>May 17, 1940</a:t>
            </a:r>
            <a:endParaRPr lang="da-DK" altLang="zh-CN" sz="1200" dirty="0">
              <a:solidFill>
                <a:srgbClr val="000000"/>
              </a:solidFill>
              <a:effectLst/>
            </a:endParaRPr>
          </a:p>
          <a:p>
            <a:r>
              <a:rPr lang="da-DK" altLang="zh-CN" sz="1200" dirty="0">
                <a:solidFill>
                  <a:srgbClr val="000000"/>
                </a:solidFill>
                <a:effectLst/>
              </a:rPr>
              <a:t>Co-designer of </a:t>
            </a:r>
            <a:r>
              <a:rPr lang="en-US" altLang="zh-CN" sz="1200" dirty="0">
                <a:solidFill>
                  <a:srgbClr val="000000"/>
                </a:solidFill>
                <a:effectLst/>
              </a:rPr>
              <a:t>Smalltalk</a:t>
            </a:r>
          </a:p>
          <a:p>
            <a:r>
              <a:rPr lang="en-US" sz="1200" dirty="0">
                <a:solidFill>
                  <a:srgbClr val="000000"/>
                </a:solidFill>
                <a:effectLst/>
              </a:rPr>
              <a:t>Pioneer of Object-oriented programming</a:t>
            </a:r>
          </a:p>
          <a:p>
            <a:r>
              <a:rPr lang="en-US" sz="1200" dirty="0">
                <a:solidFill>
                  <a:srgbClr val="000000"/>
                </a:solidFill>
                <a:effectLst/>
              </a:rPr>
              <a:t>Pioneer of GUI</a:t>
            </a:r>
            <a:endParaRPr lang="da-DK" sz="1200" dirty="0">
              <a:solidFill>
                <a:srgbClr val="000000"/>
              </a:solidFill>
              <a:effectLst/>
            </a:endParaRPr>
          </a:p>
          <a:p>
            <a:r>
              <a:rPr lang="da-DK" sz="1200" dirty="0">
                <a:solidFill>
                  <a:srgbClr val="000000"/>
                </a:solidFill>
                <a:effectLst/>
              </a:rPr>
              <a:t>Refine and extend </a:t>
            </a:r>
            <a:r>
              <a:rPr lang="da-DK" sz="1200" b="1" dirty="0">
                <a:solidFill>
                  <a:srgbClr val="0070C0"/>
                </a:solidFill>
                <a:effectLst/>
              </a:rPr>
              <a:t>hyperlink</a:t>
            </a:r>
            <a:r>
              <a:rPr lang="da-DK" sz="1200" dirty="0">
                <a:solidFill>
                  <a:srgbClr val="000000"/>
                </a:solidFill>
                <a:effectLst/>
              </a:rPr>
              <a:t> to GUI</a:t>
            </a:r>
          </a:p>
          <a:p>
            <a:r>
              <a:rPr lang="da-DK" sz="1200" dirty="0">
                <a:solidFill>
                  <a:srgbClr val="000000"/>
                </a:solidFill>
                <a:effectLst/>
              </a:rPr>
              <a:t>2003 Turing Award</a:t>
            </a:r>
            <a:endParaRPr lang="en-US" sz="1200" dirty="0">
              <a:solidFill>
                <a:srgbClr val="000000"/>
              </a:solidFill>
              <a:effectLst/>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35037" t="6226" r="26377" b="23972"/>
          <a:stretch/>
        </p:blipFill>
        <p:spPr>
          <a:xfrm>
            <a:off x="3484099" y="3356992"/>
            <a:ext cx="1224136" cy="1473960"/>
          </a:xfrm>
          <a:prstGeom prst="rect">
            <a:avLst/>
          </a:prstGeom>
          <a:effectLst>
            <a:outerShdw blurRad="50800" dist="38100" dir="2700000" algn="tl" rotWithShape="0">
              <a:prstClr val="black">
                <a:alpha val="40000"/>
              </a:prstClr>
            </a:outerShdw>
          </a:effectLst>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b="78350"/>
          <a:stretch/>
        </p:blipFill>
        <p:spPr>
          <a:xfrm>
            <a:off x="7220733" y="2005091"/>
            <a:ext cx="1404155" cy="400886"/>
          </a:xfrm>
          <a:prstGeom prst="rect">
            <a:avLst/>
          </a:prstGeom>
        </p:spPr>
      </p:pic>
      <p:sp>
        <p:nvSpPr>
          <p:cNvPr id="5" name="文本框 4"/>
          <p:cNvSpPr txBox="1"/>
          <p:nvPr/>
        </p:nvSpPr>
        <p:spPr>
          <a:xfrm>
            <a:off x="4772461" y="4608032"/>
            <a:ext cx="4277133" cy="338554"/>
          </a:xfrm>
          <a:prstGeom prst="rect">
            <a:avLst/>
          </a:prstGeom>
          <a:noFill/>
        </p:spPr>
        <p:txBody>
          <a:bodyPr wrap="none" rtlCol="0">
            <a:spAutoFit/>
          </a:bodyPr>
          <a:lstStyle/>
          <a:p>
            <a:r>
              <a:rPr lang="en-US" altLang="zh-CN" sz="1600" dirty="0">
                <a:solidFill>
                  <a:srgbClr val="000000"/>
                </a:solidFill>
                <a:effectLst/>
              </a:rPr>
              <a:t>“The best way to predict the future is to invent it”</a:t>
            </a:r>
            <a:endParaRPr lang="zh-CN" altLang="en-US" sz="1600" dirty="0">
              <a:solidFill>
                <a:srgbClr val="000000"/>
              </a:solidFill>
              <a:effectLst/>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7624" y="5193024"/>
            <a:ext cx="1396916" cy="1342861"/>
          </a:xfrm>
          <a:prstGeom prst="rect">
            <a:avLst/>
          </a:prstGeom>
          <a:effectLst>
            <a:outerShdw blurRad="50800" dist="38100" dir="2700000" algn="tl" rotWithShape="0">
              <a:prstClr val="black">
                <a:alpha val="40000"/>
              </a:prstClr>
            </a:outerShdw>
          </a:effectLst>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26930" r="15393" b="26435"/>
          <a:stretch/>
        </p:blipFill>
        <p:spPr>
          <a:xfrm>
            <a:off x="5292080" y="5193024"/>
            <a:ext cx="1344271" cy="1342861"/>
          </a:xfrm>
          <a:prstGeom prst="rect">
            <a:avLst/>
          </a:prstGeom>
          <a:effectLst>
            <a:outerShdw blurRad="50800" dist="38100" dir="2700000" algn="tl" rotWithShape="0">
              <a:prstClr val="black">
                <a:alpha val="40000"/>
              </a:prstClr>
            </a:outerShdw>
          </a:effectLst>
        </p:spPr>
      </p:pic>
      <p:sp>
        <p:nvSpPr>
          <p:cNvPr id="33" name="文本框 32"/>
          <p:cNvSpPr txBox="1"/>
          <p:nvPr/>
        </p:nvSpPr>
        <p:spPr>
          <a:xfrm>
            <a:off x="2627785" y="5193024"/>
            <a:ext cx="2736304" cy="1292662"/>
          </a:xfrm>
          <a:prstGeom prst="rect">
            <a:avLst/>
          </a:prstGeom>
          <a:noFill/>
        </p:spPr>
        <p:txBody>
          <a:bodyPr wrap="square" rtlCol="0">
            <a:spAutoFit/>
          </a:bodyPr>
          <a:lstStyle/>
          <a:p>
            <a:r>
              <a:rPr lang="en-US" sz="1800" b="1" dirty="0">
                <a:solidFill>
                  <a:srgbClr val="000000"/>
                </a:solidFill>
                <a:effectLst/>
              </a:rPr>
              <a:t>Dan Ingalls</a:t>
            </a:r>
          </a:p>
          <a:p>
            <a:r>
              <a:rPr lang="da-DK" sz="1200" dirty="0">
                <a:solidFill>
                  <a:srgbClr val="000000"/>
                </a:solidFill>
                <a:effectLst/>
              </a:rPr>
              <a:t>1944</a:t>
            </a:r>
            <a:endParaRPr lang="da-DK" altLang="zh-CN" sz="1200" dirty="0">
              <a:solidFill>
                <a:srgbClr val="000000"/>
              </a:solidFill>
              <a:effectLst/>
            </a:endParaRPr>
          </a:p>
          <a:p>
            <a:r>
              <a:rPr lang="da-DK" altLang="zh-CN" sz="1200" dirty="0">
                <a:solidFill>
                  <a:srgbClr val="000000"/>
                </a:solidFill>
                <a:effectLst/>
              </a:rPr>
              <a:t>Co-designer of </a:t>
            </a:r>
            <a:r>
              <a:rPr lang="en-US" altLang="zh-CN" sz="1200" dirty="0">
                <a:solidFill>
                  <a:srgbClr val="000000"/>
                </a:solidFill>
                <a:effectLst/>
              </a:rPr>
              <a:t>Smalltalk</a:t>
            </a:r>
          </a:p>
          <a:p>
            <a:r>
              <a:rPr lang="en-US" sz="1200" dirty="0">
                <a:solidFill>
                  <a:srgbClr val="000000"/>
                </a:solidFill>
                <a:effectLst/>
              </a:rPr>
              <a:t>Inventor of Bit </a:t>
            </a:r>
            <a:r>
              <a:rPr lang="en-US" sz="1200" dirty="0" err="1">
                <a:solidFill>
                  <a:srgbClr val="000000"/>
                </a:solidFill>
                <a:effectLst/>
              </a:rPr>
              <a:t>blit</a:t>
            </a:r>
            <a:r>
              <a:rPr lang="en-US" sz="1200" dirty="0">
                <a:solidFill>
                  <a:srgbClr val="000000"/>
                </a:solidFill>
                <a:effectLst/>
              </a:rPr>
              <a:t>, pop-up menus</a:t>
            </a:r>
          </a:p>
          <a:p>
            <a:r>
              <a:rPr lang="en-US" sz="1200" dirty="0">
                <a:solidFill>
                  <a:srgbClr val="000000"/>
                </a:solidFill>
                <a:effectLst/>
              </a:rPr>
              <a:t>1984 ACM Grace Murray Hopper Award</a:t>
            </a:r>
          </a:p>
          <a:p>
            <a:r>
              <a:rPr lang="en-US" sz="1200" dirty="0">
                <a:solidFill>
                  <a:srgbClr val="000000"/>
                </a:solidFill>
                <a:effectLst/>
              </a:rPr>
              <a:t>1987 ACM Software System Award</a:t>
            </a:r>
          </a:p>
        </p:txBody>
      </p: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15716" y="3231419"/>
            <a:ext cx="1128308" cy="899878"/>
          </a:xfrm>
          <a:prstGeom prst="rect">
            <a:avLst/>
          </a:prstGeom>
        </p:spPr>
      </p:pic>
      <p:sp>
        <p:nvSpPr>
          <p:cNvPr id="15" name="文本框 14"/>
          <p:cNvSpPr txBox="1"/>
          <p:nvPr/>
        </p:nvSpPr>
        <p:spPr>
          <a:xfrm>
            <a:off x="7445667" y="4056599"/>
            <a:ext cx="1708965" cy="461665"/>
          </a:xfrm>
          <a:prstGeom prst="rect">
            <a:avLst/>
          </a:prstGeom>
          <a:noFill/>
        </p:spPr>
        <p:txBody>
          <a:bodyPr wrap="square" rtlCol="0">
            <a:spAutoFit/>
          </a:bodyPr>
          <a:lstStyle/>
          <a:p>
            <a:r>
              <a:rPr lang="en-US" altLang="zh-CN" sz="1200" dirty="0">
                <a:solidFill>
                  <a:srgbClr val="000000"/>
                </a:solidFill>
                <a:effectLst/>
              </a:rPr>
              <a:t>The </a:t>
            </a:r>
            <a:r>
              <a:rPr lang="en-US" altLang="zh-CN" sz="1200" dirty="0" err="1">
                <a:solidFill>
                  <a:srgbClr val="000000"/>
                </a:solidFill>
                <a:effectLst/>
              </a:rPr>
              <a:t>Dynabook</a:t>
            </a:r>
            <a:r>
              <a:rPr lang="en-US" altLang="zh-CN" sz="1200" dirty="0">
                <a:solidFill>
                  <a:srgbClr val="000000"/>
                </a:solidFill>
                <a:effectLst/>
              </a:rPr>
              <a:t> concept, proposed in 1972</a:t>
            </a:r>
            <a:endParaRPr lang="zh-CN" altLang="en-US" sz="1200" dirty="0">
              <a:solidFill>
                <a:srgbClr val="000000"/>
              </a:solidFill>
              <a:effectLst/>
            </a:endParaRPr>
          </a:p>
        </p:txBody>
      </p:sp>
      <p:sp>
        <p:nvSpPr>
          <p:cNvPr id="38" name="文本框 37"/>
          <p:cNvSpPr txBox="1"/>
          <p:nvPr/>
        </p:nvSpPr>
        <p:spPr>
          <a:xfrm>
            <a:off x="6660232" y="5193024"/>
            <a:ext cx="2389362" cy="1292662"/>
          </a:xfrm>
          <a:prstGeom prst="rect">
            <a:avLst/>
          </a:prstGeom>
          <a:noFill/>
        </p:spPr>
        <p:txBody>
          <a:bodyPr wrap="square" rtlCol="0">
            <a:spAutoFit/>
          </a:bodyPr>
          <a:lstStyle/>
          <a:p>
            <a:r>
              <a:rPr lang="en-US" sz="1800" b="1" dirty="0">
                <a:solidFill>
                  <a:srgbClr val="000000"/>
                </a:solidFill>
                <a:effectLst/>
              </a:rPr>
              <a:t>Adele Goldberg</a:t>
            </a:r>
          </a:p>
          <a:p>
            <a:r>
              <a:rPr lang="da-DK" sz="1200" dirty="0">
                <a:solidFill>
                  <a:srgbClr val="000000"/>
                </a:solidFill>
                <a:effectLst/>
              </a:rPr>
              <a:t>1945</a:t>
            </a:r>
            <a:endParaRPr lang="da-DK" altLang="zh-CN" sz="1200" dirty="0">
              <a:solidFill>
                <a:srgbClr val="000000"/>
              </a:solidFill>
              <a:effectLst/>
            </a:endParaRPr>
          </a:p>
          <a:p>
            <a:r>
              <a:rPr lang="da-DK" altLang="zh-CN" sz="1200" dirty="0">
                <a:solidFill>
                  <a:srgbClr val="000000"/>
                </a:solidFill>
                <a:effectLst/>
              </a:rPr>
              <a:t>Co-designer of </a:t>
            </a:r>
            <a:r>
              <a:rPr lang="en-US" altLang="zh-CN" sz="1200" dirty="0">
                <a:solidFill>
                  <a:srgbClr val="000000"/>
                </a:solidFill>
                <a:effectLst/>
              </a:rPr>
              <a:t>Smalltalk</a:t>
            </a:r>
          </a:p>
          <a:p>
            <a:r>
              <a:rPr lang="en-US" sz="1200" dirty="0">
                <a:solidFill>
                  <a:srgbClr val="000000"/>
                </a:solidFill>
                <a:effectLst/>
              </a:rPr>
              <a:t>1984-1986 President of ACM</a:t>
            </a:r>
          </a:p>
          <a:p>
            <a:r>
              <a:rPr lang="en-US" sz="1200" dirty="0">
                <a:solidFill>
                  <a:srgbClr val="000000"/>
                </a:solidFill>
                <a:effectLst/>
              </a:rPr>
              <a:t>2002 Dr. </a:t>
            </a:r>
            <a:r>
              <a:rPr lang="en-US" sz="1200" dirty="0" err="1">
                <a:solidFill>
                  <a:srgbClr val="000000"/>
                </a:solidFill>
                <a:effectLst/>
              </a:rPr>
              <a:t>Bobb’s</a:t>
            </a:r>
            <a:r>
              <a:rPr lang="en-US" sz="1200" dirty="0">
                <a:solidFill>
                  <a:srgbClr val="000000"/>
                </a:solidFill>
                <a:effectLst/>
              </a:rPr>
              <a:t> Excellence in Programming Award</a:t>
            </a:r>
          </a:p>
        </p:txBody>
      </p:sp>
      <p:sp>
        <p:nvSpPr>
          <p:cNvPr id="40" name="Rectangle 20"/>
          <p:cNvSpPr>
            <a:spLocks noChangeArrowheads="1"/>
          </p:cNvSpPr>
          <p:nvPr/>
        </p:nvSpPr>
        <p:spPr bwMode="auto">
          <a:xfrm>
            <a:off x="683569" y="2060848"/>
            <a:ext cx="2736304" cy="451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ts val="300"/>
              </a:spcBef>
              <a:buSzPct val="85000"/>
            </a:pPr>
            <a:r>
              <a:rPr lang="en-US" altLang="zh-CN" sz="1600" dirty="0">
                <a:solidFill>
                  <a:srgbClr val="000000"/>
                </a:solidFill>
                <a:effectLst/>
                <a:ea typeface="黑体" pitchFamily="49" charset="-122"/>
              </a:rPr>
              <a:t>1968 – Logo</a:t>
            </a:r>
          </a:p>
          <a:p>
            <a:pPr marL="171450" eaLnBrk="1" hangingPunct="1">
              <a:spcBef>
                <a:spcPts val="300"/>
              </a:spcBef>
              <a:buSzPct val="85000"/>
            </a:pPr>
            <a:r>
              <a:rPr lang="en-US" altLang="zh-CN" sz="1600" dirty="0">
                <a:solidFill>
                  <a:srgbClr val="000000"/>
                </a:solidFill>
                <a:effectLst/>
                <a:ea typeface="黑体" pitchFamily="49" charset="-122"/>
              </a:rPr>
              <a:t>1969 – B</a:t>
            </a:r>
          </a:p>
          <a:p>
            <a:pPr marL="171450" eaLnBrk="1" hangingPunct="1">
              <a:spcBef>
                <a:spcPts val="300"/>
              </a:spcBef>
              <a:buSzPct val="85000"/>
            </a:pPr>
            <a:r>
              <a:rPr lang="en-US" altLang="zh-CN" sz="1600" dirty="0">
                <a:solidFill>
                  <a:srgbClr val="000000"/>
                </a:solidFill>
                <a:effectLst/>
                <a:ea typeface="黑体" pitchFamily="49" charset="-122"/>
              </a:rPr>
              <a:t>1970 – </a:t>
            </a:r>
            <a:r>
              <a:rPr lang="en-US" altLang="zh-CN" sz="1600" b="1" dirty="0">
                <a:solidFill>
                  <a:srgbClr val="FF0000"/>
                </a:solidFill>
                <a:effectLst/>
                <a:ea typeface="黑体" pitchFamily="49" charset="-122"/>
              </a:rPr>
              <a:t>Pascal</a:t>
            </a:r>
          </a:p>
          <a:p>
            <a:pPr marL="171450" eaLnBrk="1" hangingPunct="1">
              <a:spcBef>
                <a:spcPts val="300"/>
              </a:spcBef>
              <a:buSzPct val="85000"/>
            </a:pPr>
            <a:r>
              <a:rPr lang="en-US" altLang="zh-CN" sz="1600" dirty="0">
                <a:solidFill>
                  <a:srgbClr val="000000"/>
                </a:solidFill>
                <a:effectLst/>
                <a:ea typeface="黑体" pitchFamily="49" charset="-122"/>
              </a:rPr>
              <a:t>1972 – </a:t>
            </a:r>
            <a:r>
              <a:rPr lang="en-US" altLang="zh-CN" sz="1600" b="1" dirty="0">
                <a:solidFill>
                  <a:srgbClr val="FF0000"/>
                </a:solidFill>
                <a:effectLst/>
                <a:ea typeface="黑体" pitchFamily="49" charset="-122"/>
              </a:rPr>
              <a:t>C</a:t>
            </a:r>
            <a:r>
              <a:rPr lang="en-US" altLang="zh-CN" sz="1600" dirty="0">
                <a:solidFill>
                  <a:srgbClr val="000000"/>
                </a:solidFill>
                <a:effectLst/>
                <a:ea typeface="黑体" pitchFamily="49" charset="-122"/>
              </a:rPr>
              <a:t> </a:t>
            </a:r>
          </a:p>
          <a:p>
            <a:pPr marL="171450" eaLnBrk="1" hangingPunct="1">
              <a:spcBef>
                <a:spcPts val="300"/>
              </a:spcBef>
              <a:buSzPct val="85000"/>
            </a:pPr>
            <a:r>
              <a:rPr lang="en-US" altLang="zh-CN" sz="1600" dirty="0">
                <a:solidFill>
                  <a:srgbClr val="000000"/>
                </a:solidFill>
                <a:effectLst/>
                <a:ea typeface="黑体" pitchFamily="49" charset="-122"/>
              </a:rPr>
              <a:t>1972 – </a:t>
            </a:r>
            <a:r>
              <a:rPr lang="en-US" altLang="zh-CN" sz="1600" b="1" dirty="0">
                <a:solidFill>
                  <a:srgbClr val="FF0000"/>
                </a:solidFill>
                <a:effectLst/>
                <a:ea typeface="黑体" pitchFamily="49" charset="-122"/>
              </a:rPr>
              <a:t>Smalltalk</a:t>
            </a:r>
          </a:p>
          <a:p>
            <a:pPr marL="171450" eaLnBrk="1" hangingPunct="1">
              <a:spcBef>
                <a:spcPts val="300"/>
              </a:spcBef>
              <a:buSzPct val="85000"/>
            </a:pPr>
            <a:r>
              <a:rPr lang="en-US" altLang="zh-CN" sz="1600" dirty="0">
                <a:solidFill>
                  <a:srgbClr val="000000"/>
                </a:solidFill>
                <a:effectLst/>
                <a:ea typeface="黑体" pitchFamily="49" charset="-122"/>
              </a:rPr>
              <a:t>1972 – Prolog</a:t>
            </a:r>
          </a:p>
          <a:p>
            <a:pPr marL="171450" eaLnBrk="1" hangingPunct="1">
              <a:spcBef>
                <a:spcPts val="300"/>
              </a:spcBef>
              <a:buSzPct val="85000"/>
            </a:pPr>
            <a:r>
              <a:rPr lang="en-US" altLang="zh-CN" sz="1600" dirty="0">
                <a:solidFill>
                  <a:srgbClr val="000000"/>
                </a:solidFill>
                <a:effectLst/>
                <a:ea typeface="黑体" pitchFamily="49" charset="-122"/>
              </a:rPr>
              <a:t>1973 – ML</a:t>
            </a:r>
          </a:p>
          <a:p>
            <a:pPr marL="171450" eaLnBrk="1" hangingPunct="1">
              <a:spcBef>
                <a:spcPts val="300"/>
              </a:spcBef>
              <a:buSzPct val="85000"/>
            </a:pPr>
            <a:r>
              <a:rPr lang="en-US" altLang="zh-CN" sz="1600" dirty="0">
                <a:solidFill>
                  <a:srgbClr val="000000"/>
                </a:solidFill>
                <a:effectLst/>
                <a:ea typeface="黑体" pitchFamily="49" charset="-122"/>
              </a:rPr>
              <a:t>1975 – Scheme</a:t>
            </a:r>
          </a:p>
          <a:p>
            <a:pPr marL="171450" eaLnBrk="1" hangingPunct="1">
              <a:spcBef>
                <a:spcPts val="300"/>
              </a:spcBef>
              <a:buSzPct val="85000"/>
            </a:pPr>
            <a:r>
              <a:rPr lang="en-US" altLang="zh-CN" sz="1600" dirty="0">
                <a:solidFill>
                  <a:srgbClr val="000000"/>
                </a:solidFill>
                <a:effectLst/>
                <a:ea typeface="黑体" pitchFamily="49" charset="-122"/>
              </a:rPr>
              <a:t>1978 – </a:t>
            </a:r>
            <a:r>
              <a:rPr lang="en-US" altLang="zh-CN" sz="1600" b="1" dirty="0">
                <a:solidFill>
                  <a:srgbClr val="FF0000"/>
                </a:solidFill>
                <a:effectLst/>
                <a:ea typeface="黑体" pitchFamily="49" charset="-122"/>
              </a:rPr>
              <a:t>SQL</a:t>
            </a:r>
            <a:r>
              <a:rPr lang="en-US" altLang="zh-CN" sz="1600" dirty="0">
                <a:solidFill>
                  <a:srgbClr val="000000"/>
                </a:solidFill>
                <a:effectLst/>
                <a:ea typeface="黑体" pitchFamily="49" charset="-122"/>
              </a:rPr>
              <a:t> (a query language, later extended)</a:t>
            </a:r>
          </a:p>
          <a:p>
            <a:pPr marL="171450" eaLnBrk="1" hangingPunct="1">
              <a:spcBef>
                <a:spcPts val="300"/>
              </a:spcBef>
              <a:buSzPct val="85000"/>
            </a:pPr>
            <a:r>
              <a:rPr lang="en-US" altLang="zh-CN" sz="1600" dirty="0">
                <a:solidFill>
                  <a:srgbClr val="000000"/>
                </a:solidFill>
                <a:effectLst/>
                <a:ea typeface="黑体" pitchFamily="49" charset="-122"/>
              </a:rPr>
              <a:t>1978 – </a:t>
            </a:r>
            <a:r>
              <a:rPr lang="en-US" altLang="zh-CN" sz="1600" b="1" dirty="0" err="1">
                <a:solidFill>
                  <a:srgbClr val="FF0000"/>
                </a:solidFill>
                <a:effectLst/>
                <a:ea typeface="黑体" pitchFamily="49" charset="-122"/>
              </a:rPr>
              <a:t>TeX</a:t>
            </a:r>
            <a:r>
              <a:rPr lang="en-US" altLang="zh-CN" sz="1600" dirty="0">
                <a:solidFill>
                  <a:srgbClr val="000000"/>
                </a:solidFill>
                <a:effectLst/>
                <a:ea typeface="黑体" pitchFamily="49" charset="-122"/>
              </a:rPr>
              <a:t> (later extended)</a:t>
            </a:r>
          </a:p>
        </p:txBody>
      </p:sp>
      <p:sp>
        <p:nvSpPr>
          <p:cNvPr id="18" name="Rectangle 27"/>
          <p:cNvSpPr>
            <a:spLocks noChangeArrowheads="1"/>
          </p:cNvSpPr>
          <p:nvPr/>
        </p:nvSpPr>
        <p:spPr bwMode="auto">
          <a:xfrm>
            <a:off x="822800" y="237145"/>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600" b="1" dirty="0">
                <a:solidFill>
                  <a:srgbClr val="1557AE"/>
                </a:solidFill>
                <a:effectLst/>
                <a:ea typeface="黑体" pitchFamily="49" charset="-122"/>
              </a:rPr>
              <a:t>1960s~1970s: Major language paradigms</a:t>
            </a:r>
            <a:endParaRPr lang="zh-CN" altLang="en-US" sz="3600" b="1" dirty="0">
              <a:solidFill>
                <a:srgbClr val="1557AE"/>
              </a:solidFill>
              <a:effectLst/>
              <a:ea typeface="黑体" pitchFamily="49" charset="-122"/>
            </a:endParaRPr>
          </a:p>
        </p:txBody>
      </p:sp>
      <p:pic>
        <p:nvPicPr>
          <p:cNvPr id="17" name="图片 16"/>
          <p:cNvPicPr>
            <a:picLocks noChangeAspect="1"/>
          </p:cNvPicPr>
          <p:nvPr/>
        </p:nvPicPr>
        <p:blipFill>
          <a:blip r:embed="rId8"/>
          <a:stretch>
            <a:fillRect/>
          </a:stretch>
        </p:blipFill>
        <p:spPr>
          <a:xfrm>
            <a:off x="-87908" y="44707"/>
            <a:ext cx="847417" cy="1012024"/>
          </a:xfrm>
          <a:prstGeom prst="rect">
            <a:avLst/>
          </a:prstGeom>
        </p:spPr>
      </p:pic>
    </p:spTree>
    <p:extLst>
      <p:ext uri="{BB962C8B-B14F-4D97-AF65-F5344CB8AC3E}">
        <p14:creationId xmlns:p14="http://schemas.microsoft.com/office/powerpoint/2010/main" val="3506381983"/>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0"/>
          <p:cNvSpPr>
            <a:spLocks noChangeArrowheads="1"/>
          </p:cNvSpPr>
          <p:nvPr/>
        </p:nvSpPr>
        <p:spPr bwMode="auto">
          <a:xfrm>
            <a:off x="251396" y="1052737"/>
            <a:ext cx="8641084" cy="100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1960s~1970s: The major language paradigms were invented in this period within several famous programming languages.</a:t>
            </a:r>
          </a:p>
        </p:txBody>
      </p:sp>
      <p:sp>
        <p:nvSpPr>
          <p:cNvPr id="18" name="Rectangle 20"/>
          <p:cNvSpPr>
            <a:spLocks noChangeArrowheads="1"/>
          </p:cNvSpPr>
          <p:nvPr/>
        </p:nvSpPr>
        <p:spPr bwMode="auto">
          <a:xfrm>
            <a:off x="683569" y="2060848"/>
            <a:ext cx="2736304" cy="451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ts val="300"/>
              </a:spcBef>
              <a:buSzPct val="85000"/>
            </a:pPr>
            <a:r>
              <a:rPr lang="en-US" altLang="zh-CN" sz="1600" dirty="0">
                <a:solidFill>
                  <a:srgbClr val="000000"/>
                </a:solidFill>
                <a:effectLst/>
                <a:ea typeface="黑体" pitchFamily="49" charset="-122"/>
              </a:rPr>
              <a:t>1968 – Logo</a:t>
            </a:r>
          </a:p>
          <a:p>
            <a:pPr marL="171450" eaLnBrk="1" hangingPunct="1">
              <a:spcBef>
                <a:spcPts val="300"/>
              </a:spcBef>
              <a:buSzPct val="85000"/>
            </a:pPr>
            <a:r>
              <a:rPr lang="en-US" altLang="zh-CN" sz="1600" dirty="0">
                <a:solidFill>
                  <a:srgbClr val="000000"/>
                </a:solidFill>
                <a:effectLst/>
                <a:ea typeface="黑体" pitchFamily="49" charset="-122"/>
              </a:rPr>
              <a:t>1969 – B</a:t>
            </a:r>
          </a:p>
          <a:p>
            <a:pPr marL="171450" eaLnBrk="1" hangingPunct="1">
              <a:spcBef>
                <a:spcPts val="300"/>
              </a:spcBef>
              <a:buSzPct val="85000"/>
            </a:pPr>
            <a:r>
              <a:rPr lang="en-US" altLang="zh-CN" sz="1600" dirty="0">
                <a:solidFill>
                  <a:srgbClr val="000000"/>
                </a:solidFill>
                <a:effectLst/>
                <a:ea typeface="黑体" pitchFamily="49" charset="-122"/>
              </a:rPr>
              <a:t>1970 – </a:t>
            </a:r>
            <a:r>
              <a:rPr lang="en-US" altLang="zh-CN" sz="1600" b="1" dirty="0">
                <a:solidFill>
                  <a:srgbClr val="FF0000"/>
                </a:solidFill>
                <a:effectLst/>
                <a:ea typeface="黑体" pitchFamily="49" charset="-122"/>
              </a:rPr>
              <a:t>Pascal</a:t>
            </a:r>
          </a:p>
          <a:p>
            <a:pPr marL="171450" eaLnBrk="1" hangingPunct="1">
              <a:spcBef>
                <a:spcPts val="300"/>
              </a:spcBef>
              <a:buSzPct val="85000"/>
            </a:pPr>
            <a:r>
              <a:rPr lang="en-US" altLang="zh-CN" sz="1600" dirty="0">
                <a:solidFill>
                  <a:srgbClr val="000000"/>
                </a:solidFill>
                <a:effectLst/>
                <a:ea typeface="黑体" pitchFamily="49" charset="-122"/>
              </a:rPr>
              <a:t>1972 – </a:t>
            </a:r>
            <a:r>
              <a:rPr lang="en-US" altLang="zh-CN" sz="1600" b="1" dirty="0">
                <a:solidFill>
                  <a:srgbClr val="FF0000"/>
                </a:solidFill>
                <a:effectLst/>
                <a:ea typeface="黑体" pitchFamily="49" charset="-122"/>
              </a:rPr>
              <a:t>C</a:t>
            </a:r>
            <a:r>
              <a:rPr lang="en-US" altLang="zh-CN" sz="1600" dirty="0">
                <a:solidFill>
                  <a:srgbClr val="000000"/>
                </a:solidFill>
                <a:effectLst/>
                <a:ea typeface="黑体" pitchFamily="49" charset="-122"/>
              </a:rPr>
              <a:t> </a:t>
            </a:r>
          </a:p>
          <a:p>
            <a:pPr marL="171450" eaLnBrk="1" hangingPunct="1">
              <a:spcBef>
                <a:spcPts val="300"/>
              </a:spcBef>
              <a:buSzPct val="85000"/>
            </a:pPr>
            <a:r>
              <a:rPr lang="en-US" altLang="zh-CN" sz="1600" dirty="0">
                <a:solidFill>
                  <a:srgbClr val="000000"/>
                </a:solidFill>
                <a:effectLst/>
                <a:ea typeface="黑体" pitchFamily="49" charset="-122"/>
              </a:rPr>
              <a:t>1972 – </a:t>
            </a:r>
            <a:r>
              <a:rPr lang="en-US" altLang="zh-CN" sz="1600" b="1" dirty="0">
                <a:solidFill>
                  <a:srgbClr val="FF0000"/>
                </a:solidFill>
                <a:effectLst/>
                <a:ea typeface="黑体" pitchFamily="49" charset="-122"/>
              </a:rPr>
              <a:t>Smalltalk</a:t>
            </a:r>
          </a:p>
          <a:p>
            <a:pPr marL="171450" eaLnBrk="1" hangingPunct="1">
              <a:spcBef>
                <a:spcPts val="300"/>
              </a:spcBef>
              <a:buSzPct val="85000"/>
            </a:pPr>
            <a:r>
              <a:rPr lang="en-US" altLang="zh-CN" sz="1600" dirty="0">
                <a:solidFill>
                  <a:srgbClr val="000000"/>
                </a:solidFill>
                <a:effectLst/>
                <a:ea typeface="黑体" pitchFamily="49" charset="-122"/>
              </a:rPr>
              <a:t>1972 – Prolog</a:t>
            </a:r>
          </a:p>
          <a:p>
            <a:pPr marL="171450" eaLnBrk="1" hangingPunct="1">
              <a:spcBef>
                <a:spcPts val="300"/>
              </a:spcBef>
              <a:buSzPct val="85000"/>
            </a:pPr>
            <a:r>
              <a:rPr lang="en-US" altLang="zh-CN" sz="1600" dirty="0">
                <a:solidFill>
                  <a:srgbClr val="000000"/>
                </a:solidFill>
                <a:effectLst/>
                <a:ea typeface="黑体" pitchFamily="49" charset="-122"/>
              </a:rPr>
              <a:t>1973 – ML</a:t>
            </a:r>
          </a:p>
          <a:p>
            <a:pPr marL="171450" eaLnBrk="1" hangingPunct="1">
              <a:spcBef>
                <a:spcPts val="300"/>
              </a:spcBef>
              <a:buSzPct val="85000"/>
            </a:pPr>
            <a:r>
              <a:rPr lang="en-US" altLang="zh-CN" sz="1600" dirty="0">
                <a:solidFill>
                  <a:srgbClr val="000000"/>
                </a:solidFill>
                <a:effectLst/>
                <a:ea typeface="黑体" pitchFamily="49" charset="-122"/>
              </a:rPr>
              <a:t>1975 – Scheme</a:t>
            </a:r>
          </a:p>
          <a:p>
            <a:pPr marL="171450" eaLnBrk="1" hangingPunct="1">
              <a:spcBef>
                <a:spcPts val="300"/>
              </a:spcBef>
              <a:buSzPct val="85000"/>
            </a:pPr>
            <a:r>
              <a:rPr lang="en-US" altLang="zh-CN" sz="1600" dirty="0">
                <a:solidFill>
                  <a:srgbClr val="000000"/>
                </a:solidFill>
                <a:effectLst/>
                <a:ea typeface="黑体" pitchFamily="49" charset="-122"/>
              </a:rPr>
              <a:t>1978 – </a:t>
            </a:r>
            <a:r>
              <a:rPr lang="en-US" altLang="zh-CN" sz="1600" b="1" dirty="0">
                <a:solidFill>
                  <a:srgbClr val="FF0000"/>
                </a:solidFill>
                <a:effectLst/>
                <a:ea typeface="黑体" pitchFamily="49" charset="-122"/>
              </a:rPr>
              <a:t>SQL</a:t>
            </a:r>
            <a:r>
              <a:rPr lang="en-US" altLang="zh-CN" sz="1600" dirty="0">
                <a:solidFill>
                  <a:srgbClr val="000000"/>
                </a:solidFill>
                <a:effectLst/>
                <a:ea typeface="黑体" pitchFamily="49" charset="-122"/>
              </a:rPr>
              <a:t> (a query language, later extended)</a:t>
            </a:r>
          </a:p>
          <a:p>
            <a:pPr marL="171450" eaLnBrk="1" hangingPunct="1">
              <a:spcBef>
                <a:spcPts val="300"/>
              </a:spcBef>
              <a:buSzPct val="85000"/>
            </a:pPr>
            <a:r>
              <a:rPr lang="en-US" altLang="zh-CN" sz="1600" dirty="0">
                <a:solidFill>
                  <a:srgbClr val="000000"/>
                </a:solidFill>
                <a:effectLst/>
                <a:ea typeface="黑体" pitchFamily="49" charset="-122"/>
              </a:rPr>
              <a:t>1978 – </a:t>
            </a:r>
            <a:r>
              <a:rPr lang="en-US" altLang="zh-CN" sz="1600" b="1" dirty="0" err="1">
                <a:solidFill>
                  <a:srgbClr val="FF0000"/>
                </a:solidFill>
                <a:effectLst/>
                <a:ea typeface="黑体" pitchFamily="49" charset="-122"/>
              </a:rPr>
              <a:t>TeX</a:t>
            </a:r>
            <a:r>
              <a:rPr lang="en-US" altLang="zh-CN" sz="1600" dirty="0">
                <a:solidFill>
                  <a:srgbClr val="000000"/>
                </a:solidFill>
                <a:effectLst/>
                <a:ea typeface="黑体" pitchFamily="49" charset="-122"/>
              </a:rPr>
              <a:t> (later extended)</a:t>
            </a:r>
          </a:p>
        </p:txBody>
      </p:sp>
      <p:sp>
        <p:nvSpPr>
          <p:cNvPr id="19" name="Rectangle 20"/>
          <p:cNvSpPr>
            <a:spLocks noChangeArrowheads="1"/>
          </p:cNvSpPr>
          <p:nvPr/>
        </p:nvSpPr>
        <p:spPr bwMode="auto">
          <a:xfrm>
            <a:off x="3203849" y="2023786"/>
            <a:ext cx="5768844" cy="234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SQL</a:t>
            </a:r>
            <a:r>
              <a:rPr lang="en-US" altLang="zh-CN" sz="1200" dirty="0">
                <a:solidFill>
                  <a:srgbClr val="000000"/>
                </a:solidFill>
                <a:effectLst/>
                <a:latin typeface="+mn-lt"/>
                <a:ea typeface="黑体" pitchFamily="49" charset="-122"/>
              </a:rPr>
              <a:t> (Structured Query Language)</a:t>
            </a:r>
            <a:endParaRPr lang="en-US" altLang="zh-CN" sz="18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Designed by </a:t>
            </a:r>
            <a:r>
              <a:rPr lang="en-US" altLang="zh-CN" sz="1400" b="1" dirty="0">
                <a:solidFill>
                  <a:srgbClr val="000000"/>
                </a:solidFill>
                <a:effectLst/>
                <a:latin typeface="+mn-lt"/>
                <a:ea typeface="黑体" pitchFamily="49" charset="-122"/>
              </a:rPr>
              <a:t>Donald D. Chamberlin &amp; Raymond F. Boyce</a:t>
            </a:r>
          </a:p>
          <a:p>
            <a:pPr marL="171450" eaLnBrk="1" hangingPunct="1">
              <a:lnSpc>
                <a:spcPct val="115000"/>
              </a:lnSpc>
              <a:spcBef>
                <a:spcPct val="20000"/>
              </a:spcBef>
              <a:buSzPct val="85000"/>
            </a:pPr>
            <a:r>
              <a:rPr lang="en-US" altLang="zh-CN" sz="1400" b="1" dirty="0">
                <a:solidFill>
                  <a:srgbClr val="FF0000"/>
                </a:solidFill>
                <a:effectLst/>
                <a:latin typeface="+mn-lt"/>
                <a:ea typeface="黑体" pitchFamily="49" charset="-122"/>
              </a:rPr>
              <a:t>Special-purpose</a:t>
            </a:r>
            <a:r>
              <a:rPr lang="en-US" altLang="zh-CN" sz="1400" b="1" dirty="0">
                <a:solidFill>
                  <a:srgbClr val="0070C0"/>
                </a:solidFill>
                <a:effectLst/>
                <a:latin typeface="+mn-lt"/>
                <a:ea typeface="黑体" pitchFamily="49" charset="-122"/>
              </a:rPr>
              <a:t> </a:t>
            </a:r>
            <a:r>
              <a:rPr lang="en-US" altLang="zh-CN" sz="1400" dirty="0">
                <a:solidFill>
                  <a:srgbClr val="000000"/>
                </a:solidFill>
                <a:effectLst/>
                <a:latin typeface="+mn-lt"/>
                <a:ea typeface="黑体" pitchFamily="49" charset="-122"/>
              </a:rPr>
              <a:t>programming language for </a:t>
            </a:r>
            <a:r>
              <a:rPr lang="en-US" altLang="zh-CN" sz="1400" b="1" dirty="0">
                <a:solidFill>
                  <a:srgbClr val="FF0000"/>
                </a:solidFill>
                <a:effectLst/>
                <a:latin typeface="+mn-lt"/>
                <a:ea typeface="黑体" pitchFamily="49" charset="-122"/>
              </a:rPr>
              <a:t>relational model</a:t>
            </a:r>
            <a:r>
              <a:rPr lang="en-US" altLang="zh-CN" sz="1400" dirty="0">
                <a:solidFill>
                  <a:srgbClr val="000000"/>
                </a:solidFill>
                <a:effectLst/>
                <a:latin typeface="+mn-lt"/>
                <a:ea typeface="黑体" pitchFamily="49" charset="-122"/>
              </a:rPr>
              <a:t>.</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cs typeface="Courier New" panose="02070309020205020404" pitchFamily="49" charset="0"/>
              </a:rPr>
              <a:t>Its dialects are used in every RDBMS: MySQL, Oracle, MS SQL, etc.</a:t>
            </a:r>
          </a:p>
        </p:txBody>
      </p:sp>
      <p:sp>
        <p:nvSpPr>
          <p:cNvPr id="27" name="文本框 26"/>
          <p:cNvSpPr txBox="1"/>
          <p:nvPr/>
        </p:nvSpPr>
        <p:spPr>
          <a:xfrm>
            <a:off x="4572000" y="3315898"/>
            <a:ext cx="2440067" cy="1292662"/>
          </a:xfrm>
          <a:prstGeom prst="rect">
            <a:avLst/>
          </a:prstGeom>
          <a:noFill/>
        </p:spPr>
        <p:txBody>
          <a:bodyPr wrap="square" rtlCol="0">
            <a:spAutoFit/>
          </a:bodyPr>
          <a:lstStyle/>
          <a:p>
            <a:r>
              <a:rPr lang="en-US" sz="1800" b="1" dirty="0">
                <a:solidFill>
                  <a:srgbClr val="000000"/>
                </a:solidFill>
                <a:effectLst/>
              </a:rPr>
              <a:t>Donald D. Chamberlin</a:t>
            </a:r>
          </a:p>
          <a:p>
            <a:r>
              <a:rPr lang="da-DK" sz="1200" dirty="0">
                <a:solidFill>
                  <a:srgbClr val="000000"/>
                </a:solidFill>
                <a:effectLst/>
              </a:rPr>
              <a:t>December 21, 1944</a:t>
            </a:r>
            <a:endParaRPr lang="da-DK" altLang="zh-CN" sz="1200" dirty="0">
              <a:solidFill>
                <a:srgbClr val="000000"/>
              </a:solidFill>
              <a:effectLst/>
            </a:endParaRPr>
          </a:p>
          <a:p>
            <a:r>
              <a:rPr lang="da-DK" altLang="zh-CN" sz="1200" dirty="0">
                <a:solidFill>
                  <a:srgbClr val="000000"/>
                </a:solidFill>
                <a:effectLst/>
              </a:rPr>
              <a:t>Co-designer of </a:t>
            </a:r>
            <a:r>
              <a:rPr lang="en-US" altLang="zh-CN" sz="1200" dirty="0">
                <a:solidFill>
                  <a:srgbClr val="000000"/>
                </a:solidFill>
                <a:effectLst/>
              </a:rPr>
              <a:t>SQL</a:t>
            </a:r>
          </a:p>
          <a:p>
            <a:r>
              <a:rPr lang="en-US" sz="1200" dirty="0">
                <a:solidFill>
                  <a:srgbClr val="000000"/>
                </a:solidFill>
                <a:effectLst/>
              </a:rPr>
              <a:t>1988 ACM Software System Award</a:t>
            </a:r>
          </a:p>
          <a:p>
            <a:r>
              <a:rPr lang="da-DK" sz="1200" dirty="0">
                <a:solidFill>
                  <a:srgbClr val="000000"/>
                </a:solidFill>
                <a:effectLst/>
              </a:rPr>
              <a:t>2003 ACM SIGMOD Edgar F. Codd Innovations Award</a:t>
            </a:r>
          </a:p>
        </p:txBody>
      </p:sp>
      <p:sp>
        <p:nvSpPr>
          <p:cNvPr id="33" name="文本框 32"/>
          <p:cNvSpPr txBox="1"/>
          <p:nvPr/>
        </p:nvSpPr>
        <p:spPr>
          <a:xfrm>
            <a:off x="4572000" y="4871459"/>
            <a:ext cx="2267071" cy="1477328"/>
          </a:xfrm>
          <a:prstGeom prst="rect">
            <a:avLst/>
          </a:prstGeom>
          <a:noFill/>
        </p:spPr>
        <p:txBody>
          <a:bodyPr wrap="square" rtlCol="0">
            <a:spAutoFit/>
          </a:bodyPr>
          <a:lstStyle/>
          <a:p>
            <a:r>
              <a:rPr lang="en-US" sz="1800" b="1" dirty="0">
                <a:solidFill>
                  <a:srgbClr val="000000"/>
                </a:solidFill>
                <a:effectLst/>
              </a:rPr>
              <a:t>Edgar F. </a:t>
            </a:r>
            <a:r>
              <a:rPr lang="en-US" sz="1800" b="1" dirty="0" err="1">
                <a:solidFill>
                  <a:srgbClr val="000000"/>
                </a:solidFill>
                <a:effectLst/>
              </a:rPr>
              <a:t>Codd</a:t>
            </a:r>
            <a:endParaRPr lang="en-US" sz="1800" b="1" dirty="0">
              <a:solidFill>
                <a:srgbClr val="000000"/>
              </a:solidFill>
              <a:effectLst/>
            </a:endParaRPr>
          </a:p>
          <a:p>
            <a:r>
              <a:rPr lang="da-DK" altLang="zh-CN" sz="1200" dirty="0">
                <a:solidFill>
                  <a:srgbClr val="000000"/>
                </a:solidFill>
                <a:effectLst/>
              </a:rPr>
              <a:t>1923 - 2003</a:t>
            </a:r>
          </a:p>
          <a:p>
            <a:r>
              <a:rPr lang="en-US" altLang="zh-CN" sz="1200" dirty="0">
                <a:solidFill>
                  <a:srgbClr val="000000"/>
                </a:solidFill>
                <a:effectLst/>
              </a:rPr>
              <a:t>Designer of relational model</a:t>
            </a:r>
          </a:p>
          <a:p>
            <a:r>
              <a:rPr lang="en-US" altLang="zh-CN" sz="1200" dirty="0">
                <a:solidFill>
                  <a:srgbClr val="000000"/>
                </a:solidFill>
                <a:effectLst/>
              </a:rPr>
              <a:t>Proposer of OLAP </a:t>
            </a:r>
            <a:r>
              <a:rPr lang="en-US" altLang="zh-CN" sz="1200" dirty="0">
                <a:solidFill>
                  <a:srgbClr val="5F5F5F"/>
                </a:solidFill>
                <a:effectLst/>
              </a:rPr>
              <a:t>(Online Analytical Processing)</a:t>
            </a:r>
          </a:p>
          <a:p>
            <a:r>
              <a:rPr lang="en-US" altLang="zh-CN" sz="1200" dirty="0">
                <a:solidFill>
                  <a:srgbClr val="000000"/>
                </a:solidFill>
                <a:effectLst/>
              </a:rPr>
              <a:t>1981 Turing Award</a:t>
            </a:r>
            <a:endParaRPr lang="da-DK" altLang="zh-CN" sz="1200" dirty="0">
              <a:solidFill>
                <a:srgbClr val="000000"/>
              </a:solidFill>
              <a:effectLst/>
            </a:endParaRPr>
          </a:p>
          <a:p>
            <a:endParaRPr lang="en-US" sz="1200" dirty="0">
              <a:solidFill>
                <a:srgbClr val="000000"/>
              </a:solidFill>
              <a:effectLst/>
            </a:endParaRPr>
          </a:p>
        </p:txBody>
      </p:sp>
      <p:sp>
        <p:nvSpPr>
          <p:cNvPr id="38" name="文本框 37"/>
          <p:cNvSpPr txBox="1"/>
          <p:nvPr/>
        </p:nvSpPr>
        <p:spPr>
          <a:xfrm>
            <a:off x="7092280" y="3329926"/>
            <a:ext cx="2160240" cy="738664"/>
          </a:xfrm>
          <a:prstGeom prst="rect">
            <a:avLst/>
          </a:prstGeom>
          <a:noFill/>
        </p:spPr>
        <p:txBody>
          <a:bodyPr wrap="square" rtlCol="0">
            <a:spAutoFit/>
          </a:bodyPr>
          <a:lstStyle/>
          <a:p>
            <a:r>
              <a:rPr lang="en-US" altLang="zh-CN" sz="1800" b="1" dirty="0">
                <a:solidFill>
                  <a:srgbClr val="000000"/>
                </a:solidFill>
                <a:effectLst/>
                <a:ea typeface="黑体" pitchFamily="49" charset="-122"/>
              </a:rPr>
              <a:t>Raymond F. Boyce</a:t>
            </a:r>
            <a:endParaRPr lang="en-US" sz="1800" b="1" dirty="0">
              <a:solidFill>
                <a:srgbClr val="000000"/>
              </a:solidFill>
              <a:effectLst/>
            </a:endParaRPr>
          </a:p>
          <a:p>
            <a:r>
              <a:rPr lang="da-DK" sz="1200" dirty="0">
                <a:solidFill>
                  <a:srgbClr val="000000"/>
                </a:solidFill>
                <a:effectLst/>
              </a:rPr>
              <a:t>1947 – 1974</a:t>
            </a:r>
          </a:p>
          <a:p>
            <a:r>
              <a:rPr lang="da-DK" altLang="zh-CN" sz="1200" dirty="0">
                <a:solidFill>
                  <a:srgbClr val="000000"/>
                </a:solidFill>
                <a:effectLst/>
              </a:rPr>
              <a:t>Co-developer of SQL</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058" y="3397941"/>
            <a:ext cx="1104738" cy="138092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010" y="4896525"/>
            <a:ext cx="1119990" cy="1590386"/>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t="9401"/>
          <a:stretch/>
        </p:blipFill>
        <p:spPr>
          <a:xfrm>
            <a:off x="6444208" y="4896525"/>
            <a:ext cx="1471988" cy="1326245"/>
          </a:xfrm>
          <a:prstGeom prst="rect">
            <a:avLst/>
          </a:prstGeom>
        </p:spPr>
      </p:pic>
      <p:sp>
        <p:nvSpPr>
          <p:cNvPr id="21" name="文本框 20"/>
          <p:cNvSpPr txBox="1"/>
          <p:nvPr/>
        </p:nvSpPr>
        <p:spPr>
          <a:xfrm>
            <a:off x="6466277" y="6233681"/>
            <a:ext cx="1708965" cy="276999"/>
          </a:xfrm>
          <a:prstGeom prst="rect">
            <a:avLst/>
          </a:prstGeom>
          <a:noFill/>
        </p:spPr>
        <p:txBody>
          <a:bodyPr wrap="square" rtlCol="0">
            <a:spAutoFit/>
          </a:bodyPr>
          <a:lstStyle/>
          <a:p>
            <a:r>
              <a:rPr lang="en-US" altLang="zh-CN" sz="1200" dirty="0">
                <a:solidFill>
                  <a:srgbClr val="000000"/>
                </a:solidFill>
                <a:effectLst/>
              </a:rPr>
              <a:t>Relational Model</a:t>
            </a:r>
            <a:endParaRPr lang="zh-CN" altLang="en-US" sz="1200" dirty="0">
              <a:solidFill>
                <a:srgbClr val="000000"/>
              </a:solidFill>
              <a:effectLst/>
            </a:endParaRPr>
          </a:p>
        </p:txBody>
      </p:sp>
      <p:sp>
        <p:nvSpPr>
          <p:cNvPr id="15" name="Rectangle 27"/>
          <p:cNvSpPr>
            <a:spLocks noChangeArrowheads="1"/>
          </p:cNvSpPr>
          <p:nvPr/>
        </p:nvSpPr>
        <p:spPr bwMode="auto">
          <a:xfrm>
            <a:off x="822800" y="237145"/>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600" b="1" dirty="0">
                <a:solidFill>
                  <a:srgbClr val="1557AE"/>
                </a:solidFill>
                <a:effectLst/>
                <a:ea typeface="黑体" pitchFamily="49" charset="-122"/>
              </a:rPr>
              <a:t>1960s~1970s: Major language paradigms</a:t>
            </a:r>
            <a:endParaRPr lang="zh-CN" altLang="en-US" sz="3600" b="1" dirty="0">
              <a:solidFill>
                <a:srgbClr val="1557AE"/>
              </a:solidFill>
              <a:effectLst/>
              <a:ea typeface="黑体" pitchFamily="49" charset="-122"/>
            </a:endParaRPr>
          </a:p>
        </p:txBody>
      </p:sp>
      <p:sp>
        <p:nvSpPr>
          <p:cNvPr id="16" name="文本框 15"/>
          <p:cNvSpPr txBox="1"/>
          <p:nvPr/>
        </p:nvSpPr>
        <p:spPr>
          <a:xfrm>
            <a:off x="5655913" y="6453192"/>
            <a:ext cx="1930337" cy="246221"/>
          </a:xfrm>
          <a:prstGeom prst="rect">
            <a:avLst/>
          </a:prstGeom>
          <a:noFill/>
        </p:spPr>
        <p:txBody>
          <a:bodyPr wrap="none" rtlCol="0">
            <a:spAutoFit/>
          </a:bodyPr>
          <a:lstStyle/>
          <a:p>
            <a:r>
              <a:rPr lang="en-US" sz="1000" dirty="0">
                <a:solidFill>
                  <a:srgbClr val="000000"/>
                </a:solidFill>
                <a:effectLst/>
              </a:rPr>
              <a:t>https://en.wikipedia.org/wiki/TeX</a:t>
            </a:r>
          </a:p>
        </p:txBody>
      </p:sp>
      <p:pic>
        <p:nvPicPr>
          <p:cNvPr id="14" name="图片 13"/>
          <p:cNvPicPr>
            <a:picLocks noChangeAspect="1"/>
          </p:cNvPicPr>
          <p:nvPr/>
        </p:nvPicPr>
        <p:blipFill>
          <a:blip r:embed="rId6"/>
          <a:stretch>
            <a:fillRect/>
          </a:stretch>
        </p:blipFill>
        <p:spPr>
          <a:xfrm>
            <a:off x="-87908" y="44707"/>
            <a:ext cx="847417" cy="1012024"/>
          </a:xfrm>
          <a:prstGeom prst="rect">
            <a:avLst/>
          </a:prstGeom>
        </p:spPr>
      </p:pic>
    </p:spTree>
    <p:extLst>
      <p:ext uri="{BB962C8B-B14F-4D97-AF65-F5344CB8AC3E}">
        <p14:creationId xmlns:p14="http://schemas.microsoft.com/office/powerpoint/2010/main" val="4222284251"/>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5054555"/>
            <a:ext cx="1446615" cy="1446615"/>
          </a:xfrm>
          <a:prstGeom prst="rect">
            <a:avLst/>
          </a:prstGeom>
        </p:spPr>
      </p:pic>
      <p:sp>
        <p:nvSpPr>
          <p:cNvPr id="18" name="Rectangle 20"/>
          <p:cNvSpPr>
            <a:spLocks noChangeArrowheads="1"/>
          </p:cNvSpPr>
          <p:nvPr/>
        </p:nvSpPr>
        <p:spPr bwMode="auto">
          <a:xfrm>
            <a:off x="683569" y="2060848"/>
            <a:ext cx="2736304" cy="451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1600" dirty="0">
                <a:solidFill>
                  <a:srgbClr val="000000"/>
                </a:solidFill>
                <a:effectLst/>
                <a:ea typeface="黑体" pitchFamily="49" charset="-122"/>
              </a:rPr>
              <a:t>1980 – </a:t>
            </a:r>
            <a:r>
              <a:rPr lang="en-US" altLang="zh-CN" sz="1600" b="1" dirty="0">
                <a:solidFill>
                  <a:srgbClr val="FF0000"/>
                </a:solidFill>
                <a:effectLst/>
                <a:ea typeface="黑体" pitchFamily="49" charset="-122"/>
              </a:rPr>
              <a:t>C++ </a:t>
            </a:r>
            <a:r>
              <a:rPr lang="en-US" altLang="zh-CN" sz="1600" dirty="0">
                <a:solidFill>
                  <a:srgbClr val="000000"/>
                </a:solidFill>
                <a:effectLst/>
                <a:ea typeface="黑体" pitchFamily="49" charset="-122"/>
              </a:rPr>
              <a:t>(as C with classes, renamed in 1983)</a:t>
            </a:r>
          </a:p>
          <a:p>
            <a:pPr marL="171450" eaLnBrk="1" hangingPunct="1">
              <a:spcBef>
                <a:spcPct val="20000"/>
              </a:spcBef>
              <a:buSzPct val="85000"/>
            </a:pPr>
            <a:r>
              <a:rPr lang="en-US" altLang="zh-CN" sz="1600" dirty="0">
                <a:solidFill>
                  <a:srgbClr val="000000"/>
                </a:solidFill>
                <a:effectLst/>
                <a:ea typeface="黑体" pitchFamily="49" charset="-122"/>
              </a:rPr>
              <a:t>1983 – Ada</a:t>
            </a:r>
          </a:p>
          <a:p>
            <a:pPr marL="171450" eaLnBrk="1" hangingPunct="1">
              <a:spcBef>
                <a:spcPct val="20000"/>
              </a:spcBef>
              <a:buSzPct val="85000"/>
            </a:pPr>
            <a:r>
              <a:rPr lang="en-US" altLang="zh-CN" sz="1600" dirty="0">
                <a:solidFill>
                  <a:srgbClr val="000000"/>
                </a:solidFill>
                <a:effectLst/>
                <a:ea typeface="黑体" pitchFamily="49" charset="-122"/>
              </a:rPr>
              <a:t>1984 – Common Lisp</a:t>
            </a:r>
          </a:p>
          <a:p>
            <a:pPr marL="171450" eaLnBrk="1" hangingPunct="1">
              <a:spcBef>
                <a:spcPct val="20000"/>
              </a:spcBef>
              <a:buSzPct val="85000"/>
            </a:pPr>
            <a:r>
              <a:rPr lang="en-US" altLang="zh-CN" sz="1600" dirty="0">
                <a:solidFill>
                  <a:srgbClr val="000000"/>
                </a:solidFill>
                <a:effectLst/>
                <a:ea typeface="黑体" pitchFamily="49" charset="-122"/>
              </a:rPr>
              <a:t>1984 – </a:t>
            </a:r>
            <a:r>
              <a:rPr lang="en-US" altLang="zh-CN" sz="1600" b="1" dirty="0">
                <a:solidFill>
                  <a:srgbClr val="FF0000"/>
                </a:solidFill>
                <a:effectLst/>
                <a:ea typeface="黑体" pitchFamily="49" charset="-122"/>
              </a:rPr>
              <a:t>MATLAB</a:t>
            </a:r>
          </a:p>
          <a:p>
            <a:pPr marL="171450" eaLnBrk="1" hangingPunct="1">
              <a:spcBef>
                <a:spcPct val="20000"/>
              </a:spcBef>
              <a:buSzPct val="85000"/>
            </a:pPr>
            <a:r>
              <a:rPr lang="en-US" altLang="zh-CN" sz="1600" dirty="0">
                <a:solidFill>
                  <a:srgbClr val="000000"/>
                </a:solidFill>
                <a:effectLst/>
                <a:ea typeface="黑体" pitchFamily="49" charset="-122"/>
              </a:rPr>
              <a:t>1985 – Eiffel</a:t>
            </a:r>
          </a:p>
          <a:p>
            <a:pPr marL="171450" eaLnBrk="1" hangingPunct="1">
              <a:spcBef>
                <a:spcPct val="20000"/>
              </a:spcBef>
              <a:buSzPct val="85000"/>
            </a:pPr>
            <a:r>
              <a:rPr lang="en-US" altLang="zh-CN" sz="1600" dirty="0">
                <a:solidFill>
                  <a:srgbClr val="000000"/>
                </a:solidFill>
                <a:effectLst/>
                <a:ea typeface="黑体" pitchFamily="49" charset="-122"/>
              </a:rPr>
              <a:t>1986 – </a:t>
            </a:r>
            <a:r>
              <a:rPr lang="en-US" altLang="zh-CN" sz="1600" b="1" dirty="0">
                <a:solidFill>
                  <a:srgbClr val="FF0000"/>
                </a:solidFill>
                <a:effectLst/>
                <a:ea typeface="黑体" pitchFamily="49" charset="-122"/>
              </a:rPr>
              <a:t>Objective-C</a:t>
            </a:r>
            <a:r>
              <a:rPr lang="en-US" altLang="zh-CN" sz="1600" dirty="0">
                <a:solidFill>
                  <a:srgbClr val="000000"/>
                </a:solidFill>
                <a:effectLst/>
                <a:ea typeface="黑体" pitchFamily="49" charset="-122"/>
              </a:rPr>
              <a:t> </a:t>
            </a:r>
          </a:p>
          <a:p>
            <a:pPr marL="171450" eaLnBrk="1" hangingPunct="1">
              <a:spcBef>
                <a:spcPct val="20000"/>
              </a:spcBef>
              <a:buSzPct val="85000"/>
            </a:pPr>
            <a:r>
              <a:rPr lang="en-US" altLang="zh-CN" sz="1600" dirty="0">
                <a:solidFill>
                  <a:srgbClr val="000000"/>
                </a:solidFill>
                <a:effectLst/>
                <a:ea typeface="黑体" pitchFamily="49" charset="-122"/>
              </a:rPr>
              <a:t>1986 – </a:t>
            </a:r>
            <a:r>
              <a:rPr lang="en-US" altLang="zh-CN" sz="1600" b="1" dirty="0" err="1">
                <a:solidFill>
                  <a:srgbClr val="FF0000"/>
                </a:solidFill>
                <a:effectLst/>
                <a:ea typeface="黑体" pitchFamily="49" charset="-122"/>
              </a:rPr>
              <a:t>Erlang</a:t>
            </a:r>
            <a:endParaRPr lang="en-US" altLang="zh-CN" sz="1600" b="1" dirty="0">
              <a:solidFill>
                <a:srgbClr val="FF0000"/>
              </a:solidFill>
              <a:effectLst/>
              <a:ea typeface="黑体" pitchFamily="49" charset="-122"/>
            </a:endParaRPr>
          </a:p>
          <a:p>
            <a:pPr marL="171450" eaLnBrk="1" hangingPunct="1">
              <a:spcBef>
                <a:spcPct val="20000"/>
              </a:spcBef>
              <a:buSzPct val="85000"/>
            </a:pPr>
            <a:r>
              <a:rPr lang="en-US" altLang="zh-CN" sz="1600" dirty="0">
                <a:solidFill>
                  <a:srgbClr val="000000"/>
                </a:solidFill>
                <a:effectLst/>
                <a:ea typeface="黑体" pitchFamily="49" charset="-122"/>
              </a:rPr>
              <a:t>1987 – Perl</a:t>
            </a:r>
          </a:p>
          <a:p>
            <a:pPr marL="171450" eaLnBrk="1" hangingPunct="1">
              <a:spcBef>
                <a:spcPct val="20000"/>
              </a:spcBef>
              <a:buSzPct val="85000"/>
            </a:pPr>
            <a:r>
              <a:rPr lang="en-US" altLang="zh-CN" sz="1600" dirty="0">
                <a:solidFill>
                  <a:srgbClr val="000000"/>
                </a:solidFill>
                <a:effectLst/>
                <a:ea typeface="黑体" pitchFamily="49" charset="-122"/>
              </a:rPr>
              <a:t>1988 – </a:t>
            </a:r>
            <a:r>
              <a:rPr lang="en-US" altLang="zh-CN" sz="1600" dirty="0" err="1">
                <a:solidFill>
                  <a:srgbClr val="000000"/>
                </a:solidFill>
                <a:effectLst/>
                <a:ea typeface="黑体" pitchFamily="49" charset="-122"/>
              </a:rPr>
              <a:t>Tcl</a:t>
            </a:r>
            <a:endParaRPr lang="en-US" altLang="zh-CN" sz="1600" dirty="0">
              <a:solidFill>
                <a:srgbClr val="000000"/>
              </a:solidFill>
              <a:effectLst/>
              <a:ea typeface="黑体" pitchFamily="49" charset="-122"/>
            </a:endParaRPr>
          </a:p>
          <a:p>
            <a:pPr marL="171450" eaLnBrk="1" hangingPunct="1">
              <a:spcBef>
                <a:spcPct val="20000"/>
              </a:spcBef>
              <a:buSzPct val="85000"/>
            </a:pPr>
            <a:r>
              <a:rPr lang="en-US" altLang="zh-CN" sz="1600" dirty="0">
                <a:solidFill>
                  <a:srgbClr val="000000"/>
                </a:solidFill>
                <a:effectLst/>
                <a:ea typeface="黑体" pitchFamily="49" charset="-122"/>
              </a:rPr>
              <a:t>1988 – </a:t>
            </a:r>
            <a:r>
              <a:rPr lang="en-US" altLang="zh-CN" sz="1600" b="1" dirty="0">
                <a:solidFill>
                  <a:srgbClr val="FF0000"/>
                </a:solidFill>
                <a:effectLst/>
                <a:ea typeface="黑体" pitchFamily="49" charset="-122"/>
              </a:rPr>
              <a:t>Wolfram Language</a:t>
            </a:r>
          </a:p>
          <a:p>
            <a:pPr marL="171450" eaLnBrk="1" hangingPunct="1">
              <a:spcBef>
                <a:spcPct val="20000"/>
              </a:spcBef>
              <a:buSzPct val="85000"/>
            </a:pPr>
            <a:r>
              <a:rPr lang="en-US" altLang="zh-CN" sz="1600" dirty="0">
                <a:solidFill>
                  <a:srgbClr val="000000"/>
                </a:solidFill>
                <a:effectLst/>
                <a:ea typeface="黑体" pitchFamily="49" charset="-122"/>
              </a:rPr>
              <a:t>1989 – FL (Backus) </a:t>
            </a:r>
          </a:p>
        </p:txBody>
      </p:sp>
      <p:sp>
        <p:nvSpPr>
          <p:cNvPr id="19" name="Rectangle 20"/>
          <p:cNvSpPr>
            <a:spLocks noChangeArrowheads="1"/>
          </p:cNvSpPr>
          <p:nvPr/>
        </p:nvSpPr>
        <p:spPr bwMode="auto">
          <a:xfrm>
            <a:off x="3203849" y="2023786"/>
            <a:ext cx="5688632" cy="234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C++</a:t>
            </a:r>
            <a:endParaRPr lang="en-US" altLang="zh-CN" sz="18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Created by </a:t>
            </a:r>
            <a:r>
              <a:rPr lang="en-US" altLang="zh-CN" sz="1400" b="1" dirty="0">
                <a:solidFill>
                  <a:srgbClr val="000000"/>
                </a:solidFill>
                <a:effectLst/>
                <a:latin typeface="+mn-lt"/>
                <a:ea typeface="黑体" pitchFamily="49" charset="-122"/>
              </a:rPr>
              <a:t>Bjarne </a:t>
            </a:r>
            <a:r>
              <a:rPr lang="en-US" altLang="zh-CN" sz="1400" b="1" dirty="0" err="1">
                <a:solidFill>
                  <a:srgbClr val="000000"/>
                </a:solidFill>
                <a:effectLst/>
                <a:latin typeface="+mn-lt"/>
                <a:ea typeface="黑体" pitchFamily="49" charset="-122"/>
              </a:rPr>
              <a:t>Stroustrup</a:t>
            </a:r>
            <a:endParaRPr lang="en-US" altLang="zh-CN" sz="1400" b="1"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Object-oriented, generic programming, functional programming </a:t>
            </a:r>
            <a:r>
              <a:rPr lang="en-US" altLang="zh-CN" sz="1400" dirty="0">
                <a:solidFill>
                  <a:srgbClr val="000000"/>
                </a:solidFill>
                <a:effectLst/>
                <a:latin typeface="+mn-lt"/>
                <a:ea typeface="黑体" pitchFamily="49" charset="-122"/>
                <a:cs typeface="Courier New" panose="02070309020205020404" pitchFamily="49" charset="0"/>
              </a:rPr>
              <a:t>etc.</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Widely used in resource-constrained or performance-critical applications.</a:t>
            </a:r>
          </a:p>
        </p:txBody>
      </p:sp>
      <p:sp>
        <p:nvSpPr>
          <p:cNvPr id="27" name="文本框 26"/>
          <p:cNvSpPr txBox="1"/>
          <p:nvPr/>
        </p:nvSpPr>
        <p:spPr>
          <a:xfrm>
            <a:off x="5225299" y="3920654"/>
            <a:ext cx="2872240" cy="1107996"/>
          </a:xfrm>
          <a:prstGeom prst="rect">
            <a:avLst/>
          </a:prstGeom>
          <a:noFill/>
        </p:spPr>
        <p:txBody>
          <a:bodyPr wrap="square" rtlCol="0">
            <a:spAutoFit/>
          </a:bodyPr>
          <a:lstStyle/>
          <a:p>
            <a:r>
              <a:rPr lang="en-US" sz="1800" b="1" dirty="0">
                <a:solidFill>
                  <a:srgbClr val="000000"/>
                </a:solidFill>
                <a:effectLst/>
              </a:rPr>
              <a:t>Bjarne </a:t>
            </a:r>
            <a:r>
              <a:rPr lang="en-US" sz="1800" b="1" dirty="0" err="1">
                <a:solidFill>
                  <a:srgbClr val="000000"/>
                </a:solidFill>
                <a:effectLst/>
              </a:rPr>
              <a:t>Stroustrup</a:t>
            </a:r>
            <a:endParaRPr lang="en-US" sz="1800" b="1" dirty="0">
              <a:solidFill>
                <a:srgbClr val="000000"/>
              </a:solidFill>
              <a:effectLst/>
            </a:endParaRPr>
          </a:p>
          <a:p>
            <a:r>
              <a:rPr lang="da-DK" sz="1200" dirty="0">
                <a:solidFill>
                  <a:srgbClr val="000000"/>
                </a:solidFill>
                <a:effectLst/>
              </a:rPr>
              <a:t>December 30, 1950</a:t>
            </a:r>
            <a:endParaRPr lang="da-DK" altLang="zh-CN" sz="1200" dirty="0">
              <a:solidFill>
                <a:srgbClr val="000000"/>
              </a:solidFill>
              <a:effectLst/>
            </a:endParaRPr>
          </a:p>
          <a:p>
            <a:r>
              <a:rPr lang="da-DK" altLang="zh-CN" sz="1200" dirty="0">
                <a:solidFill>
                  <a:srgbClr val="000000"/>
                </a:solidFill>
                <a:effectLst/>
              </a:rPr>
              <a:t>Creator of </a:t>
            </a:r>
            <a:r>
              <a:rPr lang="en-US" altLang="zh-CN" sz="1200" dirty="0">
                <a:solidFill>
                  <a:srgbClr val="000000"/>
                </a:solidFill>
                <a:effectLst/>
              </a:rPr>
              <a:t>C++</a:t>
            </a:r>
          </a:p>
          <a:p>
            <a:r>
              <a:rPr lang="en-US" sz="1200" dirty="0">
                <a:solidFill>
                  <a:srgbClr val="000000"/>
                </a:solidFill>
                <a:effectLst/>
              </a:rPr>
              <a:t>1994 ACM Fellow, IEEE Fellow</a:t>
            </a:r>
          </a:p>
          <a:p>
            <a:r>
              <a:rPr lang="en-US" sz="1200" dirty="0">
                <a:solidFill>
                  <a:srgbClr val="000000"/>
                </a:solidFill>
                <a:effectLst/>
              </a:rPr>
              <a:t>2005 Fellow of Computer History Museum</a:t>
            </a:r>
            <a:endParaRPr lang="da-DK" sz="1200" dirty="0">
              <a:solidFill>
                <a:srgbClr val="000000"/>
              </a:solidFill>
              <a:effectLst/>
            </a:endParaRP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r="64437" b="29000"/>
          <a:stretch/>
        </p:blipFill>
        <p:spPr>
          <a:xfrm>
            <a:off x="3471049" y="3994552"/>
            <a:ext cx="1674037" cy="2506618"/>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4117" y="3248214"/>
            <a:ext cx="1067883" cy="445998"/>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9130" y="3254499"/>
            <a:ext cx="1789884" cy="485680"/>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8496" y="3208308"/>
            <a:ext cx="675917" cy="804999"/>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3515" y="3469984"/>
            <a:ext cx="1258845" cy="180434"/>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9014" y="5059954"/>
            <a:ext cx="1155093" cy="1441216"/>
          </a:xfrm>
          <a:prstGeom prst="rect">
            <a:avLst/>
          </a:prstGeom>
        </p:spPr>
      </p:pic>
      <p:pic>
        <p:nvPicPr>
          <p:cNvPr id="15" name="图片 14"/>
          <p:cNvPicPr>
            <a:picLocks noChangeAspect="1"/>
          </p:cNvPicPr>
          <p:nvPr/>
        </p:nvPicPr>
        <p:blipFill>
          <a:blip r:embed="rId10"/>
          <a:stretch>
            <a:fillRect/>
          </a:stretch>
        </p:blipFill>
        <p:spPr>
          <a:xfrm>
            <a:off x="-87908" y="44707"/>
            <a:ext cx="847417" cy="1012024"/>
          </a:xfrm>
          <a:prstGeom prst="rect">
            <a:avLst/>
          </a:prstGeom>
        </p:spPr>
      </p:pic>
      <p:sp>
        <p:nvSpPr>
          <p:cNvPr id="16" name="Rectangle 20"/>
          <p:cNvSpPr>
            <a:spLocks noChangeArrowheads="1"/>
          </p:cNvSpPr>
          <p:nvPr/>
        </p:nvSpPr>
        <p:spPr bwMode="auto">
          <a:xfrm>
            <a:off x="251396" y="1052737"/>
            <a:ext cx="8641084" cy="100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1980s: Consolidation in imperative languages, increasing focus on programming for large-scale systems.</a:t>
            </a:r>
          </a:p>
        </p:txBody>
      </p:sp>
      <p:sp>
        <p:nvSpPr>
          <p:cNvPr id="17" name="Rectangle 27"/>
          <p:cNvSpPr>
            <a:spLocks noChangeArrowheads="1"/>
          </p:cNvSpPr>
          <p:nvPr/>
        </p:nvSpPr>
        <p:spPr bwMode="auto">
          <a:xfrm>
            <a:off x="812228" y="224832"/>
            <a:ext cx="871321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300" b="1" dirty="0">
                <a:solidFill>
                  <a:srgbClr val="1557AE"/>
                </a:solidFill>
                <a:effectLst/>
                <a:ea typeface="黑体" pitchFamily="49" charset="-122"/>
              </a:rPr>
              <a:t>1980s: Consolidation, modules, performance</a:t>
            </a:r>
            <a:endParaRPr lang="zh-CN" altLang="en-US" sz="3300" b="1" dirty="0">
              <a:solidFill>
                <a:srgbClr val="1557AE"/>
              </a:solidFill>
              <a:effectLst/>
              <a:ea typeface="黑体" pitchFamily="49" charset="-122"/>
            </a:endParaRPr>
          </a:p>
        </p:txBody>
      </p:sp>
    </p:spTree>
    <p:extLst>
      <p:ext uri="{BB962C8B-B14F-4D97-AF65-F5344CB8AC3E}">
        <p14:creationId xmlns:p14="http://schemas.microsoft.com/office/powerpoint/2010/main" val="2330516642"/>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0"/>
          <p:cNvSpPr>
            <a:spLocks noChangeArrowheads="1"/>
          </p:cNvSpPr>
          <p:nvPr/>
        </p:nvSpPr>
        <p:spPr bwMode="auto">
          <a:xfrm>
            <a:off x="3203849" y="2023786"/>
            <a:ext cx="5688632" cy="147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MATLAB</a:t>
            </a:r>
            <a:endParaRPr lang="en-US" altLang="zh-CN" sz="18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Created by </a:t>
            </a:r>
            <a:r>
              <a:rPr lang="en-US" altLang="zh-CN" sz="1400" b="1" dirty="0" err="1">
                <a:solidFill>
                  <a:srgbClr val="000000"/>
                </a:solidFill>
                <a:effectLst/>
                <a:latin typeface="+mn-lt"/>
                <a:ea typeface="黑体" pitchFamily="49" charset="-122"/>
              </a:rPr>
              <a:t>MathWorks</a:t>
            </a:r>
            <a:r>
              <a:rPr lang="en-US" altLang="zh-CN" sz="1400" b="1" dirty="0">
                <a:solidFill>
                  <a:srgbClr val="000000"/>
                </a:solidFill>
                <a:effectLst/>
                <a:latin typeface="+mn-lt"/>
                <a:ea typeface="黑体" pitchFamily="49" charset="-122"/>
              </a:rPr>
              <a:t>.</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Matrix manipulation, object-oriented, interfaces for C/C++/Java/Python</a:t>
            </a:r>
            <a:r>
              <a:rPr lang="en-US" altLang="zh-CN" sz="1400" dirty="0">
                <a:solidFill>
                  <a:srgbClr val="000000"/>
                </a:solidFill>
                <a:effectLst/>
                <a:latin typeface="+mn-lt"/>
                <a:ea typeface="黑体" pitchFamily="49" charset="-122"/>
                <a:cs typeface="Courier New" panose="02070309020205020404" pitchFamily="49" charset="0"/>
              </a:rPr>
              <a:t>.</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Widely used in numerical computing across industry and academia.</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515" y="1723157"/>
            <a:ext cx="2105251" cy="914122"/>
          </a:xfrm>
          <a:prstGeom prst="rect">
            <a:avLst/>
          </a:prstGeom>
        </p:spPr>
      </p:pic>
      <p:sp>
        <p:nvSpPr>
          <p:cNvPr id="14" name="Rectangle 20"/>
          <p:cNvSpPr>
            <a:spLocks noChangeArrowheads="1"/>
          </p:cNvSpPr>
          <p:nvPr/>
        </p:nvSpPr>
        <p:spPr bwMode="auto">
          <a:xfrm>
            <a:off x="3203848" y="3391938"/>
            <a:ext cx="5688632" cy="147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Objective-C</a:t>
            </a:r>
            <a:endParaRPr lang="en-US" altLang="zh-CN" sz="18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Created by </a:t>
            </a:r>
            <a:r>
              <a:rPr lang="en-US" altLang="zh-CN" sz="1400" b="1" dirty="0">
                <a:solidFill>
                  <a:srgbClr val="000000"/>
                </a:solidFill>
                <a:effectLst/>
                <a:latin typeface="+mn-lt"/>
                <a:ea typeface="黑体" pitchFamily="49" charset="-122"/>
              </a:rPr>
              <a:t>Brad Cox &amp; Tom Love</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Object-oriented, Smalltalk style added to C</a:t>
            </a:r>
            <a:r>
              <a:rPr lang="en-US" altLang="zh-CN" sz="1400" dirty="0">
                <a:solidFill>
                  <a:srgbClr val="000000"/>
                </a:solidFill>
                <a:effectLst/>
                <a:latin typeface="+mn-lt"/>
                <a:ea typeface="黑体" pitchFamily="49" charset="-122"/>
                <a:cs typeface="Courier New" panose="02070309020205020404" pitchFamily="49" charset="0"/>
              </a:rPr>
              <a:t>.</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Mainly used by Apple for OS X and iOS in NeXT, Mac, iPhone &amp; iPad.</a:t>
            </a:r>
          </a:p>
        </p:txBody>
      </p:sp>
      <p:sp>
        <p:nvSpPr>
          <p:cNvPr id="16" name="Rectangle 20"/>
          <p:cNvSpPr>
            <a:spLocks noChangeArrowheads="1"/>
          </p:cNvSpPr>
          <p:nvPr/>
        </p:nvSpPr>
        <p:spPr bwMode="auto">
          <a:xfrm>
            <a:off x="3203848" y="4904106"/>
            <a:ext cx="5904656" cy="147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err="1">
                <a:solidFill>
                  <a:srgbClr val="000000"/>
                </a:solidFill>
                <a:effectLst/>
                <a:latin typeface="+mn-lt"/>
                <a:ea typeface="黑体" pitchFamily="49" charset="-122"/>
              </a:rPr>
              <a:t>Erlang</a:t>
            </a:r>
            <a:endParaRPr lang="en-US" altLang="zh-CN" sz="18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Created by the </a:t>
            </a:r>
            <a:r>
              <a:rPr lang="en-US" altLang="zh-CN" sz="1400" b="1" dirty="0">
                <a:solidFill>
                  <a:srgbClr val="000000"/>
                </a:solidFill>
                <a:effectLst/>
                <a:latin typeface="+mn-lt"/>
                <a:ea typeface="黑体" pitchFamily="49" charset="-122"/>
              </a:rPr>
              <a:t>Ericsson</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Concurrent, functional programming language</a:t>
            </a:r>
            <a:r>
              <a:rPr lang="en-US" altLang="zh-CN" sz="1400" dirty="0">
                <a:solidFill>
                  <a:srgbClr val="000000"/>
                </a:solidFill>
                <a:effectLst/>
                <a:latin typeface="+mn-lt"/>
                <a:ea typeface="黑体" pitchFamily="49" charset="-122"/>
                <a:cs typeface="Courier New" panose="02070309020205020404" pitchFamily="49" charset="0"/>
              </a:rPr>
              <a:t>.</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Mainly used in middle-ware </a:t>
            </a:r>
            <a:r>
              <a:rPr lang="en-US" altLang="zh-CN" sz="1400" dirty="0" err="1">
                <a:solidFill>
                  <a:srgbClr val="000000"/>
                </a:solidFill>
                <a:effectLst/>
                <a:latin typeface="+mn-lt"/>
                <a:ea typeface="黑体" pitchFamily="49" charset="-122"/>
              </a:rPr>
              <a:t>softwares</a:t>
            </a:r>
            <a:r>
              <a:rPr lang="en-US" altLang="zh-CN" sz="1400" dirty="0">
                <a:solidFill>
                  <a:srgbClr val="000000"/>
                </a:solidFill>
                <a:effectLst/>
                <a:latin typeface="+mn-lt"/>
                <a:ea typeface="黑体" pitchFamily="49" charset="-122"/>
              </a:rPr>
              <a:t>, distributed database, message queue.</a:t>
            </a: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0951" y="4858919"/>
            <a:ext cx="887393" cy="754284"/>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2005" y="4725144"/>
            <a:ext cx="1118467" cy="1009192"/>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3081" y="3356992"/>
            <a:ext cx="957231" cy="957231"/>
          </a:xfrm>
          <a:prstGeom prst="rect">
            <a:avLst/>
          </a:prstGeom>
        </p:spPr>
      </p:pic>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416" y="3497234"/>
            <a:ext cx="389049" cy="575792"/>
          </a:xfrm>
          <a:prstGeom prst="rect">
            <a:avLst/>
          </a:prstGeom>
        </p:spPr>
      </p:pic>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98117" y="3522697"/>
            <a:ext cx="971600" cy="592676"/>
          </a:xfrm>
          <a:prstGeom prst="rect">
            <a:avLst/>
          </a:prstGeom>
        </p:spPr>
      </p:pic>
      <p:pic>
        <p:nvPicPr>
          <p:cNvPr id="20" name="图片 19"/>
          <p:cNvPicPr>
            <a:picLocks noChangeAspect="1"/>
          </p:cNvPicPr>
          <p:nvPr/>
        </p:nvPicPr>
        <p:blipFill>
          <a:blip r:embed="rId9"/>
          <a:stretch>
            <a:fillRect/>
          </a:stretch>
        </p:blipFill>
        <p:spPr>
          <a:xfrm>
            <a:off x="-87908" y="44707"/>
            <a:ext cx="847417" cy="1012024"/>
          </a:xfrm>
          <a:prstGeom prst="rect">
            <a:avLst/>
          </a:prstGeom>
        </p:spPr>
      </p:pic>
      <p:sp>
        <p:nvSpPr>
          <p:cNvPr id="21" name="Rectangle 20"/>
          <p:cNvSpPr>
            <a:spLocks noChangeArrowheads="1"/>
          </p:cNvSpPr>
          <p:nvPr/>
        </p:nvSpPr>
        <p:spPr bwMode="auto">
          <a:xfrm>
            <a:off x="251396" y="1052737"/>
            <a:ext cx="8641084" cy="100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1980s: Consolidation in imperative languages, increasing focus on programming for large-scale systems.</a:t>
            </a:r>
          </a:p>
        </p:txBody>
      </p:sp>
      <p:sp>
        <p:nvSpPr>
          <p:cNvPr id="22" name="Rectangle 27"/>
          <p:cNvSpPr>
            <a:spLocks noChangeArrowheads="1"/>
          </p:cNvSpPr>
          <p:nvPr/>
        </p:nvSpPr>
        <p:spPr bwMode="auto">
          <a:xfrm>
            <a:off x="812228" y="224832"/>
            <a:ext cx="871321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300" b="1" dirty="0">
                <a:solidFill>
                  <a:srgbClr val="1557AE"/>
                </a:solidFill>
                <a:effectLst/>
                <a:ea typeface="黑体" pitchFamily="49" charset="-122"/>
              </a:rPr>
              <a:t>1980s: Consolidation, modules, performance</a:t>
            </a:r>
            <a:endParaRPr lang="zh-CN" altLang="en-US" sz="3300" b="1" dirty="0">
              <a:solidFill>
                <a:srgbClr val="1557AE"/>
              </a:solidFill>
              <a:effectLst/>
              <a:ea typeface="黑体" pitchFamily="49" charset="-122"/>
            </a:endParaRPr>
          </a:p>
        </p:txBody>
      </p:sp>
      <p:sp>
        <p:nvSpPr>
          <p:cNvPr id="23" name="Rectangle 20"/>
          <p:cNvSpPr>
            <a:spLocks noChangeArrowheads="1"/>
          </p:cNvSpPr>
          <p:nvPr/>
        </p:nvSpPr>
        <p:spPr bwMode="auto">
          <a:xfrm>
            <a:off x="683569" y="2060848"/>
            <a:ext cx="2736304" cy="451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1600" dirty="0">
                <a:solidFill>
                  <a:srgbClr val="000000"/>
                </a:solidFill>
                <a:effectLst/>
                <a:ea typeface="黑体" pitchFamily="49" charset="-122"/>
              </a:rPr>
              <a:t>1980 – </a:t>
            </a:r>
            <a:r>
              <a:rPr lang="en-US" altLang="zh-CN" sz="1600" b="1" dirty="0">
                <a:solidFill>
                  <a:srgbClr val="FF0000"/>
                </a:solidFill>
                <a:effectLst/>
                <a:ea typeface="黑体" pitchFamily="49" charset="-122"/>
              </a:rPr>
              <a:t>C++ </a:t>
            </a:r>
            <a:r>
              <a:rPr lang="en-US" altLang="zh-CN" sz="1600" dirty="0">
                <a:solidFill>
                  <a:srgbClr val="000000"/>
                </a:solidFill>
                <a:effectLst/>
                <a:ea typeface="黑体" pitchFamily="49" charset="-122"/>
              </a:rPr>
              <a:t>(as C with classes, renamed in 1983)</a:t>
            </a:r>
          </a:p>
          <a:p>
            <a:pPr marL="171450" eaLnBrk="1" hangingPunct="1">
              <a:spcBef>
                <a:spcPct val="20000"/>
              </a:spcBef>
              <a:buSzPct val="85000"/>
            </a:pPr>
            <a:r>
              <a:rPr lang="en-US" altLang="zh-CN" sz="1600" dirty="0">
                <a:solidFill>
                  <a:srgbClr val="000000"/>
                </a:solidFill>
                <a:effectLst/>
                <a:ea typeface="黑体" pitchFamily="49" charset="-122"/>
              </a:rPr>
              <a:t>1983 – Ada</a:t>
            </a:r>
          </a:p>
          <a:p>
            <a:pPr marL="171450" eaLnBrk="1" hangingPunct="1">
              <a:spcBef>
                <a:spcPct val="20000"/>
              </a:spcBef>
              <a:buSzPct val="85000"/>
            </a:pPr>
            <a:r>
              <a:rPr lang="en-US" altLang="zh-CN" sz="1600" dirty="0">
                <a:solidFill>
                  <a:srgbClr val="000000"/>
                </a:solidFill>
                <a:effectLst/>
                <a:ea typeface="黑体" pitchFamily="49" charset="-122"/>
              </a:rPr>
              <a:t>1984 – Common Lisp</a:t>
            </a:r>
          </a:p>
          <a:p>
            <a:pPr marL="171450" eaLnBrk="1" hangingPunct="1">
              <a:spcBef>
                <a:spcPct val="20000"/>
              </a:spcBef>
              <a:buSzPct val="85000"/>
            </a:pPr>
            <a:r>
              <a:rPr lang="en-US" altLang="zh-CN" sz="1600" dirty="0">
                <a:solidFill>
                  <a:srgbClr val="000000"/>
                </a:solidFill>
                <a:effectLst/>
                <a:ea typeface="黑体" pitchFamily="49" charset="-122"/>
              </a:rPr>
              <a:t>1984 – </a:t>
            </a:r>
            <a:r>
              <a:rPr lang="en-US" altLang="zh-CN" sz="1600" b="1" dirty="0">
                <a:solidFill>
                  <a:srgbClr val="FF0000"/>
                </a:solidFill>
                <a:effectLst/>
                <a:ea typeface="黑体" pitchFamily="49" charset="-122"/>
              </a:rPr>
              <a:t>MATLAB</a:t>
            </a:r>
          </a:p>
          <a:p>
            <a:pPr marL="171450" eaLnBrk="1" hangingPunct="1">
              <a:spcBef>
                <a:spcPct val="20000"/>
              </a:spcBef>
              <a:buSzPct val="85000"/>
            </a:pPr>
            <a:r>
              <a:rPr lang="en-US" altLang="zh-CN" sz="1600" dirty="0">
                <a:solidFill>
                  <a:srgbClr val="000000"/>
                </a:solidFill>
                <a:effectLst/>
                <a:ea typeface="黑体" pitchFamily="49" charset="-122"/>
              </a:rPr>
              <a:t>1985 – Eiffel</a:t>
            </a:r>
          </a:p>
          <a:p>
            <a:pPr marL="171450" eaLnBrk="1" hangingPunct="1">
              <a:spcBef>
                <a:spcPct val="20000"/>
              </a:spcBef>
              <a:buSzPct val="85000"/>
            </a:pPr>
            <a:r>
              <a:rPr lang="en-US" altLang="zh-CN" sz="1600" dirty="0">
                <a:solidFill>
                  <a:srgbClr val="000000"/>
                </a:solidFill>
                <a:effectLst/>
                <a:ea typeface="黑体" pitchFamily="49" charset="-122"/>
              </a:rPr>
              <a:t>1986 – </a:t>
            </a:r>
            <a:r>
              <a:rPr lang="en-US" altLang="zh-CN" sz="1600" b="1" dirty="0">
                <a:solidFill>
                  <a:srgbClr val="FF0000"/>
                </a:solidFill>
                <a:effectLst/>
                <a:ea typeface="黑体" pitchFamily="49" charset="-122"/>
              </a:rPr>
              <a:t>Objective-C</a:t>
            </a:r>
            <a:r>
              <a:rPr lang="en-US" altLang="zh-CN" sz="1600" dirty="0">
                <a:solidFill>
                  <a:srgbClr val="000000"/>
                </a:solidFill>
                <a:effectLst/>
                <a:ea typeface="黑体" pitchFamily="49" charset="-122"/>
              </a:rPr>
              <a:t> </a:t>
            </a:r>
          </a:p>
          <a:p>
            <a:pPr marL="171450" eaLnBrk="1" hangingPunct="1">
              <a:spcBef>
                <a:spcPct val="20000"/>
              </a:spcBef>
              <a:buSzPct val="85000"/>
            </a:pPr>
            <a:r>
              <a:rPr lang="en-US" altLang="zh-CN" sz="1600" dirty="0">
                <a:solidFill>
                  <a:srgbClr val="000000"/>
                </a:solidFill>
                <a:effectLst/>
                <a:ea typeface="黑体" pitchFamily="49" charset="-122"/>
              </a:rPr>
              <a:t>1986 – </a:t>
            </a:r>
            <a:r>
              <a:rPr lang="en-US" altLang="zh-CN" sz="1600" b="1" dirty="0" err="1">
                <a:solidFill>
                  <a:srgbClr val="FF0000"/>
                </a:solidFill>
                <a:effectLst/>
                <a:ea typeface="黑体" pitchFamily="49" charset="-122"/>
              </a:rPr>
              <a:t>Erlang</a:t>
            </a:r>
            <a:endParaRPr lang="en-US" altLang="zh-CN" sz="1600" b="1" dirty="0">
              <a:solidFill>
                <a:srgbClr val="FF0000"/>
              </a:solidFill>
              <a:effectLst/>
              <a:ea typeface="黑体" pitchFamily="49" charset="-122"/>
            </a:endParaRPr>
          </a:p>
          <a:p>
            <a:pPr marL="171450" eaLnBrk="1" hangingPunct="1">
              <a:spcBef>
                <a:spcPct val="20000"/>
              </a:spcBef>
              <a:buSzPct val="85000"/>
            </a:pPr>
            <a:r>
              <a:rPr lang="en-US" altLang="zh-CN" sz="1600" dirty="0">
                <a:solidFill>
                  <a:srgbClr val="000000"/>
                </a:solidFill>
                <a:effectLst/>
                <a:ea typeface="黑体" pitchFamily="49" charset="-122"/>
              </a:rPr>
              <a:t>1987 – Perl</a:t>
            </a:r>
          </a:p>
          <a:p>
            <a:pPr marL="171450" eaLnBrk="1" hangingPunct="1">
              <a:spcBef>
                <a:spcPct val="20000"/>
              </a:spcBef>
              <a:buSzPct val="85000"/>
            </a:pPr>
            <a:r>
              <a:rPr lang="en-US" altLang="zh-CN" sz="1600" dirty="0">
                <a:solidFill>
                  <a:srgbClr val="000000"/>
                </a:solidFill>
                <a:effectLst/>
                <a:ea typeface="黑体" pitchFamily="49" charset="-122"/>
              </a:rPr>
              <a:t>1988 – </a:t>
            </a:r>
            <a:r>
              <a:rPr lang="en-US" altLang="zh-CN" sz="1600" dirty="0" err="1">
                <a:solidFill>
                  <a:srgbClr val="000000"/>
                </a:solidFill>
                <a:effectLst/>
                <a:ea typeface="黑体" pitchFamily="49" charset="-122"/>
              </a:rPr>
              <a:t>Tcl</a:t>
            </a:r>
            <a:endParaRPr lang="en-US" altLang="zh-CN" sz="1600" dirty="0">
              <a:solidFill>
                <a:srgbClr val="000000"/>
              </a:solidFill>
              <a:effectLst/>
              <a:ea typeface="黑体" pitchFamily="49" charset="-122"/>
            </a:endParaRPr>
          </a:p>
          <a:p>
            <a:pPr marL="171450" eaLnBrk="1" hangingPunct="1">
              <a:spcBef>
                <a:spcPct val="20000"/>
              </a:spcBef>
              <a:buSzPct val="85000"/>
            </a:pPr>
            <a:r>
              <a:rPr lang="en-US" altLang="zh-CN" sz="1600" dirty="0">
                <a:solidFill>
                  <a:srgbClr val="000000"/>
                </a:solidFill>
                <a:effectLst/>
                <a:ea typeface="黑体" pitchFamily="49" charset="-122"/>
              </a:rPr>
              <a:t>1988 – </a:t>
            </a:r>
            <a:r>
              <a:rPr lang="en-US" altLang="zh-CN" sz="1600" b="1" dirty="0">
                <a:solidFill>
                  <a:srgbClr val="FF0000"/>
                </a:solidFill>
                <a:effectLst/>
                <a:ea typeface="黑体" pitchFamily="49" charset="-122"/>
              </a:rPr>
              <a:t>Wolfram Language</a:t>
            </a:r>
          </a:p>
          <a:p>
            <a:pPr marL="171450" eaLnBrk="1" hangingPunct="1">
              <a:spcBef>
                <a:spcPct val="20000"/>
              </a:spcBef>
              <a:buSzPct val="85000"/>
            </a:pPr>
            <a:r>
              <a:rPr lang="en-US" altLang="zh-CN" sz="1600" dirty="0">
                <a:solidFill>
                  <a:srgbClr val="000000"/>
                </a:solidFill>
                <a:effectLst/>
                <a:ea typeface="黑体" pitchFamily="49" charset="-122"/>
              </a:rPr>
              <a:t>1989 – FL (Backus) </a:t>
            </a:r>
          </a:p>
        </p:txBody>
      </p:sp>
    </p:spTree>
    <p:extLst>
      <p:ext uri="{BB962C8B-B14F-4D97-AF65-F5344CB8AC3E}">
        <p14:creationId xmlns:p14="http://schemas.microsoft.com/office/powerpoint/2010/main" val="4088113383"/>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828178" y="238728"/>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ffectLst/>
                <a:ea typeface="黑体" pitchFamily="49" charset="-122"/>
              </a:rPr>
              <a:t>1990s: the Internet age</a:t>
            </a:r>
            <a:endParaRPr lang="zh-CN" altLang="en-US" sz="4000" b="1" dirty="0">
              <a:solidFill>
                <a:srgbClr val="1557AE"/>
              </a:solidFill>
              <a:effectLst/>
              <a:ea typeface="黑体" pitchFamily="49" charset="-122"/>
            </a:endParaRPr>
          </a:p>
        </p:txBody>
      </p:sp>
      <p:sp>
        <p:nvSpPr>
          <p:cNvPr id="8" name="文本框 7"/>
          <p:cNvSpPr txBox="1"/>
          <p:nvPr/>
        </p:nvSpPr>
        <p:spPr>
          <a:xfrm>
            <a:off x="4150407" y="6447438"/>
            <a:ext cx="3441968" cy="246221"/>
          </a:xfrm>
          <a:prstGeom prst="rect">
            <a:avLst/>
          </a:prstGeom>
          <a:noFill/>
        </p:spPr>
        <p:txBody>
          <a:bodyPr wrap="none" rtlCol="0">
            <a:spAutoFit/>
          </a:bodyPr>
          <a:lstStyle/>
          <a:p>
            <a:r>
              <a:rPr lang="en-US" sz="1000" dirty="0">
                <a:solidFill>
                  <a:srgbClr val="000000"/>
                </a:solidFill>
                <a:effectLst/>
              </a:rPr>
              <a:t>https://en.wikipedia.org/wiki/Python_(programming_language)</a:t>
            </a:r>
          </a:p>
        </p:txBody>
      </p:sp>
      <p:sp>
        <p:nvSpPr>
          <p:cNvPr id="9" name="Rectangle 20"/>
          <p:cNvSpPr>
            <a:spLocks noChangeArrowheads="1"/>
          </p:cNvSpPr>
          <p:nvPr/>
        </p:nvSpPr>
        <p:spPr bwMode="auto">
          <a:xfrm>
            <a:off x="683569" y="2060848"/>
            <a:ext cx="2736304" cy="451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1600" dirty="0">
                <a:solidFill>
                  <a:srgbClr val="000000"/>
                </a:solidFill>
                <a:effectLst/>
                <a:ea typeface="黑体" pitchFamily="49" charset="-122"/>
              </a:rPr>
              <a:t>1990 – Haskell</a:t>
            </a:r>
          </a:p>
          <a:p>
            <a:pPr marL="171450" eaLnBrk="1" hangingPunct="1">
              <a:spcBef>
                <a:spcPct val="20000"/>
              </a:spcBef>
              <a:buSzPct val="85000"/>
            </a:pPr>
            <a:r>
              <a:rPr lang="en-US" altLang="zh-CN" sz="1600" dirty="0">
                <a:solidFill>
                  <a:srgbClr val="000000"/>
                </a:solidFill>
                <a:effectLst/>
                <a:ea typeface="黑体" pitchFamily="49" charset="-122"/>
              </a:rPr>
              <a:t>1991 – </a:t>
            </a:r>
            <a:r>
              <a:rPr lang="en-US" altLang="zh-CN" sz="1600" b="1" dirty="0">
                <a:solidFill>
                  <a:srgbClr val="FF0000"/>
                </a:solidFill>
                <a:effectLst/>
                <a:ea typeface="黑体" pitchFamily="49" charset="-122"/>
              </a:rPr>
              <a:t>Python</a:t>
            </a:r>
          </a:p>
          <a:p>
            <a:pPr marL="171450" eaLnBrk="1" hangingPunct="1">
              <a:spcBef>
                <a:spcPct val="20000"/>
              </a:spcBef>
              <a:buSzPct val="85000"/>
            </a:pPr>
            <a:r>
              <a:rPr lang="en-US" altLang="zh-CN" sz="1600" dirty="0">
                <a:solidFill>
                  <a:srgbClr val="000000"/>
                </a:solidFill>
                <a:effectLst/>
                <a:ea typeface="黑体" pitchFamily="49" charset="-122"/>
              </a:rPr>
              <a:t>1991 – Visual Basic</a:t>
            </a:r>
          </a:p>
          <a:p>
            <a:pPr marL="171450" eaLnBrk="1" hangingPunct="1">
              <a:spcBef>
                <a:spcPct val="20000"/>
              </a:spcBef>
              <a:buSzPct val="85000"/>
            </a:pPr>
            <a:r>
              <a:rPr lang="en-US" altLang="zh-CN" sz="1600" dirty="0">
                <a:solidFill>
                  <a:srgbClr val="000000"/>
                </a:solidFill>
                <a:effectLst/>
                <a:ea typeface="黑体" pitchFamily="49" charset="-122"/>
              </a:rPr>
              <a:t>1993 – Ruby</a:t>
            </a:r>
          </a:p>
          <a:p>
            <a:pPr marL="171450" eaLnBrk="1" hangingPunct="1">
              <a:spcBef>
                <a:spcPct val="20000"/>
              </a:spcBef>
              <a:buSzPct val="85000"/>
            </a:pPr>
            <a:r>
              <a:rPr lang="en-US" altLang="zh-CN" sz="1600" dirty="0">
                <a:solidFill>
                  <a:srgbClr val="000000"/>
                </a:solidFill>
                <a:effectLst/>
                <a:ea typeface="黑体" pitchFamily="49" charset="-122"/>
              </a:rPr>
              <a:t>1993 – </a:t>
            </a:r>
            <a:r>
              <a:rPr lang="en-US" altLang="zh-CN" sz="1600" dirty="0" err="1">
                <a:solidFill>
                  <a:srgbClr val="000000"/>
                </a:solidFill>
                <a:effectLst/>
                <a:ea typeface="黑体" pitchFamily="49" charset="-122"/>
              </a:rPr>
              <a:t>Lua</a:t>
            </a:r>
            <a:endParaRPr lang="en-US" altLang="zh-CN" sz="1600" dirty="0">
              <a:solidFill>
                <a:srgbClr val="000000"/>
              </a:solidFill>
              <a:effectLst/>
              <a:ea typeface="黑体" pitchFamily="49" charset="-122"/>
            </a:endParaRPr>
          </a:p>
          <a:p>
            <a:pPr marL="171450" eaLnBrk="1" hangingPunct="1">
              <a:spcBef>
                <a:spcPct val="20000"/>
              </a:spcBef>
              <a:buSzPct val="85000"/>
            </a:pPr>
            <a:r>
              <a:rPr lang="en-US" altLang="zh-CN" sz="1600" dirty="0">
                <a:solidFill>
                  <a:srgbClr val="000000"/>
                </a:solidFill>
                <a:effectLst/>
                <a:ea typeface="黑体" pitchFamily="49" charset="-122"/>
              </a:rPr>
              <a:t>1993 – R</a:t>
            </a:r>
          </a:p>
          <a:p>
            <a:pPr marL="171450" eaLnBrk="1" hangingPunct="1">
              <a:spcBef>
                <a:spcPct val="20000"/>
              </a:spcBef>
              <a:buSzPct val="85000"/>
            </a:pPr>
            <a:r>
              <a:rPr lang="en-US" altLang="zh-CN" sz="1600" dirty="0">
                <a:solidFill>
                  <a:srgbClr val="000000"/>
                </a:solidFill>
                <a:effectLst/>
                <a:ea typeface="黑体" pitchFamily="49" charset="-122"/>
              </a:rPr>
              <a:t>1994 – CLOS (part of ANSI Common Lisp)</a:t>
            </a:r>
          </a:p>
          <a:p>
            <a:pPr marL="171450" eaLnBrk="1" hangingPunct="1">
              <a:spcBef>
                <a:spcPct val="20000"/>
              </a:spcBef>
              <a:buSzPct val="85000"/>
            </a:pPr>
            <a:r>
              <a:rPr lang="en-US" altLang="zh-CN" sz="1600" dirty="0">
                <a:solidFill>
                  <a:srgbClr val="000000"/>
                </a:solidFill>
                <a:effectLst/>
                <a:ea typeface="黑体" pitchFamily="49" charset="-122"/>
              </a:rPr>
              <a:t>1995 – Ada 95                                                    </a:t>
            </a:r>
          </a:p>
          <a:p>
            <a:pPr marL="171450" eaLnBrk="1" hangingPunct="1">
              <a:spcBef>
                <a:spcPct val="20000"/>
              </a:spcBef>
              <a:buSzPct val="85000"/>
            </a:pPr>
            <a:r>
              <a:rPr lang="en-US" altLang="zh-CN" sz="1600" dirty="0">
                <a:solidFill>
                  <a:srgbClr val="000000"/>
                </a:solidFill>
                <a:effectLst/>
                <a:ea typeface="黑体" pitchFamily="49" charset="-122"/>
              </a:rPr>
              <a:t>1995 – </a:t>
            </a:r>
            <a:r>
              <a:rPr lang="en-US" altLang="zh-CN" sz="1600" b="1" dirty="0">
                <a:solidFill>
                  <a:srgbClr val="FF0000"/>
                </a:solidFill>
                <a:effectLst/>
                <a:ea typeface="黑体" pitchFamily="49" charset="-122"/>
              </a:rPr>
              <a:t>Java</a:t>
            </a:r>
          </a:p>
          <a:p>
            <a:pPr marL="171450" eaLnBrk="1" hangingPunct="1">
              <a:spcBef>
                <a:spcPct val="20000"/>
              </a:spcBef>
              <a:buSzPct val="85000"/>
            </a:pPr>
            <a:r>
              <a:rPr lang="en-US" altLang="zh-CN" sz="1600" dirty="0">
                <a:solidFill>
                  <a:srgbClr val="000000"/>
                </a:solidFill>
                <a:effectLst/>
                <a:ea typeface="黑体" pitchFamily="49" charset="-122"/>
              </a:rPr>
              <a:t>1995 – Delphi (Object Pascal)</a:t>
            </a:r>
          </a:p>
          <a:p>
            <a:pPr marL="171450" eaLnBrk="1" hangingPunct="1">
              <a:spcBef>
                <a:spcPct val="20000"/>
              </a:spcBef>
              <a:buSzPct val="85000"/>
            </a:pPr>
            <a:r>
              <a:rPr lang="en-US" altLang="zh-CN" sz="1600" dirty="0">
                <a:solidFill>
                  <a:srgbClr val="000000"/>
                </a:solidFill>
                <a:effectLst/>
                <a:ea typeface="黑体" pitchFamily="49" charset="-122"/>
              </a:rPr>
              <a:t>1995 – </a:t>
            </a:r>
            <a:r>
              <a:rPr lang="en-US" altLang="zh-CN" sz="1600" b="1" dirty="0">
                <a:solidFill>
                  <a:srgbClr val="FF0000"/>
                </a:solidFill>
                <a:effectLst/>
                <a:ea typeface="黑体" pitchFamily="49" charset="-122"/>
              </a:rPr>
              <a:t>JavaScript</a:t>
            </a:r>
          </a:p>
          <a:p>
            <a:pPr marL="171450" eaLnBrk="1" hangingPunct="1">
              <a:spcBef>
                <a:spcPct val="20000"/>
              </a:spcBef>
              <a:buSzPct val="85000"/>
            </a:pPr>
            <a:r>
              <a:rPr lang="en-US" altLang="zh-CN" sz="1600" dirty="0">
                <a:solidFill>
                  <a:srgbClr val="000000"/>
                </a:solidFill>
                <a:effectLst/>
                <a:ea typeface="黑体" pitchFamily="49" charset="-122"/>
              </a:rPr>
              <a:t>1995 – </a:t>
            </a:r>
            <a:r>
              <a:rPr lang="en-US" altLang="zh-CN" sz="1600" b="1" dirty="0">
                <a:solidFill>
                  <a:srgbClr val="FF0000"/>
                </a:solidFill>
                <a:effectLst/>
                <a:ea typeface="黑体" pitchFamily="49" charset="-122"/>
              </a:rPr>
              <a:t>PHP</a:t>
            </a:r>
          </a:p>
          <a:p>
            <a:pPr marL="171450" eaLnBrk="1" hangingPunct="1">
              <a:spcBef>
                <a:spcPct val="20000"/>
              </a:spcBef>
              <a:buSzPct val="85000"/>
            </a:pPr>
            <a:r>
              <a:rPr lang="en-US" altLang="zh-CN" sz="1600" dirty="0">
                <a:solidFill>
                  <a:srgbClr val="000000"/>
                </a:solidFill>
                <a:effectLst/>
                <a:ea typeface="黑体" pitchFamily="49" charset="-122"/>
              </a:rPr>
              <a:t>1997 – </a:t>
            </a:r>
            <a:r>
              <a:rPr lang="en-US" altLang="zh-CN" sz="1600" dirty="0" err="1">
                <a:solidFill>
                  <a:srgbClr val="000000"/>
                </a:solidFill>
                <a:effectLst/>
                <a:ea typeface="黑体" pitchFamily="49" charset="-122"/>
              </a:rPr>
              <a:t>Rebol</a:t>
            </a:r>
            <a:endParaRPr lang="en-US" altLang="zh-CN" sz="1600" dirty="0">
              <a:solidFill>
                <a:srgbClr val="000000"/>
              </a:solidFill>
              <a:effectLst/>
              <a:ea typeface="黑体" pitchFamily="49" charset="-122"/>
            </a:endParaRPr>
          </a:p>
          <a:p>
            <a:pPr marL="171450" eaLnBrk="1" hangingPunct="1">
              <a:spcBef>
                <a:spcPct val="20000"/>
              </a:spcBef>
              <a:buSzPct val="85000"/>
            </a:pPr>
            <a:r>
              <a:rPr lang="en-US" altLang="zh-CN" sz="1600" dirty="0">
                <a:solidFill>
                  <a:srgbClr val="000000"/>
                </a:solidFill>
                <a:effectLst/>
                <a:ea typeface="黑体" pitchFamily="49" charset="-122"/>
              </a:rPr>
              <a:t>1999 – D</a:t>
            </a:r>
          </a:p>
        </p:txBody>
      </p:sp>
      <p:sp>
        <p:nvSpPr>
          <p:cNvPr id="10" name="Rectangle 20"/>
          <p:cNvSpPr>
            <a:spLocks noChangeArrowheads="1"/>
          </p:cNvSpPr>
          <p:nvPr/>
        </p:nvSpPr>
        <p:spPr bwMode="auto">
          <a:xfrm>
            <a:off x="251396" y="1052737"/>
            <a:ext cx="8641084" cy="100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1990s: The Internet create opportunities for new languages. The programmer productivity drove RAD and script languages.</a:t>
            </a:r>
          </a:p>
        </p:txBody>
      </p:sp>
      <p:sp>
        <p:nvSpPr>
          <p:cNvPr id="11" name="Rectangle 20"/>
          <p:cNvSpPr>
            <a:spLocks noChangeArrowheads="1"/>
          </p:cNvSpPr>
          <p:nvPr/>
        </p:nvSpPr>
        <p:spPr bwMode="auto">
          <a:xfrm>
            <a:off x="3203849" y="2023785"/>
            <a:ext cx="5688632" cy="4552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Python</a:t>
            </a:r>
            <a:endParaRPr lang="en-US" altLang="zh-CN" sz="18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Created by </a:t>
            </a:r>
            <a:r>
              <a:rPr lang="en-US" altLang="zh-CN" sz="1400" b="1" dirty="0">
                <a:solidFill>
                  <a:srgbClr val="000000"/>
                </a:solidFill>
                <a:effectLst/>
                <a:latin typeface="+mn-lt"/>
                <a:ea typeface="黑体" pitchFamily="49" charset="-122"/>
              </a:rPr>
              <a:t>Guido van Rossum</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High-level, interpreted, dynamic, OO, programming language</a:t>
            </a:r>
            <a:r>
              <a:rPr lang="en-US" altLang="zh-CN" sz="1400" dirty="0">
                <a:solidFill>
                  <a:srgbClr val="000000"/>
                </a:solidFill>
                <a:effectLst/>
                <a:latin typeface="+mn-lt"/>
                <a:ea typeface="黑体" pitchFamily="49" charset="-122"/>
                <a:cs typeface="Courier New" panose="02070309020205020404" pitchFamily="49" charset="0"/>
              </a:rPr>
              <a:t>.</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Widely used in nearly all fields by many modules, including</a:t>
            </a:r>
          </a:p>
          <a:p>
            <a:pPr marL="171450" eaLnBrk="1" hangingPunct="1">
              <a:lnSpc>
                <a:spcPct val="115000"/>
              </a:lnSpc>
              <a:spcBef>
                <a:spcPct val="20000"/>
              </a:spcBef>
              <a:buSzPct val="85000"/>
            </a:pP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Web</a:t>
            </a: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Scientific</a:t>
            </a: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Embedded</a:t>
            </a: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Machine</a:t>
            </a:r>
            <a:r>
              <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rPr>
              <a:t> </a:t>
            </a: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Learning</a:t>
            </a: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System</a:t>
            </a:r>
            <a:r>
              <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rPr>
              <a:t> </a:t>
            </a: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Management</a:t>
            </a:r>
            <a:endParaRPr lang="en-US" altLang="zh-CN" sz="1400" b="1"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endParaRPr lang="en-US" altLang="zh-CN" sz="1400" dirty="0">
              <a:solidFill>
                <a:srgbClr val="000000"/>
              </a:solidFill>
              <a:effectLst/>
              <a:latin typeface="+mn-lt"/>
              <a:ea typeface="黑体" pitchFamily="49" charset="-122"/>
            </a:endParaRPr>
          </a:p>
          <a:p>
            <a:pPr marL="171450" eaLnBrk="1" hangingPunct="1">
              <a:lnSpc>
                <a:spcPct val="115000"/>
              </a:lnSpc>
              <a:spcBef>
                <a:spcPct val="20000"/>
              </a:spcBef>
              <a:buSzPct val="85000"/>
            </a:pPr>
            <a:endParaRPr lang="en-US" altLang="zh-CN" sz="1400" dirty="0">
              <a:solidFill>
                <a:srgbClr val="000000"/>
              </a:solidFill>
              <a:effectLst/>
              <a:latin typeface="+mn-lt"/>
              <a:ea typeface="黑体"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2060848"/>
            <a:ext cx="1800200" cy="533136"/>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896" y="3494087"/>
            <a:ext cx="680691" cy="266377"/>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t="32360" b="31100"/>
          <a:stretch/>
        </p:blipFill>
        <p:spPr>
          <a:xfrm>
            <a:off x="4295538" y="3460420"/>
            <a:ext cx="913284" cy="333709"/>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3982" y="3432100"/>
            <a:ext cx="1131814" cy="284932"/>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58892" y="4010329"/>
            <a:ext cx="710809" cy="240885"/>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6887" y="3991864"/>
            <a:ext cx="1157558" cy="277814"/>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53824" y="4004191"/>
            <a:ext cx="708673" cy="247023"/>
          </a:xfrm>
          <a:prstGeom prst="rect">
            <a:avLst/>
          </a:prstGeom>
        </p:spPr>
      </p:pic>
      <p:pic>
        <p:nvPicPr>
          <p:cNvPr id="15" name="图片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56806" y="4423874"/>
            <a:ext cx="987202" cy="292072"/>
          </a:xfrm>
          <a:prstGeom prst="rect">
            <a:avLst/>
          </a:prstGeom>
        </p:spPr>
      </p:pic>
      <p:pic>
        <p:nvPicPr>
          <p:cNvPr id="16" name="图片 15"/>
          <p:cNvPicPr>
            <a:picLocks noChangeAspect="1"/>
          </p:cNvPicPr>
          <p:nvPr/>
        </p:nvPicPr>
        <p:blipFill rotWithShape="1">
          <a:blip r:embed="rId11" cstate="print">
            <a:extLst>
              <a:ext uri="{28A0092B-C50C-407E-A947-70E740481C1C}">
                <a14:useLocalDpi xmlns:a14="http://schemas.microsoft.com/office/drawing/2010/main" val="0"/>
              </a:ext>
            </a:extLst>
          </a:blip>
          <a:srcRect l="15350" t="14300" r="15350" b="15350"/>
          <a:stretch/>
        </p:blipFill>
        <p:spPr>
          <a:xfrm>
            <a:off x="3589180" y="5507644"/>
            <a:ext cx="638399" cy="648072"/>
          </a:xfrm>
          <a:prstGeom prst="rect">
            <a:avLst/>
          </a:prstGeom>
        </p:spPr>
      </p:pic>
      <p:pic>
        <p:nvPicPr>
          <p:cNvPr id="17" name="图片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52598" y="4349643"/>
            <a:ext cx="1409259" cy="450963"/>
          </a:xfrm>
          <a:prstGeom prst="rect">
            <a:avLst/>
          </a:prstGeom>
        </p:spPr>
      </p:pic>
      <p:pic>
        <p:nvPicPr>
          <p:cNvPr id="18" name="图片 17"/>
          <p:cNvPicPr>
            <a:picLocks noChangeAspect="1"/>
          </p:cNvPicPr>
          <p:nvPr/>
        </p:nvPicPr>
        <p:blipFill rotWithShape="1">
          <a:blip r:embed="rId13" cstate="print">
            <a:extLst>
              <a:ext uri="{28A0092B-C50C-407E-A947-70E740481C1C}">
                <a14:useLocalDpi xmlns:a14="http://schemas.microsoft.com/office/drawing/2010/main" val="0"/>
              </a:ext>
            </a:extLst>
          </a:blip>
          <a:srcRect l="13676" t="11019" r="14563" b="7476"/>
          <a:stretch/>
        </p:blipFill>
        <p:spPr>
          <a:xfrm>
            <a:off x="5970216" y="4423874"/>
            <a:ext cx="364447" cy="310455"/>
          </a:xfrm>
          <a:prstGeom prst="rect">
            <a:avLst/>
          </a:prstGeom>
        </p:spPr>
      </p:pic>
      <p:pic>
        <p:nvPicPr>
          <p:cNvPr id="19" name="图片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27579" y="5462452"/>
            <a:ext cx="738455" cy="738455"/>
          </a:xfrm>
          <a:prstGeom prst="rect">
            <a:avLst/>
          </a:prstGeom>
        </p:spPr>
      </p:pic>
      <p:pic>
        <p:nvPicPr>
          <p:cNvPr id="20" name="图片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92951" y="5434861"/>
            <a:ext cx="720855" cy="720855"/>
          </a:xfrm>
          <a:prstGeom prst="rect">
            <a:avLst/>
          </a:prstGeom>
        </p:spPr>
      </p:pic>
      <p:pic>
        <p:nvPicPr>
          <p:cNvPr id="21" name="图片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656806" y="4987334"/>
            <a:ext cx="600457" cy="274321"/>
          </a:xfrm>
          <a:prstGeom prst="rect">
            <a:avLst/>
          </a:prstGeom>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4640" t="8764" r="4640" b="8764"/>
          <a:stretch/>
        </p:blipFill>
        <p:spPr>
          <a:xfrm>
            <a:off x="4283968" y="4966915"/>
            <a:ext cx="795723" cy="265241"/>
          </a:xfrm>
          <a:prstGeom prst="rect">
            <a:avLst/>
          </a:prstGeom>
        </p:spPr>
      </p:pic>
      <p:pic>
        <p:nvPicPr>
          <p:cNvPr id="23" name="图片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88756" y="4854485"/>
            <a:ext cx="683612" cy="368193"/>
          </a:xfrm>
          <a:prstGeom prst="rect">
            <a:avLst/>
          </a:prstGeom>
        </p:spPr>
      </p:pic>
      <p:pic>
        <p:nvPicPr>
          <p:cNvPr id="24" name="图片 23"/>
          <p:cNvPicPr>
            <a:picLocks noChangeAspect="1"/>
          </p:cNvPicPr>
          <p:nvPr/>
        </p:nvPicPr>
        <p:blipFill rotWithShape="1">
          <a:blip r:embed="rId19" cstate="print">
            <a:extLst>
              <a:ext uri="{28A0092B-C50C-407E-A947-70E740481C1C}">
                <a14:useLocalDpi xmlns:a14="http://schemas.microsoft.com/office/drawing/2010/main" val="0"/>
              </a:ext>
            </a:extLst>
          </a:blip>
          <a:srcRect l="28658" t="25755" r="28052" b="46748"/>
          <a:stretch/>
        </p:blipFill>
        <p:spPr>
          <a:xfrm>
            <a:off x="5781433" y="4917963"/>
            <a:ext cx="659549" cy="314193"/>
          </a:xfrm>
          <a:prstGeom prst="rect">
            <a:avLst/>
          </a:prstGeom>
        </p:spPr>
      </p:pic>
      <p:pic>
        <p:nvPicPr>
          <p:cNvPr id="25" name="图片 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47150" y="3332000"/>
            <a:ext cx="1356857" cy="2035286"/>
          </a:xfrm>
          <a:prstGeom prst="rect">
            <a:avLst/>
          </a:prstGeom>
        </p:spPr>
      </p:pic>
      <p:sp>
        <p:nvSpPr>
          <p:cNvPr id="28" name="文本框 27"/>
          <p:cNvSpPr txBox="1"/>
          <p:nvPr/>
        </p:nvSpPr>
        <p:spPr>
          <a:xfrm>
            <a:off x="6436369" y="5370014"/>
            <a:ext cx="2625420" cy="738664"/>
          </a:xfrm>
          <a:prstGeom prst="rect">
            <a:avLst/>
          </a:prstGeom>
          <a:noFill/>
        </p:spPr>
        <p:txBody>
          <a:bodyPr wrap="square" rtlCol="0">
            <a:spAutoFit/>
          </a:bodyPr>
          <a:lstStyle/>
          <a:p>
            <a:r>
              <a:rPr lang="en-US" altLang="zh-CN" sz="1800" b="1" dirty="0">
                <a:solidFill>
                  <a:srgbClr val="000000"/>
                </a:solidFill>
                <a:effectLst/>
                <a:ea typeface="黑体" pitchFamily="49" charset="-122"/>
              </a:rPr>
              <a:t>Guido van Rossum</a:t>
            </a:r>
            <a:endParaRPr lang="en-US" sz="1800" b="1" dirty="0">
              <a:solidFill>
                <a:srgbClr val="000000"/>
              </a:solidFill>
              <a:effectLst/>
            </a:endParaRPr>
          </a:p>
          <a:p>
            <a:r>
              <a:rPr lang="da-DK" sz="1200" dirty="0">
                <a:solidFill>
                  <a:srgbClr val="000000"/>
                </a:solidFill>
                <a:effectLst/>
              </a:rPr>
              <a:t>January 31, 1956</a:t>
            </a:r>
            <a:endParaRPr lang="da-DK" altLang="zh-CN" sz="1200" dirty="0">
              <a:solidFill>
                <a:srgbClr val="000000"/>
              </a:solidFill>
              <a:effectLst/>
            </a:endParaRPr>
          </a:p>
          <a:p>
            <a:r>
              <a:rPr lang="da-DK" altLang="zh-CN" sz="1200" dirty="0">
                <a:solidFill>
                  <a:srgbClr val="000000"/>
                </a:solidFill>
                <a:effectLst/>
              </a:rPr>
              <a:t>Creator of Python</a:t>
            </a:r>
            <a:endParaRPr lang="en-US" altLang="zh-CN" sz="1200" dirty="0">
              <a:solidFill>
                <a:srgbClr val="000000"/>
              </a:solidFill>
              <a:effectLst/>
            </a:endParaRPr>
          </a:p>
        </p:txBody>
      </p:sp>
      <p:pic>
        <p:nvPicPr>
          <p:cNvPr id="26" name="图片 25"/>
          <p:cNvPicPr>
            <a:picLocks noChangeAspect="1"/>
          </p:cNvPicPr>
          <p:nvPr/>
        </p:nvPicPr>
        <p:blipFill>
          <a:blip r:embed="rId21"/>
          <a:stretch>
            <a:fillRect/>
          </a:stretch>
        </p:blipFill>
        <p:spPr>
          <a:xfrm>
            <a:off x="-87908" y="44707"/>
            <a:ext cx="847417" cy="1012024"/>
          </a:xfrm>
          <a:prstGeom prst="rect">
            <a:avLst/>
          </a:prstGeom>
        </p:spPr>
      </p:pic>
    </p:spTree>
    <p:extLst>
      <p:ext uri="{BB962C8B-B14F-4D97-AF65-F5344CB8AC3E}">
        <p14:creationId xmlns:p14="http://schemas.microsoft.com/office/powerpoint/2010/main" val="2450313126"/>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948733" y="6444425"/>
            <a:ext cx="3599062" cy="246221"/>
          </a:xfrm>
          <a:prstGeom prst="rect">
            <a:avLst/>
          </a:prstGeom>
          <a:noFill/>
        </p:spPr>
        <p:txBody>
          <a:bodyPr wrap="none" rtlCol="0">
            <a:spAutoFit/>
          </a:bodyPr>
          <a:lstStyle/>
          <a:p>
            <a:r>
              <a:rPr lang="en-US" sz="1000" dirty="0">
                <a:solidFill>
                  <a:srgbClr val="000000"/>
                </a:solidFill>
                <a:effectLst/>
              </a:rPr>
              <a:t>https://en.wikipedia.org/wiki/History_of_programming_languages</a:t>
            </a:r>
          </a:p>
        </p:txBody>
      </p:sp>
      <p:sp>
        <p:nvSpPr>
          <p:cNvPr id="9" name="Rectangle 20"/>
          <p:cNvSpPr>
            <a:spLocks noChangeArrowheads="1"/>
          </p:cNvSpPr>
          <p:nvPr/>
        </p:nvSpPr>
        <p:spPr bwMode="auto">
          <a:xfrm>
            <a:off x="683569" y="2060848"/>
            <a:ext cx="2736304" cy="451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1600" dirty="0">
                <a:solidFill>
                  <a:srgbClr val="000000"/>
                </a:solidFill>
                <a:effectLst/>
                <a:ea typeface="黑体" pitchFamily="49" charset="-122"/>
              </a:rPr>
              <a:t>1990 – Haskell</a:t>
            </a:r>
          </a:p>
          <a:p>
            <a:pPr marL="171450" eaLnBrk="1" hangingPunct="1">
              <a:spcBef>
                <a:spcPct val="20000"/>
              </a:spcBef>
              <a:buSzPct val="85000"/>
            </a:pPr>
            <a:r>
              <a:rPr lang="en-US" altLang="zh-CN" sz="1600" dirty="0">
                <a:solidFill>
                  <a:srgbClr val="000000"/>
                </a:solidFill>
                <a:effectLst/>
                <a:ea typeface="黑体" pitchFamily="49" charset="-122"/>
              </a:rPr>
              <a:t>1991 – </a:t>
            </a:r>
            <a:r>
              <a:rPr lang="en-US" altLang="zh-CN" sz="1600" b="1" dirty="0">
                <a:solidFill>
                  <a:srgbClr val="FF0000"/>
                </a:solidFill>
                <a:effectLst/>
                <a:ea typeface="黑体" pitchFamily="49" charset="-122"/>
              </a:rPr>
              <a:t>Python</a:t>
            </a:r>
          </a:p>
          <a:p>
            <a:pPr marL="171450" eaLnBrk="1" hangingPunct="1">
              <a:spcBef>
                <a:spcPct val="20000"/>
              </a:spcBef>
              <a:buSzPct val="85000"/>
            </a:pPr>
            <a:r>
              <a:rPr lang="en-US" altLang="zh-CN" sz="1600" dirty="0">
                <a:solidFill>
                  <a:srgbClr val="000000"/>
                </a:solidFill>
                <a:effectLst/>
                <a:ea typeface="黑体" pitchFamily="49" charset="-122"/>
              </a:rPr>
              <a:t>1991 – Visual Basic</a:t>
            </a:r>
          </a:p>
          <a:p>
            <a:pPr marL="171450" eaLnBrk="1" hangingPunct="1">
              <a:spcBef>
                <a:spcPct val="20000"/>
              </a:spcBef>
              <a:buSzPct val="85000"/>
            </a:pPr>
            <a:r>
              <a:rPr lang="en-US" altLang="zh-CN" sz="1600" dirty="0">
                <a:solidFill>
                  <a:srgbClr val="000000"/>
                </a:solidFill>
                <a:effectLst/>
                <a:ea typeface="黑体" pitchFamily="49" charset="-122"/>
              </a:rPr>
              <a:t>1993 – Ruby</a:t>
            </a:r>
          </a:p>
          <a:p>
            <a:pPr marL="171450" eaLnBrk="1" hangingPunct="1">
              <a:spcBef>
                <a:spcPct val="20000"/>
              </a:spcBef>
              <a:buSzPct val="85000"/>
            </a:pPr>
            <a:r>
              <a:rPr lang="en-US" altLang="zh-CN" sz="1600" dirty="0">
                <a:solidFill>
                  <a:srgbClr val="000000"/>
                </a:solidFill>
                <a:effectLst/>
                <a:ea typeface="黑体" pitchFamily="49" charset="-122"/>
              </a:rPr>
              <a:t>1993 – </a:t>
            </a:r>
            <a:r>
              <a:rPr lang="en-US" altLang="zh-CN" sz="1600" dirty="0" err="1">
                <a:solidFill>
                  <a:srgbClr val="000000"/>
                </a:solidFill>
                <a:effectLst/>
                <a:ea typeface="黑体" pitchFamily="49" charset="-122"/>
              </a:rPr>
              <a:t>Lua</a:t>
            </a:r>
            <a:endParaRPr lang="en-US" altLang="zh-CN" sz="1600" dirty="0">
              <a:solidFill>
                <a:srgbClr val="000000"/>
              </a:solidFill>
              <a:effectLst/>
              <a:ea typeface="黑体" pitchFamily="49" charset="-122"/>
            </a:endParaRPr>
          </a:p>
          <a:p>
            <a:pPr marL="171450" eaLnBrk="1" hangingPunct="1">
              <a:spcBef>
                <a:spcPct val="20000"/>
              </a:spcBef>
              <a:buSzPct val="85000"/>
            </a:pPr>
            <a:r>
              <a:rPr lang="en-US" altLang="zh-CN" sz="1600" dirty="0">
                <a:solidFill>
                  <a:srgbClr val="000000"/>
                </a:solidFill>
                <a:effectLst/>
                <a:ea typeface="黑体" pitchFamily="49" charset="-122"/>
              </a:rPr>
              <a:t>1993 – R</a:t>
            </a:r>
          </a:p>
          <a:p>
            <a:pPr marL="171450" eaLnBrk="1" hangingPunct="1">
              <a:spcBef>
                <a:spcPct val="20000"/>
              </a:spcBef>
              <a:buSzPct val="85000"/>
            </a:pPr>
            <a:r>
              <a:rPr lang="en-US" altLang="zh-CN" sz="1600" dirty="0">
                <a:solidFill>
                  <a:srgbClr val="000000"/>
                </a:solidFill>
                <a:effectLst/>
                <a:ea typeface="黑体" pitchFamily="49" charset="-122"/>
              </a:rPr>
              <a:t>1994 – CLOS (part of ANSI Common Lisp)</a:t>
            </a:r>
          </a:p>
          <a:p>
            <a:pPr marL="171450" eaLnBrk="1" hangingPunct="1">
              <a:spcBef>
                <a:spcPct val="20000"/>
              </a:spcBef>
              <a:buSzPct val="85000"/>
            </a:pPr>
            <a:r>
              <a:rPr lang="en-US" altLang="zh-CN" sz="1600" dirty="0">
                <a:solidFill>
                  <a:srgbClr val="000000"/>
                </a:solidFill>
                <a:effectLst/>
                <a:ea typeface="黑体" pitchFamily="49" charset="-122"/>
              </a:rPr>
              <a:t>1995 – Ada 95                                                    </a:t>
            </a:r>
          </a:p>
          <a:p>
            <a:pPr marL="171450" eaLnBrk="1" hangingPunct="1">
              <a:spcBef>
                <a:spcPct val="20000"/>
              </a:spcBef>
              <a:buSzPct val="85000"/>
            </a:pPr>
            <a:r>
              <a:rPr lang="en-US" altLang="zh-CN" sz="1600" dirty="0">
                <a:solidFill>
                  <a:srgbClr val="000000"/>
                </a:solidFill>
                <a:effectLst/>
                <a:ea typeface="黑体" pitchFamily="49" charset="-122"/>
              </a:rPr>
              <a:t>1995 – </a:t>
            </a:r>
            <a:r>
              <a:rPr lang="en-US" altLang="zh-CN" sz="1600" b="1" dirty="0">
                <a:solidFill>
                  <a:srgbClr val="FF0000"/>
                </a:solidFill>
                <a:effectLst/>
                <a:ea typeface="黑体" pitchFamily="49" charset="-122"/>
              </a:rPr>
              <a:t>Java</a:t>
            </a:r>
          </a:p>
          <a:p>
            <a:pPr marL="171450" eaLnBrk="1" hangingPunct="1">
              <a:spcBef>
                <a:spcPct val="20000"/>
              </a:spcBef>
              <a:buSzPct val="85000"/>
            </a:pPr>
            <a:r>
              <a:rPr lang="en-US" altLang="zh-CN" sz="1600" dirty="0">
                <a:solidFill>
                  <a:srgbClr val="000000"/>
                </a:solidFill>
                <a:effectLst/>
                <a:ea typeface="黑体" pitchFamily="49" charset="-122"/>
              </a:rPr>
              <a:t>1995 – Delphi (Object Pascal)</a:t>
            </a:r>
          </a:p>
          <a:p>
            <a:pPr marL="171450" eaLnBrk="1" hangingPunct="1">
              <a:spcBef>
                <a:spcPct val="20000"/>
              </a:spcBef>
              <a:buSzPct val="85000"/>
            </a:pPr>
            <a:r>
              <a:rPr lang="en-US" altLang="zh-CN" sz="1600" dirty="0">
                <a:solidFill>
                  <a:srgbClr val="000000"/>
                </a:solidFill>
                <a:effectLst/>
                <a:ea typeface="黑体" pitchFamily="49" charset="-122"/>
              </a:rPr>
              <a:t>1995 – </a:t>
            </a:r>
            <a:r>
              <a:rPr lang="en-US" altLang="zh-CN" sz="1600" b="1" dirty="0">
                <a:solidFill>
                  <a:srgbClr val="FF0000"/>
                </a:solidFill>
                <a:effectLst/>
                <a:ea typeface="黑体" pitchFamily="49" charset="-122"/>
              </a:rPr>
              <a:t>JavaScript</a:t>
            </a:r>
          </a:p>
          <a:p>
            <a:pPr marL="171450" eaLnBrk="1" hangingPunct="1">
              <a:spcBef>
                <a:spcPct val="20000"/>
              </a:spcBef>
              <a:buSzPct val="85000"/>
            </a:pPr>
            <a:r>
              <a:rPr lang="en-US" altLang="zh-CN" sz="1600" dirty="0">
                <a:solidFill>
                  <a:srgbClr val="000000"/>
                </a:solidFill>
                <a:effectLst/>
                <a:ea typeface="黑体" pitchFamily="49" charset="-122"/>
              </a:rPr>
              <a:t>1995 – </a:t>
            </a:r>
            <a:r>
              <a:rPr lang="en-US" altLang="zh-CN" sz="1600" b="1" dirty="0">
                <a:solidFill>
                  <a:srgbClr val="FF0000"/>
                </a:solidFill>
                <a:effectLst/>
                <a:ea typeface="黑体" pitchFamily="49" charset="-122"/>
              </a:rPr>
              <a:t>PHP</a:t>
            </a:r>
          </a:p>
          <a:p>
            <a:pPr marL="171450" eaLnBrk="1" hangingPunct="1">
              <a:spcBef>
                <a:spcPct val="20000"/>
              </a:spcBef>
              <a:buSzPct val="85000"/>
            </a:pPr>
            <a:r>
              <a:rPr lang="en-US" altLang="zh-CN" sz="1600" dirty="0">
                <a:solidFill>
                  <a:srgbClr val="000000"/>
                </a:solidFill>
                <a:effectLst/>
                <a:ea typeface="黑体" pitchFamily="49" charset="-122"/>
              </a:rPr>
              <a:t>1997 – </a:t>
            </a:r>
            <a:r>
              <a:rPr lang="en-US" altLang="zh-CN" sz="1600" dirty="0" err="1">
                <a:solidFill>
                  <a:srgbClr val="000000"/>
                </a:solidFill>
                <a:effectLst/>
                <a:ea typeface="黑体" pitchFamily="49" charset="-122"/>
              </a:rPr>
              <a:t>Rebol</a:t>
            </a:r>
            <a:endParaRPr lang="en-US" altLang="zh-CN" sz="1600" dirty="0">
              <a:solidFill>
                <a:srgbClr val="000000"/>
              </a:solidFill>
              <a:effectLst/>
              <a:ea typeface="黑体" pitchFamily="49" charset="-122"/>
            </a:endParaRPr>
          </a:p>
          <a:p>
            <a:pPr marL="171450" eaLnBrk="1" hangingPunct="1">
              <a:spcBef>
                <a:spcPct val="20000"/>
              </a:spcBef>
              <a:buSzPct val="85000"/>
            </a:pPr>
            <a:r>
              <a:rPr lang="en-US" altLang="zh-CN" sz="1600" dirty="0">
                <a:solidFill>
                  <a:srgbClr val="000000"/>
                </a:solidFill>
                <a:effectLst/>
                <a:ea typeface="黑体" pitchFamily="49" charset="-122"/>
              </a:rPr>
              <a:t>1999 – D</a:t>
            </a:r>
          </a:p>
        </p:txBody>
      </p:sp>
      <p:sp>
        <p:nvSpPr>
          <p:cNvPr id="10" name="Rectangle 20"/>
          <p:cNvSpPr>
            <a:spLocks noChangeArrowheads="1"/>
          </p:cNvSpPr>
          <p:nvPr/>
        </p:nvSpPr>
        <p:spPr bwMode="auto">
          <a:xfrm>
            <a:off x="251396" y="1052737"/>
            <a:ext cx="8641084" cy="100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1990s: The Internet create opportunities for new languages. The programmer productivity drove RAD and script languages.</a:t>
            </a:r>
          </a:p>
        </p:txBody>
      </p:sp>
      <p:sp>
        <p:nvSpPr>
          <p:cNvPr id="7" name="Rectangle 20"/>
          <p:cNvSpPr>
            <a:spLocks noChangeArrowheads="1"/>
          </p:cNvSpPr>
          <p:nvPr/>
        </p:nvSpPr>
        <p:spPr bwMode="auto">
          <a:xfrm>
            <a:off x="3203849" y="2023785"/>
            <a:ext cx="5688632" cy="4552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Java</a:t>
            </a:r>
            <a:endParaRPr lang="en-US" altLang="zh-CN" sz="18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Designed by </a:t>
            </a:r>
            <a:r>
              <a:rPr lang="en-US" altLang="zh-CN" sz="1400" b="1" dirty="0">
                <a:solidFill>
                  <a:srgbClr val="000000"/>
                </a:solidFill>
                <a:effectLst/>
                <a:latin typeface="+mn-lt"/>
                <a:ea typeface="黑体" pitchFamily="49" charset="-122"/>
              </a:rPr>
              <a:t>James Gosling</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High-level, concurrent, JVM-based, OO, programming language</a:t>
            </a:r>
            <a:r>
              <a:rPr lang="en-US" altLang="zh-CN" sz="1400" dirty="0">
                <a:solidFill>
                  <a:srgbClr val="000000"/>
                </a:solidFill>
                <a:effectLst/>
                <a:latin typeface="+mn-lt"/>
                <a:ea typeface="黑体" pitchFamily="49" charset="-122"/>
                <a:cs typeface="Courier New" panose="02070309020205020404" pitchFamily="49" charset="0"/>
              </a:rPr>
              <a:t>.</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Widely used in many fields, including:</a:t>
            </a:r>
          </a:p>
          <a:p>
            <a:pPr marL="171450" eaLnBrk="1" hangingPunct="1">
              <a:lnSpc>
                <a:spcPct val="115000"/>
              </a:lnSpc>
              <a:spcBef>
                <a:spcPct val="20000"/>
              </a:spcBef>
              <a:buSzPct val="85000"/>
            </a:pP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Enterprise Application &amp; Server</a:t>
            </a: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JVM-based Programming Language</a:t>
            </a: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Mobile</a:t>
            </a: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Machine</a:t>
            </a:r>
            <a:r>
              <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rPr>
              <a:t> </a:t>
            </a: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Learning</a:t>
            </a:r>
          </a:p>
          <a:p>
            <a:pPr marL="171450" eaLnBrk="1" hangingPunct="1">
              <a:lnSpc>
                <a:spcPct val="115000"/>
              </a:lnSpc>
              <a:spcBef>
                <a:spcPct val="20000"/>
              </a:spcBef>
              <a:buSzPct val="85000"/>
            </a:pPr>
            <a:endParaRPr lang="en-US" altLang="zh-CN" sz="1200"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r>
              <a:rPr lang="en-US" altLang="zh-CN" sz="1200" b="1" dirty="0">
                <a:solidFill>
                  <a:srgbClr val="000000"/>
                </a:solidFill>
                <a:effectLst/>
                <a:latin typeface="Courier New" panose="02070309020205020404" pitchFamily="49" charset="0"/>
                <a:ea typeface="黑体" pitchFamily="49" charset="-122"/>
                <a:cs typeface="Courier New" panose="02070309020205020404" pitchFamily="49" charset="0"/>
              </a:rPr>
              <a:t>Cloud computing</a:t>
            </a:r>
            <a:endParaRPr lang="en-US" altLang="zh-CN" sz="1400" b="1" dirty="0">
              <a:solidFill>
                <a:srgbClr val="000000"/>
              </a:solidFill>
              <a:effectLst/>
              <a:latin typeface="Courier New" panose="02070309020205020404" pitchFamily="49" charset="0"/>
              <a:ea typeface="黑体" pitchFamily="49" charset="-122"/>
              <a:cs typeface="Courier New" panose="02070309020205020404" pitchFamily="49" charset="0"/>
            </a:endParaRPr>
          </a:p>
          <a:p>
            <a:pPr marL="171450" eaLnBrk="1" hangingPunct="1">
              <a:lnSpc>
                <a:spcPct val="115000"/>
              </a:lnSpc>
              <a:spcBef>
                <a:spcPct val="20000"/>
              </a:spcBef>
              <a:buSzPct val="85000"/>
            </a:pPr>
            <a:endParaRPr lang="en-US" altLang="zh-CN" sz="1400" dirty="0">
              <a:solidFill>
                <a:srgbClr val="000000"/>
              </a:solidFill>
              <a:effectLst/>
              <a:latin typeface="+mn-lt"/>
              <a:ea typeface="黑体" pitchFamily="49" charset="-122"/>
            </a:endParaRPr>
          </a:p>
          <a:p>
            <a:pPr marL="171450" eaLnBrk="1" hangingPunct="1">
              <a:lnSpc>
                <a:spcPct val="115000"/>
              </a:lnSpc>
              <a:spcBef>
                <a:spcPct val="20000"/>
              </a:spcBef>
              <a:buSzPct val="85000"/>
            </a:pPr>
            <a:endParaRPr lang="en-US" altLang="zh-CN" sz="1400" dirty="0">
              <a:solidFill>
                <a:srgbClr val="000000"/>
              </a:solidFill>
              <a:effectLst/>
              <a:latin typeface="+mn-lt"/>
              <a:ea typeface="黑体"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360" y="1500769"/>
            <a:ext cx="604133" cy="1125686"/>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3145" t="21650" r="13147" b="21651"/>
          <a:stretch/>
        </p:blipFill>
        <p:spPr>
          <a:xfrm>
            <a:off x="3667169" y="3501008"/>
            <a:ext cx="369753" cy="28442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4831" y="3477200"/>
            <a:ext cx="517169" cy="308233"/>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09455" y="4436852"/>
            <a:ext cx="285180" cy="334611"/>
          </a:xfrm>
          <a:prstGeom prst="rect">
            <a:avLst/>
          </a:prstGeom>
        </p:spPr>
      </p:pic>
      <p:pic>
        <p:nvPicPr>
          <p:cNvPr id="6" name="图片 5"/>
          <p:cNvPicPr>
            <a:picLocks noChangeAspect="1"/>
          </p:cNvPicPr>
          <p:nvPr/>
        </p:nvPicPr>
        <p:blipFill rotWithShape="1">
          <a:blip r:embed="rId7" cstate="print">
            <a:extLst>
              <a:ext uri="{28A0092B-C50C-407E-A947-70E740481C1C}">
                <a14:useLocalDpi xmlns:a14="http://schemas.microsoft.com/office/drawing/2010/main" val="0"/>
              </a:ext>
            </a:extLst>
          </a:blip>
          <a:srcRect l="5281" t="15376" r="6233" b="18038"/>
          <a:stretch/>
        </p:blipFill>
        <p:spPr>
          <a:xfrm>
            <a:off x="3667169" y="5457046"/>
            <a:ext cx="1336879" cy="359376"/>
          </a:xfrm>
          <a:prstGeom prst="rect">
            <a:avLst/>
          </a:prstGeom>
        </p:spPr>
      </p:pic>
      <p:pic>
        <p:nvPicPr>
          <p:cNvPr id="11" name="图片 10"/>
          <p:cNvPicPr>
            <a:picLocks noChangeAspect="1"/>
          </p:cNvPicPr>
          <p:nvPr/>
        </p:nvPicPr>
        <p:blipFill rotWithShape="1">
          <a:blip r:embed="rId8" cstate="print">
            <a:extLst>
              <a:ext uri="{28A0092B-C50C-407E-A947-70E740481C1C}">
                <a14:useLocalDpi xmlns:a14="http://schemas.microsoft.com/office/drawing/2010/main" val="0"/>
              </a:ext>
            </a:extLst>
          </a:blip>
          <a:srcRect l="5586" t="28580" r="4640" b="36140"/>
          <a:stretch/>
        </p:blipFill>
        <p:spPr>
          <a:xfrm>
            <a:off x="4637578" y="3542923"/>
            <a:ext cx="732939" cy="216024"/>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67169" y="3981737"/>
            <a:ext cx="563128" cy="279004"/>
          </a:xfrm>
          <a:prstGeom prst="rect">
            <a:avLst/>
          </a:prstGeom>
        </p:spPr>
      </p:pic>
      <p:pic>
        <p:nvPicPr>
          <p:cNvPr id="13" name="图片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57831" y="3980909"/>
            <a:ext cx="746217" cy="279832"/>
          </a:xfrm>
          <a:prstGeom prst="rect">
            <a:avLst/>
          </a:prstGeom>
        </p:spPr>
      </p:pic>
      <p:pic>
        <p:nvPicPr>
          <p:cNvPr id="16" name="图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42931" y="3980909"/>
            <a:ext cx="332383" cy="332383"/>
          </a:xfrm>
          <a:prstGeom prst="rect">
            <a:avLst/>
          </a:prstGeom>
        </p:spPr>
      </p:pic>
      <p:pic>
        <p:nvPicPr>
          <p:cNvPr id="17" name="图片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93010" y="4000583"/>
            <a:ext cx="869082" cy="258986"/>
          </a:xfrm>
          <a:prstGeom prst="rect">
            <a:avLst/>
          </a:prstGeom>
        </p:spPr>
      </p:pic>
      <p:pic>
        <p:nvPicPr>
          <p:cNvPr id="18" name="图片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77934" y="4332406"/>
            <a:ext cx="235481" cy="424075"/>
          </a:xfrm>
          <a:prstGeom prst="rect">
            <a:avLst/>
          </a:prstGeom>
        </p:spPr>
      </p:pic>
      <p:pic>
        <p:nvPicPr>
          <p:cNvPr id="19" name="图片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09455" y="4970796"/>
            <a:ext cx="603960" cy="317232"/>
          </a:xfrm>
          <a:prstGeom prst="rect">
            <a:avLst/>
          </a:prstGeom>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926" t="24599" r="12201" b="28228"/>
          <a:stretch/>
        </p:blipFill>
        <p:spPr>
          <a:xfrm>
            <a:off x="5057282" y="5375303"/>
            <a:ext cx="792023" cy="411852"/>
          </a:xfrm>
          <a:prstGeom prst="rect">
            <a:avLst/>
          </a:prstGeom>
        </p:spPr>
      </p:pic>
      <p:pic>
        <p:nvPicPr>
          <p:cNvPr id="21" name="图片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55976" y="4946324"/>
            <a:ext cx="732983" cy="306687"/>
          </a:xfrm>
          <a:prstGeom prst="rect">
            <a:avLst/>
          </a:prstGeom>
        </p:spPr>
      </p:pic>
      <p:pic>
        <p:nvPicPr>
          <p:cNvPr id="22" name="图片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667169" y="5841574"/>
            <a:ext cx="1219202" cy="445009"/>
          </a:xfrm>
          <a:prstGeom prst="rect">
            <a:avLst/>
          </a:prstGeom>
        </p:spPr>
      </p:pic>
      <p:pic>
        <p:nvPicPr>
          <p:cNvPr id="23" name="图片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514916" y="3355528"/>
            <a:ext cx="1901578" cy="1912720"/>
          </a:xfrm>
          <a:prstGeom prst="rect">
            <a:avLst/>
          </a:prstGeom>
        </p:spPr>
      </p:pic>
      <p:sp>
        <p:nvSpPr>
          <p:cNvPr id="26" name="文本框 25"/>
          <p:cNvSpPr txBox="1"/>
          <p:nvPr/>
        </p:nvSpPr>
        <p:spPr>
          <a:xfrm>
            <a:off x="6436369" y="5272633"/>
            <a:ext cx="2625420" cy="1107996"/>
          </a:xfrm>
          <a:prstGeom prst="rect">
            <a:avLst/>
          </a:prstGeom>
          <a:noFill/>
        </p:spPr>
        <p:txBody>
          <a:bodyPr wrap="square" rtlCol="0">
            <a:spAutoFit/>
          </a:bodyPr>
          <a:lstStyle/>
          <a:p>
            <a:r>
              <a:rPr lang="en-US" altLang="zh-CN" sz="1800" b="1" dirty="0">
                <a:solidFill>
                  <a:srgbClr val="000000"/>
                </a:solidFill>
                <a:effectLst/>
                <a:ea typeface="黑体" pitchFamily="49" charset="-122"/>
              </a:rPr>
              <a:t>James Gosling</a:t>
            </a:r>
            <a:endParaRPr lang="en-US" sz="1800" b="1" dirty="0">
              <a:solidFill>
                <a:srgbClr val="000000"/>
              </a:solidFill>
              <a:effectLst/>
            </a:endParaRPr>
          </a:p>
          <a:p>
            <a:r>
              <a:rPr lang="da-DK" sz="1200" dirty="0">
                <a:solidFill>
                  <a:srgbClr val="000000"/>
                </a:solidFill>
                <a:effectLst/>
              </a:rPr>
              <a:t>May 19, 1955</a:t>
            </a:r>
            <a:endParaRPr lang="da-DK" altLang="zh-CN" sz="1200" dirty="0">
              <a:solidFill>
                <a:srgbClr val="000000"/>
              </a:solidFill>
              <a:effectLst/>
            </a:endParaRPr>
          </a:p>
          <a:p>
            <a:r>
              <a:rPr lang="da-DK" altLang="zh-CN" sz="1200" dirty="0">
                <a:solidFill>
                  <a:srgbClr val="000000"/>
                </a:solidFill>
                <a:effectLst/>
              </a:rPr>
              <a:t>Designer of Java</a:t>
            </a:r>
          </a:p>
          <a:p>
            <a:r>
              <a:rPr lang="da-DK" altLang="zh-CN" sz="1200" dirty="0">
                <a:solidFill>
                  <a:srgbClr val="000000"/>
                </a:solidFill>
                <a:effectLst/>
              </a:rPr>
              <a:t>2013 ACM Fellow</a:t>
            </a:r>
          </a:p>
          <a:p>
            <a:r>
              <a:rPr lang="da-DK" altLang="zh-CN" sz="1200" dirty="0">
                <a:solidFill>
                  <a:srgbClr val="000000"/>
                </a:solidFill>
                <a:effectLst/>
              </a:rPr>
              <a:t>2015 IEEE John von Neumann Medal</a:t>
            </a:r>
            <a:endParaRPr lang="en-US" altLang="zh-CN" sz="1200" dirty="0">
              <a:solidFill>
                <a:srgbClr val="000000"/>
              </a:solidFill>
              <a:effectLst/>
            </a:endParaRPr>
          </a:p>
        </p:txBody>
      </p:sp>
      <p:sp>
        <p:nvSpPr>
          <p:cNvPr id="25" name="Rectangle 27"/>
          <p:cNvSpPr>
            <a:spLocks noChangeArrowheads="1"/>
          </p:cNvSpPr>
          <p:nvPr/>
        </p:nvSpPr>
        <p:spPr bwMode="auto">
          <a:xfrm>
            <a:off x="828178" y="238728"/>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ffectLst/>
                <a:ea typeface="黑体" pitchFamily="49" charset="-122"/>
              </a:rPr>
              <a:t>1990s: the Internet age</a:t>
            </a:r>
            <a:endParaRPr lang="zh-CN" altLang="en-US" sz="4000" b="1" dirty="0">
              <a:solidFill>
                <a:srgbClr val="1557AE"/>
              </a:solidFill>
              <a:effectLst/>
              <a:ea typeface="黑体" pitchFamily="49" charset="-122"/>
            </a:endParaRPr>
          </a:p>
        </p:txBody>
      </p:sp>
      <p:pic>
        <p:nvPicPr>
          <p:cNvPr id="24" name="图片 23"/>
          <p:cNvPicPr>
            <a:picLocks noChangeAspect="1"/>
          </p:cNvPicPr>
          <p:nvPr/>
        </p:nvPicPr>
        <p:blipFill>
          <a:blip r:embed="rId19"/>
          <a:stretch>
            <a:fillRect/>
          </a:stretch>
        </p:blipFill>
        <p:spPr>
          <a:xfrm>
            <a:off x="-87908" y="44707"/>
            <a:ext cx="847417" cy="1012024"/>
          </a:xfrm>
          <a:prstGeom prst="rect">
            <a:avLst/>
          </a:prstGeom>
        </p:spPr>
      </p:pic>
    </p:spTree>
    <p:extLst>
      <p:ext uri="{BB962C8B-B14F-4D97-AF65-F5344CB8AC3E}">
        <p14:creationId xmlns:p14="http://schemas.microsoft.com/office/powerpoint/2010/main" val="1118058143"/>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6" name="Rectangle 20"/>
          <p:cNvSpPr>
            <a:spLocks noChangeArrowheads="1"/>
          </p:cNvSpPr>
          <p:nvPr/>
        </p:nvSpPr>
        <p:spPr bwMode="auto">
          <a:xfrm>
            <a:off x="728173" y="950729"/>
            <a:ext cx="8641084" cy="57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400" dirty="0">
                <a:solidFill>
                  <a:srgbClr val="000000"/>
                </a:solidFill>
                <a:effectLst/>
                <a:latin typeface="+mn-lt"/>
                <a:ea typeface="黑体" pitchFamily="49" charset="-122"/>
              </a:rPr>
              <a:t>Run simplest “Hello, world” program on </a:t>
            </a:r>
            <a:r>
              <a:rPr lang="en-US" altLang="zh-CN" sz="2400" b="1" dirty="0">
                <a:solidFill>
                  <a:srgbClr val="000000"/>
                </a:solidFill>
                <a:effectLst/>
                <a:latin typeface="+mn-lt"/>
                <a:ea typeface="黑体" pitchFamily="49" charset="-122"/>
              </a:rPr>
              <a:t>Windows</a:t>
            </a:r>
            <a:r>
              <a:rPr lang="en-US" altLang="zh-CN" sz="2400" dirty="0">
                <a:solidFill>
                  <a:srgbClr val="000000"/>
                </a:solidFill>
                <a:effectLst/>
                <a:latin typeface="+mn-lt"/>
                <a:ea typeface="黑体" pitchFamily="49" charset="-122"/>
              </a:rPr>
              <a:t> environment.</a:t>
            </a:r>
            <a:endParaRPr lang="zh-CN" altLang="en-US" sz="2400" baseline="30000" dirty="0">
              <a:solidFill>
                <a:srgbClr val="000000"/>
              </a:solidFill>
              <a:effectLst/>
              <a:latin typeface="+mn-lt"/>
              <a:ea typeface="黑体" pitchFamily="49" charset="-122"/>
            </a:endParaRPr>
          </a:p>
        </p:txBody>
      </p:sp>
      <p:sp>
        <p:nvSpPr>
          <p:cNvPr id="32" name="Rectangle 20"/>
          <p:cNvSpPr>
            <a:spLocks noChangeArrowheads="1"/>
          </p:cNvSpPr>
          <p:nvPr/>
        </p:nvSpPr>
        <p:spPr bwMode="auto">
          <a:xfrm>
            <a:off x="728173" y="1613095"/>
            <a:ext cx="6480720" cy="508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000" dirty="0">
                <a:solidFill>
                  <a:srgbClr val="000000"/>
                </a:solidFill>
                <a:effectLst/>
                <a:latin typeface="+mn-lt"/>
                <a:ea typeface="黑体" pitchFamily="49" charset="-122"/>
              </a:rPr>
              <a:t>in </a:t>
            </a:r>
            <a:r>
              <a:rPr lang="en-US" altLang="zh-CN" sz="2000" b="1" dirty="0">
                <a:solidFill>
                  <a:srgbClr val="FF0000"/>
                </a:solidFill>
                <a:effectLst/>
                <a:latin typeface="+mn-lt"/>
                <a:ea typeface="黑体" pitchFamily="49" charset="-122"/>
              </a:rPr>
              <a:t>JavaScript</a:t>
            </a:r>
          </a:p>
          <a:p>
            <a:pPr marL="171450" eaLnBrk="1" hangingPunct="1">
              <a:lnSpc>
                <a:spcPct val="115000"/>
              </a:lnSpc>
              <a:spcBef>
                <a:spcPct val="20000"/>
              </a:spcBef>
              <a:buSzPct val="85000"/>
            </a:pPr>
            <a:r>
              <a:rPr lang="en-US" altLang="zh-CN" sz="1800" dirty="0">
                <a:solidFill>
                  <a:srgbClr val="000000"/>
                </a:solidFill>
                <a:effectLst/>
                <a:latin typeface="Courier New" panose="02070309020205020404" pitchFamily="49" charset="0"/>
                <a:ea typeface="黑体" pitchFamily="49" charset="-122"/>
                <a:cs typeface="Courier New" panose="02070309020205020404" pitchFamily="49" charset="0"/>
              </a:rPr>
              <a:t>&lt;script&gt;</a:t>
            </a:r>
          </a:p>
          <a:p>
            <a:pPr marL="171450" eaLnBrk="1" hangingPunct="1">
              <a:lnSpc>
                <a:spcPct val="115000"/>
              </a:lnSpc>
              <a:spcBef>
                <a:spcPct val="20000"/>
              </a:spcBef>
              <a:buSzPct val="85000"/>
            </a:pPr>
            <a:r>
              <a:rPr lang="en-US" altLang="zh-CN" sz="1800" dirty="0">
                <a:solidFill>
                  <a:srgbClr val="000000"/>
                </a:solidFill>
                <a:effectLst/>
                <a:latin typeface="Courier New" panose="02070309020205020404" pitchFamily="49" charset="0"/>
                <a:ea typeface="黑体" pitchFamily="49" charset="-122"/>
                <a:cs typeface="Courier New" panose="02070309020205020404" pitchFamily="49" charset="0"/>
              </a:rPr>
              <a:t>alert("Hello, world!");</a:t>
            </a:r>
          </a:p>
          <a:p>
            <a:pPr marL="171450" eaLnBrk="1" hangingPunct="1">
              <a:lnSpc>
                <a:spcPct val="115000"/>
              </a:lnSpc>
              <a:spcBef>
                <a:spcPct val="20000"/>
              </a:spcBef>
              <a:buSzPct val="85000"/>
            </a:pPr>
            <a:r>
              <a:rPr lang="en-US" altLang="zh-CN" sz="1800" dirty="0">
                <a:solidFill>
                  <a:srgbClr val="000000"/>
                </a:solidFill>
                <a:effectLst/>
                <a:latin typeface="Courier New" panose="02070309020205020404" pitchFamily="49" charset="0"/>
                <a:ea typeface="黑体" pitchFamily="49" charset="-122"/>
                <a:cs typeface="Courier New" panose="02070309020205020404" pitchFamily="49" charset="0"/>
              </a:rPr>
              <a:t>&lt;/script&gt;</a:t>
            </a:r>
          </a:p>
          <a:p>
            <a:pPr marL="171450" eaLnBrk="1" hangingPunct="1">
              <a:lnSpc>
                <a:spcPct val="115000"/>
              </a:lnSpc>
              <a:spcBef>
                <a:spcPct val="20000"/>
              </a:spcBef>
              <a:buSzPct val="85000"/>
            </a:pPr>
            <a:endParaRPr lang="en-US" altLang="zh-CN" sz="20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2000" dirty="0">
                <a:solidFill>
                  <a:srgbClr val="000000"/>
                </a:solidFill>
                <a:effectLst/>
                <a:latin typeface="+mn-lt"/>
                <a:ea typeface="黑体" pitchFamily="49" charset="-122"/>
              </a:rPr>
              <a:t>in </a:t>
            </a:r>
            <a:r>
              <a:rPr lang="en-US" altLang="zh-CN" sz="2000" b="1" dirty="0">
                <a:solidFill>
                  <a:srgbClr val="FF0000"/>
                </a:solidFill>
                <a:effectLst/>
                <a:latin typeface="+mn-lt"/>
                <a:ea typeface="黑体" pitchFamily="49" charset="-122"/>
              </a:rPr>
              <a:t>VBScript</a:t>
            </a:r>
          </a:p>
          <a:p>
            <a:pPr marL="171450" eaLnBrk="1" hangingPunct="1">
              <a:lnSpc>
                <a:spcPct val="115000"/>
              </a:lnSpc>
              <a:spcBef>
                <a:spcPct val="20000"/>
              </a:spcBef>
              <a:buSzPct val="85000"/>
            </a:pPr>
            <a:r>
              <a:rPr lang="en-US" altLang="zh-CN" sz="1800" dirty="0" err="1">
                <a:solidFill>
                  <a:srgbClr val="000000"/>
                </a:solidFill>
                <a:effectLst/>
                <a:latin typeface="Courier New" panose="02070309020205020404" pitchFamily="49" charset="0"/>
                <a:ea typeface="黑体" pitchFamily="49" charset="-122"/>
                <a:cs typeface="Courier New" panose="02070309020205020404" pitchFamily="49" charset="0"/>
              </a:rPr>
              <a:t>MsgBox</a:t>
            </a:r>
            <a:r>
              <a:rPr lang="en-US" altLang="zh-CN" sz="1800" dirty="0">
                <a:solidFill>
                  <a:srgbClr val="000000"/>
                </a:solidFill>
                <a:effectLst/>
                <a:latin typeface="Courier New" panose="02070309020205020404" pitchFamily="49" charset="0"/>
                <a:ea typeface="黑体" pitchFamily="49" charset="-122"/>
                <a:cs typeface="Courier New" panose="02070309020205020404" pitchFamily="49" charset="0"/>
              </a:rPr>
              <a:t> "Hello, world!"</a:t>
            </a:r>
          </a:p>
          <a:p>
            <a:pPr marL="171450" eaLnBrk="1" hangingPunct="1">
              <a:lnSpc>
                <a:spcPct val="115000"/>
              </a:lnSpc>
              <a:spcBef>
                <a:spcPct val="20000"/>
              </a:spcBef>
              <a:buSzPct val="85000"/>
            </a:pPr>
            <a:endParaRPr lang="en-US" altLang="zh-CN" sz="20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2000" dirty="0">
                <a:solidFill>
                  <a:srgbClr val="000000"/>
                </a:solidFill>
                <a:effectLst/>
                <a:latin typeface="+mn-lt"/>
                <a:ea typeface="黑体" pitchFamily="49" charset="-122"/>
              </a:rPr>
              <a:t>in </a:t>
            </a:r>
            <a:r>
              <a:rPr lang="en-US" altLang="zh-CN" sz="2000" b="1" dirty="0">
                <a:solidFill>
                  <a:srgbClr val="FF0000"/>
                </a:solidFill>
                <a:effectLst/>
                <a:latin typeface="+mn-lt"/>
                <a:ea typeface="黑体" pitchFamily="49" charset="-122"/>
              </a:rPr>
              <a:t>Windows Shell</a:t>
            </a:r>
          </a:p>
          <a:p>
            <a:pPr marL="171450" eaLnBrk="1" hangingPunct="1">
              <a:lnSpc>
                <a:spcPct val="115000"/>
              </a:lnSpc>
              <a:spcBef>
                <a:spcPct val="20000"/>
              </a:spcBef>
              <a:buSzPct val="85000"/>
            </a:pPr>
            <a:r>
              <a:rPr lang="en-US" altLang="zh-CN" sz="1800" dirty="0">
                <a:solidFill>
                  <a:srgbClr val="000000"/>
                </a:solidFill>
                <a:effectLst/>
                <a:latin typeface="Courier New" panose="02070309020205020404" pitchFamily="49" charset="0"/>
                <a:ea typeface="黑体" pitchFamily="49" charset="-122"/>
                <a:cs typeface="Courier New" panose="02070309020205020404" pitchFamily="49" charset="0"/>
              </a:rPr>
              <a:t>echo Hello, world!</a:t>
            </a:r>
          </a:p>
          <a:p>
            <a:pPr marL="171450" eaLnBrk="1" hangingPunct="1">
              <a:lnSpc>
                <a:spcPct val="115000"/>
              </a:lnSpc>
              <a:spcBef>
                <a:spcPct val="20000"/>
              </a:spcBef>
              <a:buSzPct val="85000"/>
            </a:pPr>
            <a:r>
              <a:rPr lang="en-US" altLang="zh-CN" sz="1800" dirty="0">
                <a:solidFill>
                  <a:srgbClr val="000000"/>
                </a:solidFill>
                <a:effectLst/>
                <a:latin typeface="Courier New" panose="02070309020205020404" pitchFamily="49" charset="0"/>
                <a:ea typeface="黑体" pitchFamily="49" charset="-122"/>
                <a:cs typeface="Courier New" panose="02070309020205020404" pitchFamily="49" charset="0"/>
              </a:rPr>
              <a:t>pause</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3817" t="22858" r="30932" b="20487"/>
          <a:stretch/>
        </p:blipFill>
        <p:spPr>
          <a:xfrm>
            <a:off x="4296069" y="3091346"/>
            <a:ext cx="1547170" cy="1710029"/>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r="10671" b="47366"/>
          <a:stretch/>
        </p:blipFill>
        <p:spPr>
          <a:xfrm>
            <a:off x="4458805" y="4717118"/>
            <a:ext cx="4047555" cy="1582573"/>
          </a:xfrm>
          <a:prstGeom prst="rect">
            <a:avLst/>
          </a:prstGeom>
          <a:effectLst>
            <a:outerShdw blurRad="50800" dist="38100" dir="2700000" algn="tl" rotWithShape="0">
              <a:prstClr val="black">
                <a:alpha val="40000"/>
              </a:prstClr>
            </a:outerShdw>
          </a:effectLst>
        </p:spPr>
      </p:pic>
      <p:grpSp>
        <p:nvGrpSpPr>
          <p:cNvPr id="6" name="组合 5"/>
          <p:cNvGrpSpPr/>
          <p:nvPr/>
        </p:nvGrpSpPr>
        <p:grpSpPr>
          <a:xfrm>
            <a:off x="4614922" y="1613095"/>
            <a:ext cx="2745617" cy="1412987"/>
            <a:chOff x="4458805" y="1613095"/>
            <a:chExt cx="2411383" cy="1240979"/>
          </a:xfrm>
        </p:grpSpPr>
        <p:pic>
          <p:nvPicPr>
            <p:cNvPr id="2" name="图片 1"/>
            <p:cNvPicPr>
              <a:picLocks noChangeAspect="1"/>
            </p:cNvPicPr>
            <p:nvPr/>
          </p:nvPicPr>
          <p:blipFill rotWithShape="1">
            <a:blip r:embed="rId5"/>
            <a:srcRect b="38960"/>
            <a:stretch/>
          </p:blipFill>
          <p:spPr>
            <a:xfrm>
              <a:off x="4458805" y="1613095"/>
              <a:ext cx="2411383" cy="1240979"/>
            </a:xfrm>
            <a:prstGeom prst="rect">
              <a:avLst/>
            </a:prstGeom>
            <a:effectLst>
              <a:outerShdw blurRad="50800" dist="38100" dir="2700000" algn="tl" rotWithShape="0">
                <a:prstClr val="black">
                  <a:alpha val="40000"/>
                </a:prstClr>
              </a:outerShdw>
            </a:effectLst>
          </p:spPr>
        </p:pic>
        <p:sp>
          <p:nvSpPr>
            <p:cNvPr id="5" name="文本框 4"/>
            <p:cNvSpPr txBox="1"/>
            <p:nvPr/>
          </p:nvSpPr>
          <p:spPr>
            <a:xfrm>
              <a:off x="4515685" y="2568843"/>
              <a:ext cx="1984839" cy="276999"/>
            </a:xfrm>
            <a:prstGeom prst="rect">
              <a:avLst/>
            </a:prstGeom>
            <a:noFill/>
          </p:spPr>
          <p:txBody>
            <a:bodyPr wrap="none" rtlCol="0">
              <a:spAutoFit/>
            </a:bodyPr>
            <a:lstStyle/>
            <a:p>
              <a:r>
                <a:rPr lang="en-US" altLang="zh-CN" sz="1200" dirty="0">
                  <a:solidFill>
                    <a:srgbClr val="000000"/>
                  </a:solidFill>
                  <a:effectLst/>
                </a:rPr>
                <a:t>Hello, world on web browser</a:t>
              </a:r>
              <a:endParaRPr lang="zh-CN" altLang="en-US" sz="1200" dirty="0">
                <a:solidFill>
                  <a:srgbClr val="000000"/>
                </a:solidFill>
                <a:effectLst/>
              </a:endParaRPr>
            </a:p>
          </p:txBody>
        </p:sp>
      </p:grpSp>
      <p:sp>
        <p:nvSpPr>
          <p:cNvPr id="11" name="文本框 10"/>
          <p:cNvSpPr txBox="1"/>
          <p:nvPr/>
        </p:nvSpPr>
        <p:spPr>
          <a:xfrm>
            <a:off x="5776145" y="3733100"/>
            <a:ext cx="2326984" cy="276999"/>
          </a:xfrm>
          <a:prstGeom prst="rect">
            <a:avLst/>
          </a:prstGeom>
          <a:noFill/>
        </p:spPr>
        <p:txBody>
          <a:bodyPr wrap="none" rtlCol="0">
            <a:spAutoFit/>
          </a:bodyPr>
          <a:lstStyle/>
          <a:p>
            <a:r>
              <a:rPr lang="en-US" altLang="zh-CN" sz="1200" dirty="0">
                <a:solidFill>
                  <a:srgbClr val="000000"/>
                </a:solidFill>
                <a:effectLst/>
              </a:rPr>
              <a:t>Hello, world on Windows desktop</a:t>
            </a:r>
            <a:endParaRPr lang="zh-CN" altLang="en-US" sz="1200" dirty="0">
              <a:solidFill>
                <a:srgbClr val="000000"/>
              </a:solidFill>
              <a:effectLst/>
            </a:endParaRPr>
          </a:p>
        </p:txBody>
      </p:sp>
      <p:sp>
        <p:nvSpPr>
          <p:cNvPr id="12" name="文本框 11"/>
          <p:cNvSpPr txBox="1"/>
          <p:nvPr/>
        </p:nvSpPr>
        <p:spPr>
          <a:xfrm>
            <a:off x="4527333" y="5975899"/>
            <a:ext cx="2131417" cy="276999"/>
          </a:xfrm>
          <a:prstGeom prst="rect">
            <a:avLst/>
          </a:prstGeom>
          <a:noFill/>
        </p:spPr>
        <p:txBody>
          <a:bodyPr wrap="none" rtlCol="0">
            <a:spAutoFit/>
          </a:bodyPr>
          <a:lstStyle/>
          <a:p>
            <a:r>
              <a:rPr lang="en-US" altLang="zh-CN" sz="1200" dirty="0">
                <a:solidFill>
                  <a:schemeClr val="bg1"/>
                </a:solidFill>
                <a:effectLst/>
              </a:rPr>
              <a:t>Hello, world on Windows Shell</a:t>
            </a:r>
            <a:endParaRPr lang="zh-CN" altLang="en-US" sz="1200" dirty="0">
              <a:solidFill>
                <a:schemeClr val="bg1"/>
              </a:solidFill>
              <a:effectLst/>
            </a:endParaRPr>
          </a:p>
        </p:txBody>
      </p:sp>
      <p:pic>
        <p:nvPicPr>
          <p:cNvPr id="7" name="图片 6"/>
          <p:cNvPicPr>
            <a:picLocks noChangeAspect="1"/>
          </p:cNvPicPr>
          <p:nvPr/>
        </p:nvPicPr>
        <p:blipFill>
          <a:blip r:embed="rId6"/>
          <a:stretch>
            <a:fillRect/>
          </a:stretch>
        </p:blipFill>
        <p:spPr>
          <a:xfrm>
            <a:off x="-119244" y="0"/>
            <a:ext cx="847417" cy="1012024"/>
          </a:xfrm>
          <a:prstGeom prst="rect">
            <a:avLst/>
          </a:prstGeom>
        </p:spPr>
      </p:pic>
      <p:sp>
        <p:nvSpPr>
          <p:cNvPr id="16"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Computer program – Hello, world!</a:t>
            </a:r>
          </a:p>
        </p:txBody>
      </p:sp>
    </p:spTree>
    <p:extLst>
      <p:ext uri="{BB962C8B-B14F-4D97-AF65-F5344CB8AC3E}">
        <p14:creationId xmlns:p14="http://schemas.microsoft.com/office/powerpoint/2010/main" val="1038708471"/>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0"/>
          <p:cNvSpPr>
            <a:spLocks noChangeArrowheads="1"/>
          </p:cNvSpPr>
          <p:nvPr/>
        </p:nvSpPr>
        <p:spPr bwMode="auto">
          <a:xfrm>
            <a:off x="683569" y="2060848"/>
            <a:ext cx="2736304" cy="451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1600" dirty="0">
                <a:solidFill>
                  <a:srgbClr val="000000"/>
                </a:solidFill>
                <a:effectLst/>
                <a:ea typeface="黑体" pitchFamily="49" charset="-122"/>
              </a:rPr>
              <a:t>1990 – Haskell</a:t>
            </a:r>
          </a:p>
          <a:p>
            <a:pPr marL="171450" eaLnBrk="1" hangingPunct="1">
              <a:spcBef>
                <a:spcPct val="20000"/>
              </a:spcBef>
              <a:buSzPct val="85000"/>
            </a:pPr>
            <a:r>
              <a:rPr lang="en-US" altLang="zh-CN" sz="1600" dirty="0">
                <a:solidFill>
                  <a:srgbClr val="000000"/>
                </a:solidFill>
                <a:effectLst/>
                <a:ea typeface="黑体" pitchFamily="49" charset="-122"/>
              </a:rPr>
              <a:t>1991 – </a:t>
            </a:r>
            <a:r>
              <a:rPr lang="en-US" altLang="zh-CN" sz="1600" b="1" dirty="0">
                <a:solidFill>
                  <a:srgbClr val="FF0000"/>
                </a:solidFill>
                <a:effectLst/>
                <a:ea typeface="黑体" pitchFamily="49" charset="-122"/>
              </a:rPr>
              <a:t>Python</a:t>
            </a:r>
          </a:p>
          <a:p>
            <a:pPr marL="171450" eaLnBrk="1" hangingPunct="1">
              <a:spcBef>
                <a:spcPct val="20000"/>
              </a:spcBef>
              <a:buSzPct val="85000"/>
            </a:pPr>
            <a:r>
              <a:rPr lang="en-US" altLang="zh-CN" sz="1600" dirty="0">
                <a:solidFill>
                  <a:srgbClr val="000000"/>
                </a:solidFill>
                <a:effectLst/>
                <a:ea typeface="黑体" pitchFamily="49" charset="-122"/>
              </a:rPr>
              <a:t>1991 – Visual Basic</a:t>
            </a:r>
          </a:p>
          <a:p>
            <a:pPr marL="171450" eaLnBrk="1" hangingPunct="1">
              <a:spcBef>
                <a:spcPct val="20000"/>
              </a:spcBef>
              <a:buSzPct val="85000"/>
            </a:pPr>
            <a:r>
              <a:rPr lang="en-US" altLang="zh-CN" sz="1600" dirty="0">
                <a:solidFill>
                  <a:srgbClr val="000000"/>
                </a:solidFill>
                <a:effectLst/>
                <a:ea typeface="黑体" pitchFamily="49" charset="-122"/>
              </a:rPr>
              <a:t>1993 – Ruby</a:t>
            </a:r>
          </a:p>
          <a:p>
            <a:pPr marL="171450" eaLnBrk="1" hangingPunct="1">
              <a:spcBef>
                <a:spcPct val="20000"/>
              </a:spcBef>
              <a:buSzPct val="85000"/>
            </a:pPr>
            <a:r>
              <a:rPr lang="en-US" altLang="zh-CN" sz="1600" dirty="0">
                <a:solidFill>
                  <a:srgbClr val="000000"/>
                </a:solidFill>
                <a:effectLst/>
                <a:ea typeface="黑体" pitchFamily="49" charset="-122"/>
              </a:rPr>
              <a:t>1993 – </a:t>
            </a:r>
            <a:r>
              <a:rPr lang="en-US" altLang="zh-CN" sz="1600" dirty="0" err="1">
                <a:solidFill>
                  <a:srgbClr val="000000"/>
                </a:solidFill>
                <a:effectLst/>
                <a:ea typeface="黑体" pitchFamily="49" charset="-122"/>
              </a:rPr>
              <a:t>Lua</a:t>
            </a:r>
            <a:endParaRPr lang="en-US" altLang="zh-CN" sz="1600" dirty="0">
              <a:solidFill>
                <a:srgbClr val="000000"/>
              </a:solidFill>
              <a:effectLst/>
              <a:ea typeface="黑体" pitchFamily="49" charset="-122"/>
            </a:endParaRPr>
          </a:p>
          <a:p>
            <a:pPr marL="171450" eaLnBrk="1" hangingPunct="1">
              <a:spcBef>
                <a:spcPct val="20000"/>
              </a:spcBef>
              <a:buSzPct val="85000"/>
            </a:pPr>
            <a:r>
              <a:rPr lang="en-US" altLang="zh-CN" sz="1600" dirty="0">
                <a:solidFill>
                  <a:srgbClr val="000000"/>
                </a:solidFill>
                <a:effectLst/>
                <a:ea typeface="黑体" pitchFamily="49" charset="-122"/>
              </a:rPr>
              <a:t>1993 – R</a:t>
            </a:r>
          </a:p>
          <a:p>
            <a:pPr marL="171450" eaLnBrk="1" hangingPunct="1">
              <a:spcBef>
                <a:spcPct val="20000"/>
              </a:spcBef>
              <a:buSzPct val="85000"/>
            </a:pPr>
            <a:r>
              <a:rPr lang="en-US" altLang="zh-CN" sz="1600" dirty="0">
                <a:solidFill>
                  <a:srgbClr val="000000"/>
                </a:solidFill>
                <a:effectLst/>
                <a:ea typeface="黑体" pitchFamily="49" charset="-122"/>
              </a:rPr>
              <a:t>1994 – CLOS (part of ANSI Common Lisp)</a:t>
            </a:r>
          </a:p>
          <a:p>
            <a:pPr marL="171450" eaLnBrk="1" hangingPunct="1">
              <a:spcBef>
                <a:spcPct val="20000"/>
              </a:spcBef>
              <a:buSzPct val="85000"/>
            </a:pPr>
            <a:r>
              <a:rPr lang="en-US" altLang="zh-CN" sz="1600" dirty="0">
                <a:solidFill>
                  <a:srgbClr val="000000"/>
                </a:solidFill>
                <a:effectLst/>
                <a:ea typeface="黑体" pitchFamily="49" charset="-122"/>
              </a:rPr>
              <a:t>1995 – Ada 95                                                    </a:t>
            </a:r>
          </a:p>
          <a:p>
            <a:pPr marL="171450" eaLnBrk="1" hangingPunct="1">
              <a:spcBef>
                <a:spcPct val="20000"/>
              </a:spcBef>
              <a:buSzPct val="85000"/>
            </a:pPr>
            <a:r>
              <a:rPr lang="en-US" altLang="zh-CN" sz="1600" dirty="0">
                <a:solidFill>
                  <a:srgbClr val="000000"/>
                </a:solidFill>
                <a:effectLst/>
                <a:ea typeface="黑体" pitchFamily="49" charset="-122"/>
              </a:rPr>
              <a:t>1995 – </a:t>
            </a:r>
            <a:r>
              <a:rPr lang="en-US" altLang="zh-CN" sz="1600" b="1" dirty="0">
                <a:solidFill>
                  <a:srgbClr val="FF0000"/>
                </a:solidFill>
                <a:effectLst/>
                <a:ea typeface="黑体" pitchFamily="49" charset="-122"/>
              </a:rPr>
              <a:t>Java</a:t>
            </a:r>
          </a:p>
          <a:p>
            <a:pPr marL="171450" eaLnBrk="1" hangingPunct="1">
              <a:spcBef>
                <a:spcPct val="20000"/>
              </a:spcBef>
              <a:buSzPct val="85000"/>
            </a:pPr>
            <a:r>
              <a:rPr lang="en-US" altLang="zh-CN" sz="1600" dirty="0">
                <a:solidFill>
                  <a:srgbClr val="000000"/>
                </a:solidFill>
                <a:effectLst/>
                <a:ea typeface="黑体" pitchFamily="49" charset="-122"/>
              </a:rPr>
              <a:t>1995 – Delphi (Object Pascal)</a:t>
            </a:r>
          </a:p>
          <a:p>
            <a:pPr marL="171450" eaLnBrk="1" hangingPunct="1">
              <a:spcBef>
                <a:spcPct val="20000"/>
              </a:spcBef>
              <a:buSzPct val="85000"/>
            </a:pPr>
            <a:r>
              <a:rPr lang="en-US" altLang="zh-CN" sz="1600" dirty="0">
                <a:solidFill>
                  <a:srgbClr val="000000"/>
                </a:solidFill>
                <a:effectLst/>
                <a:ea typeface="黑体" pitchFamily="49" charset="-122"/>
              </a:rPr>
              <a:t>1995 – </a:t>
            </a:r>
            <a:r>
              <a:rPr lang="en-US" altLang="zh-CN" sz="1600" b="1" dirty="0">
                <a:solidFill>
                  <a:srgbClr val="FF0000"/>
                </a:solidFill>
                <a:effectLst/>
                <a:ea typeface="黑体" pitchFamily="49" charset="-122"/>
              </a:rPr>
              <a:t>JavaScript</a:t>
            </a:r>
          </a:p>
          <a:p>
            <a:pPr marL="171450" eaLnBrk="1" hangingPunct="1">
              <a:spcBef>
                <a:spcPct val="20000"/>
              </a:spcBef>
              <a:buSzPct val="85000"/>
            </a:pPr>
            <a:r>
              <a:rPr lang="en-US" altLang="zh-CN" sz="1600" dirty="0">
                <a:solidFill>
                  <a:srgbClr val="000000"/>
                </a:solidFill>
                <a:effectLst/>
                <a:ea typeface="黑体" pitchFamily="49" charset="-122"/>
              </a:rPr>
              <a:t>1995 – </a:t>
            </a:r>
            <a:r>
              <a:rPr lang="en-US" altLang="zh-CN" sz="1600" b="1" dirty="0">
                <a:solidFill>
                  <a:srgbClr val="FF0000"/>
                </a:solidFill>
                <a:effectLst/>
                <a:ea typeface="黑体" pitchFamily="49" charset="-122"/>
              </a:rPr>
              <a:t>PHP</a:t>
            </a:r>
          </a:p>
          <a:p>
            <a:pPr marL="171450" eaLnBrk="1" hangingPunct="1">
              <a:spcBef>
                <a:spcPct val="20000"/>
              </a:spcBef>
              <a:buSzPct val="85000"/>
            </a:pPr>
            <a:r>
              <a:rPr lang="en-US" altLang="zh-CN" sz="1600" dirty="0">
                <a:solidFill>
                  <a:srgbClr val="000000"/>
                </a:solidFill>
                <a:effectLst/>
                <a:ea typeface="黑体" pitchFamily="49" charset="-122"/>
              </a:rPr>
              <a:t>1997 – </a:t>
            </a:r>
            <a:r>
              <a:rPr lang="en-US" altLang="zh-CN" sz="1600" dirty="0" err="1">
                <a:solidFill>
                  <a:srgbClr val="000000"/>
                </a:solidFill>
                <a:effectLst/>
                <a:ea typeface="黑体" pitchFamily="49" charset="-122"/>
              </a:rPr>
              <a:t>Rebol</a:t>
            </a:r>
            <a:endParaRPr lang="en-US" altLang="zh-CN" sz="1600" dirty="0">
              <a:solidFill>
                <a:srgbClr val="000000"/>
              </a:solidFill>
              <a:effectLst/>
              <a:ea typeface="黑体" pitchFamily="49" charset="-122"/>
            </a:endParaRPr>
          </a:p>
          <a:p>
            <a:pPr marL="171450" eaLnBrk="1" hangingPunct="1">
              <a:spcBef>
                <a:spcPct val="20000"/>
              </a:spcBef>
              <a:buSzPct val="85000"/>
            </a:pPr>
            <a:r>
              <a:rPr lang="en-US" altLang="zh-CN" sz="1600" dirty="0">
                <a:solidFill>
                  <a:srgbClr val="000000"/>
                </a:solidFill>
                <a:effectLst/>
                <a:ea typeface="黑体" pitchFamily="49" charset="-122"/>
              </a:rPr>
              <a:t>1999 – D</a:t>
            </a:r>
          </a:p>
        </p:txBody>
      </p:sp>
      <p:sp>
        <p:nvSpPr>
          <p:cNvPr id="10" name="Rectangle 20"/>
          <p:cNvSpPr>
            <a:spLocks noChangeArrowheads="1"/>
          </p:cNvSpPr>
          <p:nvPr/>
        </p:nvSpPr>
        <p:spPr bwMode="auto">
          <a:xfrm>
            <a:off x="251396" y="1052737"/>
            <a:ext cx="8641084" cy="100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1990s: Consolidation in imperative languages, increasing focus on programming for large-scale systems.</a:t>
            </a:r>
          </a:p>
        </p:txBody>
      </p:sp>
      <p:sp>
        <p:nvSpPr>
          <p:cNvPr id="7" name="Rectangle 20"/>
          <p:cNvSpPr>
            <a:spLocks noChangeArrowheads="1"/>
          </p:cNvSpPr>
          <p:nvPr/>
        </p:nvSpPr>
        <p:spPr bwMode="auto">
          <a:xfrm>
            <a:off x="3203849" y="2023786"/>
            <a:ext cx="5688632" cy="161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JavaScript </a:t>
            </a:r>
            <a:r>
              <a:rPr lang="en-US" altLang="zh-CN" sz="1200" dirty="0">
                <a:solidFill>
                  <a:srgbClr val="000000"/>
                </a:solidFill>
                <a:effectLst/>
                <a:latin typeface="+mn-lt"/>
                <a:ea typeface="黑体" pitchFamily="49" charset="-122"/>
              </a:rPr>
              <a:t>(not related to Java)</a:t>
            </a:r>
            <a:endParaRPr lang="en-US" altLang="zh-CN" sz="18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Designed by </a:t>
            </a:r>
            <a:r>
              <a:rPr lang="en-US" altLang="zh-CN" sz="1400" b="1" dirty="0">
                <a:solidFill>
                  <a:srgbClr val="000000"/>
                </a:solidFill>
                <a:effectLst/>
                <a:latin typeface="+mn-lt"/>
                <a:ea typeface="黑体" pitchFamily="49" charset="-122"/>
              </a:rPr>
              <a:t>Brendan </a:t>
            </a:r>
            <a:r>
              <a:rPr lang="en-US" altLang="zh-CN" sz="1400" b="1" dirty="0" err="1">
                <a:solidFill>
                  <a:srgbClr val="000000"/>
                </a:solidFill>
                <a:effectLst/>
                <a:latin typeface="+mn-lt"/>
                <a:ea typeface="黑体" pitchFamily="49" charset="-122"/>
              </a:rPr>
              <a:t>Eich</a:t>
            </a:r>
            <a:endParaRPr lang="en-US" altLang="zh-CN" sz="1400" b="1"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High-level, dynamic, </a:t>
            </a:r>
            <a:r>
              <a:rPr lang="en-US" altLang="zh-CN" sz="1400" dirty="0" err="1">
                <a:solidFill>
                  <a:srgbClr val="000000"/>
                </a:solidFill>
                <a:effectLst/>
                <a:latin typeface="+mn-lt"/>
                <a:ea typeface="黑体" pitchFamily="49" charset="-122"/>
              </a:rPr>
              <a:t>untyped</a:t>
            </a:r>
            <a:r>
              <a:rPr lang="en-US" altLang="zh-CN" sz="1400" dirty="0">
                <a:solidFill>
                  <a:srgbClr val="000000"/>
                </a:solidFill>
                <a:effectLst/>
                <a:latin typeface="+mn-lt"/>
                <a:ea typeface="黑体" pitchFamily="49" charset="-122"/>
              </a:rPr>
              <a:t>, interpreted programming language</a:t>
            </a:r>
            <a:r>
              <a:rPr lang="en-US" altLang="zh-CN" sz="1400" dirty="0">
                <a:solidFill>
                  <a:srgbClr val="000000"/>
                </a:solidFill>
                <a:effectLst/>
                <a:latin typeface="+mn-lt"/>
                <a:ea typeface="黑体" pitchFamily="49" charset="-122"/>
                <a:cs typeface="Courier New" panose="02070309020205020404" pitchFamily="49" charset="0"/>
              </a:rPr>
              <a:t>.</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cs typeface="Courier New" panose="02070309020205020404" pitchFamily="49" charset="0"/>
              </a:rPr>
              <a:t>Mainly used in web development on browser, and recently on server.</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Implementations including:</a:t>
            </a:r>
          </a:p>
          <a:p>
            <a:pPr marL="171450" eaLnBrk="1" hangingPunct="1">
              <a:lnSpc>
                <a:spcPct val="115000"/>
              </a:lnSpc>
              <a:spcBef>
                <a:spcPct val="20000"/>
              </a:spcBef>
              <a:buSzPct val="85000"/>
            </a:pPr>
            <a:endParaRPr lang="en-US" altLang="zh-CN" sz="1400" dirty="0">
              <a:solidFill>
                <a:srgbClr val="000000"/>
              </a:solidFill>
              <a:effectLst/>
              <a:latin typeface="+mn-lt"/>
              <a:ea typeface="黑体" pitchFamily="49"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481" y="1784896"/>
            <a:ext cx="841276" cy="84127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0122" y="3563578"/>
            <a:ext cx="941519" cy="257630"/>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4209" y="3452675"/>
            <a:ext cx="1079077" cy="473715"/>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1276" y="3548288"/>
            <a:ext cx="751050" cy="287185"/>
          </a:xfrm>
          <a:prstGeom prst="rect">
            <a:avLst/>
          </a:prstGeom>
        </p:spPr>
      </p:pic>
      <p:pic>
        <p:nvPicPr>
          <p:cNvPr id="11" name="图片 1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9336" t="30433" r="17894" b="34504"/>
          <a:stretch/>
        </p:blipFill>
        <p:spPr>
          <a:xfrm>
            <a:off x="3961399" y="3807039"/>
            <a:ext cx="1145060" cy="359788"/>
          </a:xfrm>
          <a:prstGeom prst="rect">
            <a:avLst/>
          </a:prstGeom>
        </p:spPr>
      </p:pic>
      <p:sp>
        <p:nvSpPr>
          <p:cNvPr id="14" name="Rectangle 20"/>
          <p:cNvSpPr>
            <a:spLocks noChangeArrowheads="1"/>
          </p:cNvSpPr>
          <p:nvPr/>
        </p:nvSpPr>
        <p:spPr bwMode="auto">
          <a:xfrm>
            <a:off x="3203848" y="4084903"/>
            <a:ext cx="5688632" cy="1359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PHP </a:t>
            </a:r>
            <a:r>
              <a:rPr lang="en-US" altLang="zh-CN" sz="1200" dirty="0">
                <a:solidFill>
                  <a:srgbClr val="000000"/>
                </a:solidFill>
                <a:effectLst/>
                <a:latin typeface="+mn-lt"/>
                <a:ea typeface="黑体" pitchFamily="49" charset="-122"/>
              </a:rPr>
              <a:t>(PHP: Hypertext Preprocessor)</a:t>
            </a:r>
            <a:endParaRPr lang="en-US" altLang="zh-CN" sz="18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Designed by </a:t>
            </a:r>
            <a:r>
              <a:rPr lang="en-US" altLang="zh-CN" sz="1400" b="1" dirty="0" err="1">
                <a:solidFill>
                  <a:srgbClr val="000000"/>
                </a:solidFill>
                <a:effectLst/>
                <a:latin typeface="+mn-lt"/>
                <a:ea typeface="黑体" pitchFamily="49" charset="-122"/>
              </a:rPr>
              <a:t>Rasmus</a:t>
            </a:r>
            <a:r>
              <a:rPr lang="en-US" altLang="zh-CN" sz="1400" b="1" dirty="0">
                <a:solidFill>
                  <a:srgbClr val="000000"/>
                </a:solidFill>
                <a:effectLst/>
                <a:latin typeface="+mn-lt"/>
                <a:ea typeface="黑体" pitchFamily="49" charset="-122"/>
              </a:rPr>
              <a:t> </a:t>
            </a:r>
            <a:r>
              <a:rPr lang="en-US" altLang="zh-CN" sz="1400" b="1" dirty="0" err="1">
                <a:solidFill>
                  <a:srgbClr val="000000"/>
                </a:solidFill>
                <a:effectLst/>
                <a:latin typeface="+mn-lt"/>
                <a:ea typeface="黑体" pitchFamily="49" charset="-122"/>
              </a:rPr>
              <a:t>Lerdorf</a:t>
            </a:r>
            <a:endParaRPr lang="en-US" altLang="zh-CN" sz="1400" b="1"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General-purpose programming language</a:t>
            </a:r>
            <a:r>
              <a:rPr lang="en-US" altLang="zh-CN" sz="1400" dirty="0">
                <a:solidFill>
                  <a:srgbClr val="000000"/>
                </a:solidFill>
                <a:effectLst/>
                <a:latin typeface="+mn-lt"/>
                <a:ea typeface="黑体" pitchFamily="49" charset="-122"/>
                <a:cs typeface="Courier New" panose="02070309020205020404" pitchFamily="49" charset="0"/>
              </a:rPr>
              <a:t>.</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cs typeface="Courier New" panose="02070309020205020404" pitchFamily="49" charset="0"/>
              </a:rPr>
              <a:t>Mainly used in web development on server side.</a:t>
            </a:r>
          </a:p>
        </p:txBody>
      </p:sp>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9620" y="4243103"/>
            <a:ext cx="945137" cy="510374"/>
          </a:xfrm>
          <a:prstGeom prst="rect">
            <a:avLst/>
          </a:prstGeom>
        </p:spPr>
      </p:pic>
      <p:pic>
        <p:nvPicPr>
          <p:cNvPr id="13" name="图片 12"/>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18500" b="14563"/>
          <a:stretch/>
        </p:blipFill>
        <p:spPr>
          <a:xfrm>
            <a:off x="3521000" y="5446844"/>
            <a:ext cx="1555056" cy="346967"/>
          </a:xfrm>
          <a:prstGeom prst="rect">
            <a:avLst/>
          </a:prstGeom>
        </p:spPr>
      </p:pic>
      <p:pic>
        <p:nvPicPr>
          <p:cNvPr id="15" name="图片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7103" y="5359545"/>
            <a:ext cx="521119" cy="434266"/>
          </a:xfrm>
          <a:prstGeom prst="rect">
            <a:avLst/>
          </a:prstGeom>
        </p:spPr>
      </p:pic>
      <p:pic>
        <p:nvPicPr>
          <p:cNvPr id="16" name="图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9520" y="5446844"/>
            <a:ext cx="1063766" cy="262983"/>
          </a:xfrm>
          <a:prstGeom prst="rect">
            <a:avLst/>
          </a:prstGeom>
        </p:spPr>
      </p:pic>
      <p:pic>
        <p:nvPicPr>
          <p:cNvPr id="17" name="图片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46489" y="5400917"/>
            <a:ext cx="1057300" cy="405298"/>
          </a:xfrm>
          <a:prstGeom prst="rect">
            <a:avLst/>
          </a:prstGeom>
        </p:spPr>
      </p:pic>
      <p:pic>
        <p:nvPicPr>
          <p:cNvPr id="18" name="图片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36992" y="5358697"/>
            <a:ext cx="757790" cy="387706"/>
          </a:xfrm>
          <a:prstGeom prst="rect">
            <a:avLst/>
          </a:prstGeom>
        </p:spPr>
      </p:pic>
      <p:grpSp>
        <p:nvGrpSpPr>
          <p:cNvPr id="8" name="组合 7"/>
          <p:cNvGrpSpPr/>
          <p:nvPr/>
        </p:nvGrpSpPr>
        <p:grpSpPr>
          <a:xfrm>
            <a:off x="3250792" y="5894564"/>
            <a:ext cx="3011878" cy="475262"/>
            <a:chOff x="3112475" y="5842237"/>
            <a:chExt cx="3374264" cy="532445"/>
          </a:xfrm>
        </p:grpSpPr>
        <p:pic>
          <p:nvPicPr>
            <p:cNvPr id="19" name="图片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12475" y="5884280"/>
              <a:ext cx="1178810" cy="443457"/>
            </a:xfrm>
            <a:prstGeom prst="rect">
              <a:avLst/>
            </a:prstGeom>
          </p:spPr>
        </p:pic>
        <p:pic>
          <p:nvPicPr>
            <p:cNvPr id="20" name="图片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540471" y="5842237"/>
              <a:ext cx="665557" cy="532445"/>
            </a:xfrm>
            <a:prstGeom prst="rect">
              <a:avLst/>
            </a:prstGeom>
          </p:spPr>
        </p:pic>
        <p:pic>
          <p:nvPicPr>
            <p:cNvPr id="21" name="图片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282209" y="6051958"/>
              <a:ext cx="1204530" cy="228861"/>
            </a:xfrm>
            <a:prstGeom prst="rect">
              <a:avLst/>
            </a:prstGeom>
          </p:spPr>
        </p:pic>
      </p:grpSp>
      <p:sp>
        <p:nvSpPr>
          <p:cNvPr id="5" name="文本框 4"/>
          <p:cNvSpPr txBox="1"/>
          <p:nvPr/>
        </p:nvSpPr>
        <p:spPr>
          <a:xfrm>
            <a:off x="4572000" y="-171400"/>
            <a:ext cx="184731" cy="461665"/>
          </a:xfrm>
          <a:prstGeom prst="rect">
            <a:avLst/>
          </a:prstGeom>
          <a:noFill/>
        </p:spPr>
        <p:txBody>
          <a:bodyPr wrap="none" rtlCol="0">
            <a:spAutoFit/>
          </a:bodyPr>
          <a:lstStyle/>
          <a:p>
            <a:endParaRPr lang="zh-CN" altLang="en-US" dirty="0">
              <a:solidFill>
                <a:srgbClr val="000000"/>
              </a:solidFill>
              <a:effectLst/>
            </a:endParaRPr>
          </a:p>
        </p:txBody>
      </p:sp>
      <p:pic>
        <p:nvPicPr>
          <p:cNvPr id="23" name="图片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662921" y="3364627"/>
            <a:ext cx="543166" cy="814749"/>
          </a:xfrm>
          <a:prstGeom prst="rect">
            <a:avLst/>
          </a:prstGeom>
        </p:spPr>
      </p:pic>
      <p:sp>
        <p:nvSpPr>
          <p:cNvPr id="24" name="文本框 23"/>
          <p:cNvSpPr txBox="1"/>
          <p:nvPr/>
        </p:nvSpPr>
        <p:spPr>
          <a:xfrm>
            <a:off x="7189748" y="3307076"/>
            <a:ext cx="1954381" cy="477054"/>
          </a:xfrm>
          <a:prstGeom prst="rect">
            <a:avLst/>
          </a:prstGeom>
          <a:noFill/>
        </p:spPr>
        <p:txBody>
          <a:bodyPr wrap="none" rtlCol="0">
            <a:spAutoFit/>
          </a:bodyPr>
          <a:lstStyle/>
          <a:p>
            <a:r>
              <a:rPr lang="en-US" altLang="zh-CN" sz="1400" b="1" dirty="0" err="1">
                <a:solidFill>
                  <a:srgbClr val="000000"/>
                </a:solidFill>
                <a:effectLst/>
              </a:rPr>
              <a:t>AntiTRUST</a:t>
            </a:r>
            <a:r>
              <a:rPr lang="en-US" altLang="zh-CN" sz="1400" dirty="0">
                <a:solidFill>
                  <a:srgbClr val="000000"/>
                </a:solidFill>
                <a:effectLst/>
              </a:rPr>
              <a:t>  2001</a:t>
            </a:r>
          </a:p>
          <a:p>
            <a:r>
              <a:rPr lang="en-US" altLang="zh-CN" sz="1100" dirty="0">
                <a:solidFill>
                  <a:srgbClr val="000000"/>
                </a:solidFill>
                <a:effectLst/>
              </a:rPr>
              <a:t>DOUBAN 7.1</a:t>
            </a:r>
            <a:r>
              <a:rPr lang="en-US" altLang="zh-CN" sz="1000" dirty="0">
                <a:solidFill>
                  <a:srgbClr val="000000"/>
                </a:solidFill>
                <a:effectLst/>
              </a:rPr>
              <a:t>/10</a:t>
            </a:r>
            <a:r>
              <a:rPr lang="en-US" altLang="zh-CN" sz="1100" dirty="0">
                <a:solidFill>
                  <a:srgbClr val="000000"/>
                </a:solidFill>
                <a:effectLst/>
              </a:rPr>
              <a:t> IMDb 6.1</a:t>
            </a:r>
            <a:r>
              <a:rPr lang="en-US" altLang="zh-CN" sz="1000" dirty="0">
                <a:solidFill>
                  <a:srgbClr val="000000"/>
                </a:solidFill>
                <a:effectLst/>
              </a:rPr>
              <a:t>/10</a:t>
            </a:r>
            <a:endParaRPr lang="zh-CN" altLang="en-US" sz="1100" dirty="0">
              <a:solidFill>
                <a:srgbClr val="000000"/>
              </a:solidFill>
              <a:effectLst/>
            </a:endParaRPr>
          </a:p>
        </p:txBody>
      </p:sp>
      <p:pic>
        <p:nvPicPr>
          <p:cNvPr id="25" name="图片 2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47847" y="3860030"/>
            <a:ext cx="887766" cy="310718"/>
          </a:xfrm>
          <a:prstGeom prst="rect">
            <a:avLst/>
          </a:prstGeom>
        </p:spPr>
      </p:pic>
      <p:pic>
        <p:nvPicPr>
          <p:cNvPr id="27" name="图片 2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640316" y="5790788"/>
            <a:ext cx="544014" cy="816021"/>
          </a:xfrm>
          <a:prstGeom prst="rect">
            <a:avLst/>
          </a:prstGeom>
        </p:spPr>
      </p:pic>
      <p:sp>
        <p:nvSpPr>
          <p:cNvPr id="30" name="文本框 29"/>
          <p:cNvSpPr txBox="1"/>
          <p:nvPr/>
        </p:nvSpPr>
        <p:spPr>
          <a:xfrm>
            <a:off x="7206087" y="5913569"/>
            <a:ext cx="1830950" cy="438582"/>
          </a:xfrm>
          <a:prstGeom prst="rect">
            <a:avLst/>
          </a:prstGeom>
          <a:noFill/>
        </p:spPr>
        <p:txBody>
          <a:bodyPr wrap="none" rtlCol="0">
            <a:spAutoFit/>
          </a:bodyPr>
          <a:lstStyle/>
          <a:p>
            <a:r>
              <a:rPr lang="en-US" altLang="zh-CN" sz="1200" b="1" dirty="0">
                <a:solidFill>
                  <a:srgbClr val="000000"/>
                </a:solidFill>
                <a:effectLst/>
              </a:rPr>
              <a:t>The Social Network 2010</a:t>
            </a:r>
          </a:p>
          <a:p>
            <a:r>
              <a:rPr lang="en-US" altLang="zh-CN" sz="1000" dirty="0">
                <a:solidFill>
                  <a:srgbClr val="000000"/>
                </a:solidFill>
                <a:effectLst/>
              </a:rPr>
              <a:t>DOUBAN 8.1</a:t>
            </a:r>
            <a:r>
              <a:rPr lang="en-US" altLang="zh-CN" sz="800" dirty="0">
                <a:solidFill>
                  <a:srgbClr val="000000"/>
                </a:solidFill>
                <a:effectLst/>
              </a:rPr>
              <a:t>/10</a:t>
            </a:r>
            <a:r>
              <a:rPr lang="en-US" altLang="zh-CN" sz="1000" dirty="0">
                <a:solidFill>
                  <a:srgbClr val="000000"/>
                </a:solidFill>
                <a:effectLst/>
              </a:rPr>
              <a:t> IMDb 7.7</a:t>
            </a:r>
            <a:r>
              <a:rPr lang="en-US" altLang="zh-CN" sz="800" dirty="0">
                <a:solidFill>
                  <a:srgbClr val="000000"/>
                </a:solidFill>
                <a:effectLst/>
              </a:rPr>
              <a:t>/10</a:t>
            </a:r>
            <a:endParaRPr lang="zh-CN" altLang="en-US" sz="800" dirty="0">
              <a:solidFill>
                <a:srgbClr val="000000"/>
              </a:solidFill>
              <a:effectLst/>
            </a:endParaRPr>
          </a:p>
        </p:txBody>
      </p:sp>
      <p:sp>
        <p:nvSpPr>
          <p:cNvPr id="28" name="Rectangle 27"/>
          <p:cNvSpPr>
            <a:spLocks noChangeArrowheads="1"/>
          </p:cNvSpPr>
          <p:nvPr/>
        </p:nvSpPr>
        <p:spPr bwMode="auto">
          <a:xfrm>
            <a:off x="828178" y="238728"/>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ffectLst/>
                <a:ea typeface="黑体" pitchFamily="49" charset="-122"/>
              </a:rPr>
              <a:t>1990s: the Internet age</a:t>
            </a:r>
            <a:endParaRPr lang="zh-CN" altLang="en-US" sz="4000" b="1" dirty="0">
              <a:solidFill>
                <a:srgbClr val="1557AE"/>
              </a:solidFill>
              <a:effectLst/>
              <a:ea typeface="黑体" pitchFamily="49" charset="-122"/>
            </a:endParaRPr>
          </a:p>
        </p:txBody>
      </p:sp>
      <p:pic>
        <p:nvPicPr>
          <p:cNvPr id="29" name="图片 28"/>
          <p:cNvPicPr>
            <a:picLocks noChangeAspect="1"/>
          </p:cNvPicPr>
          <p:nvPr/>
        </p:nvPicPr>
        <p:blipFill>
          <a:blip r:embed="rId20"/>
          <a:stretch>
            <a:fillRect/>
          </a:stretch>
        </p:blipFill>
        <p:spPr>
          <a:xfrm>
            <a:off x="-87908" y="44707"/>
            <a:ext cx="847417" cy="1012024"/>
          </a:xfrm>
          <a:prstGeom prst="rect">
            <a:avLst/>
          </a:prstGeom>
        </p:spPr>
      </p:pic>
    </p:spTree>
    <p:extLst>
      <p:ext uri="{BB962C8B-B14F-4D97-AF65-F5344CB8AC3E}">
        <p14:creationId xmlns:p14="http://schemas.microsoft.com/office/powerpoint/2010/main" val="2707094429"/>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864214" y="223876"/>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ffectLst/>
                <a:ea typeface="黑体" pitchFamily="49" charset="-122"/>
              </a:rPr>
              <a:t>2000s~today: Evolution continues</a:t>
            </a:r>
            <a:endParaRPr lang="zh-CN" altLang="en-US" sz="4000" b="1" dirty="0">
              <a:solidFill>
                <a:srgbClr val="1557AE"/>
              </a:solidFill>
              <a:effectLst/>
              <a:ea typeface="黑体" pitchFamily="49" charset="-122"/>
            </a:endParaRPr>
          </a:p>
        </p:txBody>
      </p:sp>
      <p:sp>
        <p:nvSpPr>
          <p:cNvPr id="9" name="Rectangle 20"/>
          <p:cNvSpPr>
            <a:spLocks noChangeArrowheads="1"/>
          </p:cNvSpPr>
          <p:nvPr/>
        </p:nvSpPr>
        <p:spPr bwMode="auto">
          <a:xfrm>
            <a:off x="683569" y="2060848"/>
            <a:ext cx="2736304" cy="451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1600" dirty="0">
                <a:solidFill>
                  <a:srgbClr val="000000"/>
                </a:solidFill>
                <a:effectLst/>
                <a:ea typeface="黑体" pitchFamily="49" charset="-122"/>
              </a:rPr>
              <a:t>2000 – ActionScript</a:t>
            </a:r>
          </a:p>
          <a:p>
            <a:pPr marL="171450" eaLnBrk="1" hangingPunct="1">
              <a:spcBef>
                <a:spcPct val="20000"/>
              </a:spcBef>
              <a:buSzPct val="85000"/>
            </a:pPr>
            <a:r>
              <a:rPr lang="en-US" altLang="zh-CN" sz="1600" dirty="0">
                <a:solidFill>
                  <a:srgbClr val="000000"/>
                </a:solidFill>
                <a:effectLst/>
                <a:ea typeface="黑体" pitchFamily="49" charset="-122"/>
              </a:rPr>
              <a:t>2001 – </a:t>
            </a:r>
            <a:r>
              <a:rPr lang="en-US" altLang="zh-CN" sz="1600" b="1" dirty="0">
                <a:solidFill>
                  <a:srgbClr val="FF0000"/>
                </a:solidFill>
                <a:effectLst/>
                <a:ea typeface="黑体" pitchFamily="49" charset="-122"/>
              </a:rPr>
              <a:t>C#</a:t>
            </a:r>
          </a:p>
          <a:p>
            <a:pPr marL="171450" eaLnBrk="1" hangingPunct="1">
              <a:spcBef>
                <a:spcPct val="20000"/>
              </a:spcBef>
              <a:buSzPct val="85000"/>
            </a:pPr>
            <a:r>
              <a:rPr lang="en-US" altLang="zh-CN" sz="1600" dirty="0">
                <a:solidFill>
                  <a:srgbClr val="000000"/>
                </a:solidFill>
                <a:effectLst/>
                <a:ea typeface="黑体" pitchFamily="49" charset="-122"/>
              </a:rPr>
              <a:t>2003 – Apache Groovy                                               </a:t>
            </a:r>
          </a:p>
          <a:p>
            <a:pPr marL="171450" eaLnBrk="1" hangingPunct="1">
              <a:spcBef>
                <a:spcPct val="20000"/>
              </a:spcBef>
              <a:buSzPct val="85000"/>
            </a:pPr>
            <a:r>
              <a:rPr lang="en-US" altLang="zh-CN" sz="1600" dirty="0">
                <a:solidFill>
                  <a:srgbClr val="000000"/>
                </a:solidFill>
                <a:effectLst/>
                <a:ea typeface="黑体" pitchFamily="49" charset="-122"/>
              </a:rPr>
              <a:t>2003 – </a:t>
            </a:r>
            <a:r>
              <a:rPr lang="en-US" altLang="zh-CN" sz="1600" b="1" dirty="0">
                <a:solidFill>
                  <a:srgbClr val="FF0000"/>
                </a:solidFill>
                <a:effectLst/>
                <a:ea typeface="黑体" pitchFamily="49" charset="-122"/>
              </a:rPr>
              <a:t>Scala</a:t>
            </a:r>
          </a:p>
          <a:p>
            <a:pPr marL="171450" eaLnBrk="1" hangingPunct="1">
              <a:spcBef>
                <a:spcPct val="20000"/>
              </a:spcBef>
              <a:buSzPct val="85000"/>
            </a:pPr>
            <a:r>
              <a:rPr lang="en-US" altLang="zh-CN" sz="1600" dirty="0">
                <a:solidFill>
                  <a:srgbClr val="000000"/>
                </a:solidFill>
                <a:effectLst/>
                <a:ea typeface="黑体" pitchFamily="49" charset="-122"/>
              </a:rPr>
              <a:t>2005 – F#</a:t>
            </a:r>
          </a:p>
          <a:p>
            <a:pPr marL="171450" eaLnBrk="1" hangingPunct="1">
              <a:spcBef>
                <a:spcPct val="20000"/>
              </a:spcBef>
              <a:buSzPct val="85000"/>
            </a:pPr>
            <a:r>
              <a:rPr lang="en-US" altLang="zh-CN" sz="1600" dirty="0">
                <a:solidFill>
                  <a:srgbClr val="000000"/>
                </a:solidFill>
                <a:effectLst/>
                <a:ea typeface="黑体" pitchFamily="49" charset="-122"/>
              </a:rPr>
              <a:t>2006 – Windows PowerShell</a:t>
            </a:r>
          </a:p>
          <a:p>
            <a:pPr marL="171450" eaLnBrk="1" hangingPunct="1">
              <a:spcBef>
                <a:spcPct val="20000"/>
              </a:spcBef>
              <a:buSzPct val="85000"/>
            </a:pPr>
            <a:r>
              <a:rPr lang="en-US" altLang="zh-CN" sz="1600" dirty="0">
                <a:solidFill>
                  <a:srgbClr val="000000"/>
                </a:solidFill>
                <a:effectLst/>
                <a:ea typeface="黑体" pitchFamily="49" charset="-122"/>
              </a:rPr>
              <a:t>2007 – </a:t>
            </a:r>
            <a:r>
              <a:rPr lang="en-US" altLang="zh-CN" sz="1600" dirty="0" err="1">
                <a:solidFill>
                  <a:srgbClr val="000000"/>
                </a:solidFill>
                <a:effectLst/>
                <a:ea typeface="黑体" pitchFamily="49" charset="-122"/>
              </a:rPr>
              <a:t>Clojure</a:t>
            </a:r>
            <a:endParaRPr lang="en-US" altLang="zh-CN" sz="1600" dirty="0">
              <a:solidFill>
                <a:srgbClr val="000000"/>
              </a:solidFill>
              <a:effectLst/>
              <a:ea typeface="黑体" pitchFamily="49" charset="-122"/>
            </a:endParaRPr>
          </a:p>
          <a:p>
            <a:pPr marL="171450" eaLnBrk="1" hangingPunct="1">
              <a:spcBef>
                <a:spcPct val="20000"/>
              </a:spcBef>
              <a:buSzPct val="85000"/>
            </a:pPr>
            <a:r>
              <a:rPr lang="en-US" altLang="zh-CN" sz="1600" dirty="0">
                <a:solidFill>
                  <a:srgbClr val="000000"/>
                </a:solidFill>
                <a:effectLst/>
                <a:ea typeface="黑体" pitchFamily="49" charset="-122"/>
              </a:rPr>
              <a:t>2009 – </a:t>
            </a:r>
            <a:r>
              <a:rPr lang="en-US" altLang="zh-CN" sz="1600" b="1" dirty="0">
                <a:solidFill>
                  <a:srgbClr val="FF0000"/>
                </a:solidFill>
                <a:effectLst/>
                <a:ea typeface="黑体" pitchFamily="49" charset="-122"/>
              </a:rPr>
              <a:t>Go</a:t>
            </a:r>
          </a:p>
          <a:p>
            <a:pPr marL="171450" eaLnBrk="1" hangingPunct="1">
              <a:spcBef>
                <a:spcPct val="20000"/>
              </a:spcBef>
              <a:buSzPct val="85000"/>
            </a:pPr>
            <a:r>
              <a:rPr lang="en-US" altLang="zh-CN" sz="1600" dirty="0">
                <a:solidFill>
                  <a:srgbClr val="000000"/>
                </a:solidFill>
                <a:effectLst/>
                <a:ea typeface="黑体" pitchFamily="49" charset="-122"/>
              </a:rPr>
              <a:t>2011 – Dart</a:t>
            </a:r>
          </a:p>
          <a:p>
            <a:pPr marL="171450" eaLnBrk="1" hangingPunct="1">
              <a:spcBef>
                <a:spcPct val="20000"/>
              </a:spcBef>
              <a:buSzPct val="85000"/>
            </a:pPr>
            <a:r>
              <a:rPr lang="en-US" altLang="zh-CN" sz="1600" dirty="0">
                <a:solidFill>
                  <a:srgbClr val="000000"/>
                </a:solidFill>
                <a:effectLst/>
                <a:ea typeface="黑体" pitchFamily="49" charset="-122"/>
              </a:rPr>
              <a:t>2012 – Julia</a:t>
            </a:r>
          </a:p>
          <a:p>
            <a:pPr marL="171450" eaLnBrk="1" hangingPunct="1">
              <a:spcBef>
                <a:spcPct val="20000"/>
              </a:spcBef>
              <a:buSzPct val="85000"/>
            </a:pPr>
            <a:r>
              <a:rPr lang="en-US" altLang="zh-CN" sz="1600" dirty="0">
                <a:solidFill>
                  <a:srgbClr val="000000"/>
                </a:solidFill>
                <a:effectLst/>
                <a:ea typeface="黑体" pitchFamily="49" charset="-122"/>
              </a:rPr>
              <a:t>2014 – </a:t>
            </a:r>
            <a:r>
              <a:rPr lang="en-US" altLang="zh-CN" sz="1600" b="1" dirty="0">
                <a:solidFill>
                  <a:srgbClr val="FF0000"/>
                </a:solidFill>
                <a:effectLst/>
                <a:ea typeface="黑体" pitchFamily="49" charset="-122"/>
              </a:rPr>
              <a:t>Swift</a:t>
            </a:r>
          </a:p>
          <a:p>
            <a:pPr marL="171450" eaLnBrk="1" hangingPunct="1">
              <a:spcBef>
                <a:spcPct val="20000"/>
              </a:spcBef>
              <a:buSzPct val="85000"/>
            </a:pPr>
            <a:r>
              <a:rPr lang="en-US" altLang="zh-CN" sz="1600" dirty="0">
                <a:solidFill>
                  <a:srgbClr val="000000"/>
                </a:solidFill>
                <a:effectLst/>
                <a:ea typeface="黑体" pitchFamily="49" charset="-122"/>
              </a:rPr>
              <a:t>2015 – Rust</a:t>
            </a:r>
          </a:p>
        </p:txBody>
      </p:sp>
      <p:sp>
        <p:nvSpPr>
          <p:cNvPr id="11" name="Rectangle 20"/>
          <p:cNvSpPr>
            <a:spLocks noChangeArrowheads="1"/>
          </p:cNvSpPr>
          <p:nvPr/>
        </p:nvSpPr>
        <p:spPr bwMode="auto">
          <a:xfrm>
            <a:off x="251396" y="1052737"/>
            <a:ext cx="8641084" cy="100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2000s~today: Functional programming, metaprogramming, mobility, quantum computing and more.</a:t>
            </a:r>
          </a:p>
        </p:txBody>
      </p:sp>
      <p:sp>
        <p:nvSpPr>
          <p:cNvPr id="13" name="Rectangle 20"/>
          <p:cNvSpPr>
            <a:spLocks noChangeArrowheads="1"/>
          </p:cNvSpPr>
          <p:nvPr/>
        </p:nvSpPr>
        <p:spPr bwMode="auto">
          <a:xfrm>
            <a:off x="3203849" y="2023786"/>
            <a:ext cx="5688632" cy="161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800" b="1" dirty="0">
                <a:solidFill>
                  <a:srgbClr val="000000"/>
                </a:solidFill>
                <a:effectLst/>
                <a:latin typeface="+mn-lt"/>
                <a:ea typeface="黑体" pitchFamily="49" charset="-122"/>
              </a:rPr>
              <a:t>C#</a:t>
            </a:r>
            <a:endParaRPr lang="en-US" altLang="zh-CN" sz="1800" dirty="0">
              <a:solidFill>
                <a:srgbClr val="000000"/>
              </a:solidFill>
              <a:effectLst/>
              <a:latin typeface="+mn-lt"/>
              <a:ea typeface="黑体" pitchFamily="49" charset="-122"/>
            </a:endParaRP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Design led by </a:t>
            </a:r>
            <a:r>
              <a:rPr lang="en-US" altLang="zh-CN" sz="1400" b="1" dirty="0">
                <a:solidFill>
                  <a:srgbClr val="000000"/>
                </a:solidFill>
                <a:effectLst/>
                <a:latin typeface="+mn-lt"/>
                <a:ea typeface="黑体" pitchFamily="49" charset="-122"/>
              </a:rPr>
              <a:t>Anders Hejlsberg</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rPr>
              <a:t>Multi-paradigm programming language</a:t>
            </a:r>
            <a:r>
              <a:rPr lang="en-US" altLang="zh-CN" sz="1400" dirty="0">
                <a:solidFill>
                  <a:srgbClr val="000000"/>
                </a:solidFill>
                <a:effectLst/>
                <a:latin typeface="+mn-lt"/>
                <a:ea typeface="黑体" pitchFamily="49" charset="-122"/>
                <a:cs typeface="Courier New" panose="02070309020205020404" pitchFamily="49" charset="0"/>
              </a:rPr>
              <a:t>.</a:t>
            </a:r>
          </a:p>
          <a:p>
            <a:pPr marL="171450" eaLnBrk="1" hangingPunct="1">
              <a:lnSpc>
                <a:spcPct val="115000"/>
              </a:lnSpc>
              <a:spcBef>
                <a:spcPct val="20000"/>
              </a:spcBef>
              <a:buSzPct val="85000"/>
            </a:pPr>
            <a:r>
              <a:rPr lang="en-US" altLang="zh-CN" sz="1400" dirty="0">
                <a:solidFill>
                  <a:srgbClr val="000000"/>
                </a:solidFill>
                <a:effectLst/>
                <a:latin typeface="+mn-lt"/>
                <a:ea typeface="黑体" pitchFamily="49" charset="-122"/>
                <a:cs typeface="Courier New" panose="02070309020205020404" pitchFamily="49" charset="0"/>
              </a:rPr>
              <a:t>As part of .NET, widely used in enterprise application development.</a:t>
            </a:r>
          </a:p>
          <a:p>
            <a:pPr marL="171450" eaLnBrk="1" hangingPunct="1">
              <a:lnSpc>
                <a:spcPct val="115000"/>
              </a:lnSpc>
              <a:spcBef>
                <a:spcPct val="20000"/>
              </a:spcBef>
              <a:buSzPct val="85000"/>
            </a:pPr>
            <a:endParaRPr lang="en-US" altLang="zh-CN" sz="1400" dirty="0">
              <a:solidFill>
                <a:srgbClr val="000000"/>
              </a:solidFill>
              <a:effectLst/>
              <a:latin typeface="+mn-lt"/>
              <a:ea typeface="黑体" pitchFamily="49"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1747102"/>
            <a:ext cx="1176525" cy="807881"/>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7017" y="3395369"/>
            <a:ext cx="993326" cy="1354649"/>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8402" y="1808448"/>
            <a:ext cx="1394486" cy="692745"/>
          </a:xfrm>
          <a:prstGeom prst="rect">
            <a:avLst/>
          </a:prstGeom>
        </p:spPr>
      </p:pic>
      <p:sp>
        <p:nvSpPr>
          <p:cNvPr id="15" name="文本框 14"/>
          <p:cNvSpPr txBox="1"/>
          <p:nvPr/>
        </p:nvSpPr>
        <p:spPr>
          <a:xfrm>
            <a:off x="4509136" y="3310551"/>
            <a:ext cx="4060717" cy="1477328"/>
          </a:xfrm>
          <a:prstGeom prst="rect">
            <a:avLst/>
          </a:prstGeom>
          <a:noFill/>
        </p:spPr>
        <p:txBody>
          <a:bodyPr wrap="square" rtlCol="0">
            <a:spAutoFit/>
          </a:bodyPr>
          <a:lstStyle/>
          <a:p>
            <a:r>
              <a:rPr lang="en-US" altLang="zh-CN" sz="1800" b="1" dirty="0">
                <a:solidFill>
                  <a:srgbClr val="000000"/>
                </a:solidFill>
                <a:effectLst/>
                <a:ea typeface="黑体" pitchFamily="49" charset="-122"/>
              </a:rPr>
              <a:t>Anders Hejlsberg</a:t>
            </a:r>
            <a:endParaRPr lang="en-US" sz="1800" b="1" dirty="0">
              <a:solidFill>
                <a:srgbClr val="000000"/>
              </a:solidFill>
              <a:effectLst/>
            </a:endParaRPr>
          </a:p>
          <a:p>
            <a:r>
              <a:rPr lang="da-DK" sz="1200" dirty="0">
                <a:solidFill>
                  <a:srgbClr val="000000"/>
                </a:solidFill>
                <a:effectLst/>
              </a:rPr>
              <a:t>December 1960</a:t>
            </a:r>
            <a:endParaRPr lang="da-DK" altLang="zh-CN" sz="1200" dirty="0">
              <a:solidFill>
                <a:srgbClr val="000000"/>
              </a:solidFill>
              <a:effectLst/>
            </a:endParaRPr>
          </a:p>
          <a:p>
            <a:r>
              <a:rPr lang="da-DK" altLang="zh-CN" sz="1200" dirty="0">
                <a:solidFill>
                  <a:srgbClr val="000000"/>
                </a:solidFill>
                <a:effectLst/>
              </a:rPr>
              <a:t>Designer of </a:t>
            </a:r>
            <a:r>
              <a:rPr lang="da-DK" altLang="zh-CN" sz="1200" b="1" dirty="0">
                <a:solidFill>
                  <a:srgbClr val="000000"/>
                </a:solidFill>
                <a:effectLst/>
              </a:rPr>
              <a:t>Turbo Pascal </a:t>
            </a:r>
            <a:r>
              <a:rPr lang="da-DK" altLang="zh-CN" sz="1200" dirty="0">
                <a:solidFill>
                  <a:srgbClr val="000000"/>
                </a:solidFill>
                <a:effectLst/>
              </a:rPr>
              <a:t>software development system</a:t>
            </a:r>
            <a:endParaRPr lang="da-DK" altLang="zh-CN" sz="1200" b="1" dirty="0">
              <a:solidFill>
                <a:srgbClr val="000000"/>
              </a:solidFill>
              <a:effectLst/>
            </a:endParaRPr>
          </a:p>
          <a:p>
            <a:r>
              <a:rPr lang="da-DK" altLang="zh-CN" sz="1200" dirty="0">
                <a:solidFill>
                  <a:srgbClr val="000000"/>
                </a:solidFill>
                <a:effectLst/>
              </a:rPr>
              <a:t>Designer of Delphi ( Object Pascal )</a:t>
            </a:r>
          </a:p>
          <a:p>
            <a:r>
              <a:rPr lang="da-DK" altLang="zh-CN" sz="1200" dirty="0">
                <a:solidFill>
                  <a:srgbClr val="000000"/>
                </a:solidFill>
                <a:effectLst/>
              </a:rPr>
              <a:t>Lead architect of J++</a:t>
            </a:r>
          </a:p>
          <a:p>
            <a:r>
              <a:rPr lang="da-DK" altLang="zh-CN" sz="1200" dirty="0">
                <a:solidFill>
                  <a:srgbClr val="000000"/>
                </a:solidFill>
                <a:effectLst/>
              </a:rPr>
              <a:t>Lead architect of C#</a:t>
            </a:r>
          </a:p>
          <a:p>
            <a:r>
              <a:rPr lang="en-US" altLang="zh-CN" sz="1200" dirty="0">
                <a:solidFill>
                  <a:srgbClr val="000000"/>
                </a:solidFill>
                <a:effectLst/>
              </a:rPr>
              <a:t>Lead architect of </a:t>
            </a:r>
            <a:r>
              <a:rPr lang="en-US" altLang="zh-CN" sz="1200" dirty="0" err="1">
                <a:solidFill>
                  <a:srgbClr val="000000"/>
                </a:solidFill>
                <a:effectLst/>
              </a:rPr>
              <a:t>TypeScript</a:t>
            </a:r>
            <a:endParaRPr lang="en-US" altLang="zh-CN" sz="1200" dirty="0">
              <a:solidFill>
                <a:srgbClr val="000000"/>
              </a:solidFill>
              <a:effectLst/>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7793" y="4883987"/>
            <a:ext cx="1017692" cy="1269781"/>
          </a:xfrm>
          <a:prstGeom prst="rect">
            <a:avLst/>
          </a:prstGeom>
          <a:effectLst>
            <a:outerShdw blurRad="50800" dist="38100" dir="2700000" algn="tl" rotWithShape="0">
              <a:prstClr val="black">
                <a:alpha val="40000"/>
              </a:prstClr>
            </a:outerShdw>
          </a:effectLst>
        </p:spPr>
      </p:pic>
      <p:sp>
        <p:nvSpPr>
          <p:cNvPr id="17" name="文本框 16"/>
          <p:cNvSpPr txBox="1"/>
          <p:nvPr/>
        </p:nvSpPr>
        <p:spPr>
          <a:xfrm>
            <a:off x="6831680" y="6170888"/>
            <a:ext cx="1547600" cy="276999"/>
          </a:xfrm>
          <a:prstGeom prst="rect">
            <a:avLst/>
          </a:prstGeom>
          <a:noFill/>
        </p:spPr>
        <p:txBody>
          <a:bodyPr wrap="square" rtlCol="0">
            <a:spAutoFit/>
          </a:bodyPr>
          <a:lstStyle/>
          <a:p>
            <a:r>
              <a:rPr lang="en-US" altLang="zh-CN" sz="1200" dirty="0">
                <a:solidFill>
                  <a:srgbClr val="000000"/>
                </a:solidFill>
                <a:effectLst/>
                <a:latin typeface="+mn-lt"/>
                <a:ea typeface="微软雅黑" panose="020B0503020204020204" pitchFamily="34" charset="-122"/>
              </a:rPr>
              <a:t>《Borland </a:t>
            </a:r>
            <a:r>
              <a:rPr lang="zh-CN" altLang="en-US" sz="1200" dirty="0">
                <a:solidFill>
                  <a:srgbClr val="000000"/>
                </a:solidFill>
                <a:effectLst/>
                <a:latin typeface="+mn-lt"/>
                <a:ea typeface="微软雅黑" panose="020B0503020204020204" pitchFamily="34" charset="-122"/>
              </a:rPr>
              <a:t>传奇</a:t>
            </a:r>
            <a:r>
              <a:rPr lang="en-US" altLang="zh-CN" sz="1200" dirty="0">
                <a:solidFill>
                  <a:srgbClr val="000000"/>
                </a:solidFill>
                <a:effectLst/>
                <a:latin typeface="+mn-lt"/>
                <a:ea typeface="微软雅黑" panose="020B0503020204020204" pitchFamily="34" charset="-122"/>
              </a:rPr>
              <a:t>》</a:t>
            </a:r>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7018" y="4904583"/>
            <a:ext cx="1829090" cy="1249185"/>
          </a:xfrm>
          <a:prstGeom prst="rect">
            <a:avLst/>
          </a:prstGeom>
        </p:spPr>
      </p:pic>
      <p:sp>
        <p:nvSpPr>
          <p:cNvPr id="16" name="文本框 15"/>
          <p:cNvSpPr txBox="1"/>
          <p:nvPr/>
        </p:nvSpPr>
        <p:spPr>
          <a:xfrm>
            <a:off x="3779850" y="6170888"/>
            <a:ext cx="1296206" cy="276999"/>
          </a:xfrm>
          <a:prstGeom prst="rect">
            <a:avLst/>
          </a:prstGeom>
          <a:noFill/>
        </p:spPr>
        <p:txBody>
          <a:bodyPr wrap="square" rtlCol="0">
            <a:spAutoFit/>
          </a:bodyPr>
          <a:lstStyle/>
          <a:p>
            <a:r>
              <a:rPr lang="en-US" altLang="zh-CN" sz="1200" dirty="0">
                <a:solidFill>
                  <a:srgbClr val="000000"/>
                </a:solidFill>
                <a:effectLst/>
                <a:latin typeface="+mn-lt"/>
                <a:ea typeface="微软雅黑" panose="020B0503020204020204" pitchFamily="34" charset="-122"/>
              </a:rPr>
              <a:t>Turbo Pascal 7.1</a:t>
            </a:r>
          </a:p>
        </p:txBody>
      </p:sp>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42921" y="4883987"/>
            <a:ext cx="1371364" cy="1269781"/>
          </a:xfrm>
          <a:prstGeom prst="rect">
            <a:avLst/>
          </a:prstGeom>
        </p:spPr>
      </p:pic>
      <p:sp>
        <p:nvSpPr>
          <p:cNvPr id="18" name="文本框 17"/>
          <p:cNvSpPr txBox="1"/>
          <p:nvPr/>
        </p:nvSpPr>
        <p:spPr>
          <a:xfrm>
            <a:off x="5652058" y="6153768"/>
            <a:ext cx="1296206" cy="276999"/>
          </a:xfrm>
          <a:prstGeom prst="rect">
            <a:avLst/>
          </a:prstGeom>
          <a:noFill/>
        </p:spPr>
        <p:txBody>
          <a:bodyPr wrap="square" rtlCol="0">
            <a:spAutoFit/>
          </a:bodyPr>
          <a:lstStyle/>
          <a:p>
            <a:r>
              <a:rPr lang="en-US" altLang="zh-CN" sz="1200" dirty="0">
                <a:solidFill>
                  <a:srgbClr val="000000"/>
                </a:solidFill>
                <a:effectLst/>
                <a:latin typeface="+mn-lt"/>
                <a:ea typeface="微软雅黑" panose="020B0503020204020204" pitchFamily="34" charset="-122"/>
              </a:rPr>
              <a:t>Delphi GUI</a:t>
            </a:r>
          </a:p>
        </p:txBody>
      </p:sp>
      <p:sp>
        <p:nvSpPr>
          <p:cNvPr id="19" name="文本框 18"/>
          <p:cNvSpPr txBox="1"/>
          <p:nvPr/>
        </p:nvSpPr>
        <p:spPr>
          <a:xfrm>
            <a:off x="392971" y="6382597"/>
            <a:ext cx="3599062" cy="246221"/>
          </a:xfrm>
          <a:prstGeom prst="rect">
            <a:avLst/>
          </a:prstGeom>
          <a:noFill/>
        </p:spPr>
        <p:txBody>
          <a:bodyPr wrap="none" rtlCol="0">
            <a:spAutoFit/>
          </a:bodyPr>
          <a:lstStyle/>
          <a:p>
            <a:r>
              <a:rPr lang="en-US" sz="1000" dirty="0">
                <a:solidFill>
                  <a:srgbClr val="000000"/>
                </a:solidFill>
                <a:effectLst/>
              </a:rPr>
              <a:t>https://en.wikipedia.org/wiki/History_of_programming_languages</a:t>
            </a:r>
          </a:p>
        </p:txBody>
      </p:sp>
      <p:pic>
        <p:nvPicPr>
          <p:cNvPr id="20" name="图片 19"/>
          <p:cNvPicPr>
            <a:picLocks noChangeAspect="1"/>
          </p:cNvPicPr>
          <p:nvPr/>
        </p:nvPicPr>
        <p:blipFill>
          <a:blip r:embed="rId9"/>
          <a:stretch>
            <a:fillRect/>
          </a:stretch>
        </p:blipFill>
        <p:spPr>
          <a:xfrm>
            <a:off x="-87908" y="44707"/>
            <a:ext cx="847417" cy="1012024"/>
          </a:xfrm>
          <a:prstGeom prst="rect">
            <a:avLst/>
          </a:prstGeom>
        </p:spPr>
      </p:pic>
    </p:spTree>
    <p:extLst>
      <p:ext uri="{BB962C8B-B14F-4D97-AF65-F5344CB8AC3E}">
        <p14:creationId xmlns:p14="http://schemas.microsoft.com/office/powerpoint/2010/main" val="633432078"/>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320715" y="1213752"/>
            <a:ext cx="1646605" cy="646331"/>
          </a:xfrm>
          <a:prstGeom prst="rect">
            <a:avLst/>
          </a:prstGeom>
        </p:spPr>
        <p:txBody>
          <a:bodyPr wrap="none">
            <a:spAutoFit/>
          </a:bodyPr>
          <a:lstStyle>
            <a:defPPr>
              <a:defRPr lang="zh-CN"/>
            </a:defPPr>
            <a:lvl1pPr>
              <a:defRPr sz="3600">
                <a:solidFill>
                  <a:srgbClr val="0000CC"/>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CC"/>
                </a:solidFill>
                <a:effectLst/>
                <a:uLnTx/>
                <a:uFillTx/>
                <a:latin typeface="Arial" panose="020B0604020202020204" pitchFamily="34" charset="0"/>
                <a:ea typeface="黑体"/>
                <a:cs typeface="Arial" panose="020B0604020202020204" pitchFamily="34" charset="0"/>
              </a:rPr>
              <a:t>Outline</a:t>
            </a:r>
            <a:endParaRPr kumimoji="0" lang="zh-CN" altLang="en-US" sz="3600" b="0" i="0" u="none" strike="noStrike" kern="1200" cap="none" spc="0" normalizeH="0" baseline="0" noProof="0" dirty="0">
              <a:ln>
                <a:noFill/>
              </a:ln>
              <a:solidFill>
                <a:srgbClr val="0000CC"/>
              </a:solidFill>
              <a:effectLst/>
              <a:uLnTx/>
              <a:uFillTx/>
              <a:latin typeface="Arial" panose="020B0604020202020204" pitchFamily="34" charset="0"/>
              <a:ea typeface="黑体"/>
              <a:cs typeface="Arial" panose="020B0604020202020204" pitchFamily="34" charset="0"/>
            </a:endParaRPr>
          </a:p>
        </p:txBody>
      </p:sp>
      <p:sp>
        <p:nvSpPr>
          <p:cNvPr id="3" name="内容占位符 2"/>
          <p:cNvSpPr txBox="1">
            <a:spLocks/>
          </p:cNvSpPr>
          <p:nvPr/>
        </p:nvSpPr>
        <p:spPr>
          <a:xfrm>
            <a:off x="1535229" y="1951521"/>
            <a:ext cx="6560820" cy="3970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200000"/>
              </a:lnSpc>
              <a:spcBef>
                <a:spcPts val="1000"/>
              </a:spcBef>
              <a:spcAft>
                <a:spcPts val="0"/>
              </a:spcAft>
              <a:buClrTx/>
              <a:buSzTx/>
              <a:buFont typeface="Wingdings" panose="05000000000000000000" pitchFamily="2" charset="2"/>
              <a:buChar char="l"/>
              <a:tabLst/>
              <a:defRPr/>
            </a:pPr>
            <a:r>
              <a:rPr kumimoji="0" lang="en-US" altLang="zh-CN" sz="3200" b="0" i="0" u="none" strike="noStrike" kern="1200" cap="none" spc="0" normalizeH="0" baseline="0" noProof="0" dirty="0">
                <a:ln>
                  <a:noFill/>
                </a:ln>
                <a:solidFill>
                  <a:srgbClr val="FF0000"/>
                </a:solidFill>
                <a:effectLst/>
                <a:uLnTx/>
                <a:uFillTx/>
                <a:latin typeface="Arial Black" panose="020B0A04020102020204" pitchFamily="34" charset="0"/>
                <a:ea typeface="黑体" pitchFamily="49" charset="-122"/>
                <a:cs typeface="+mn-cs"/>
              </a:rPr>
              <a:t> How Program works</a:t>
            </a:r>
          </a:p>
          <a:p>
            <a:pPr marL="996950" marR="0" lvl="1" indent="-539750" algn="l" defTabSz="914400" rtl="0" eaLnBrk="1" fontAlgn="auto" latinLnBrk="0" hangingPunct="1">
              <a:lnSpc>
                <a:spcPct val="200000"/>
              </a:lnSpc>
              <a:spcBef>
                <a:spcPts val="500"/>
              </a:spcBef>
              <a:spcAft>
                <a:spcPts val="0"/>
              </a:spcAft>
              <a:buClrTx/>
              <a:buSzTx/>
              <a:buFont typeface="+mj-lt"/>
              <a:buAutoNum type="arabicPeriod"/>
              <a:tabLst/>
              <a:defRPr/>
            </a:pPr>
            <a:r>
              <a:rPr lang="en-US" altLang="zh-CN" sz="2800" dirty="0">
                <a:solidFill>
                  <a:prstClr val="black"/>
                </a:solidFill>
                <a:latin typeface="Arial Black" panose="020B0A04020102020204" pitchFamily="34" charset="0"/>
                <a:ea typeface="Arial Unicode MS" panose="020B0604020202020204" pitchFamily="34" charset="-122"/>
              </a:rPr>
              <a:t>Computer Program</a:t>
            </a:r>
          </a:p>
          <a:p>
            <a:pPr marL="996950" marR="0" lvl="1" indent="-539750" algn="l" defTabSz="914400" rtl="0" eaLnBrk="1" fontAlgn="auto" latinLnBrk="0" hangingPunct="1">
              <a:lnSpc>
                <a:spcPct val="200000"/>
              </a:lnSpc>
              <a:spcBef>
                <a:spcPts val="500"/>
              </a:spcBef>
              <a:spcAft>
                <a:spcPts val="0"/>
              </a:spcAft>
              <a:buClrTx/>
              <a:buSzTx/>
              <a:buFont typeface="+mj-lt"/>
              <a:buAutoNum type="arabicPeriod"/>
              <a:tabLst/>
              <a:defRPr/>
            </a:pPr>
            <a:r>
              <a:rPr lang="en-US" altLang="zh-CN" sz="2800" dirty="0">
                <a:solidFill>
                  <a:prstClr val="black"/>
                </a:solidFill>
                <a:latin typeface="Arial Black" panose="020B0A04020102020204" pitchFamily="34" charset="0"/>
                <a:ea typeface="Arial Unicode MS" panose="020B0604020202020204" pitchFamily="34" charset="-122"/>
              </a:rPr>
              <a:t>Programming Language</a:t>
            </a:r>
          </a:p>
          <a:p>
            <a:pPr marL="996950" marR="0" lvl="1" indent="-539750" algn="l" defTabSz="914400" rtl="0" eaLnBrk="1" fontAlgn="auto" latinLnBrk="0" hangingPunct="1">
              <a:lnSpc>
                <a:spcPct val="200000"/>
              </a:lnSpc>
              <a:spcBef>
                <a:spcPts val="500"/>
              </a:spcBef>
              <a:spcAft>
                <a:spcPts val="0"/>
              </a:spcAft>
              <a:buClrTx/>
              <a:buSzTx/>
              <a:buFont typeface="+mj-lt"/>
              <a:buAutoNum type="arabicPeriod"/>
              <a:tabLst/>
              <a:defRPr/>
            </a:pPr>
            <a:r>
              <a:rPr lang="en-US" altLang="zh-CN" sz="2800" dirty="0">
                <a:solidFill>
                  <a:srgbClr val="FF0000"/>
                </a:solidFill>
                <a:latin typeface="Arial Black" panose="020B0A04020102020204" pitchFamily="34" charset="0"/>
                <a:ea typeface="黑体" pitchFamily="49" charset="-122"/>
              </a:rPr>
              <a:t>Operating System</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962"/>
            <a:ext cx="3070459" cy="1148975"/>
          </a:xfrm>
          <a:prstGeom prst="rect">
            <a:avLst/>
          </a:prstGeom>
          <a:solidFill>
            <a:srgbClr val="1557AE"/>
          </a:solidFill>
        </p:spPr>
      </p:pic>
    </p:spTree>
    <p:extLst>
      <p:ext uri="{BB962C8B-B14F-4D97-AF65-F5344CB8AC3E}">
        <p14:creationId xmlns:p14="http://schemas.microsoft.com/office/powerpoint/2010/main" val="310181166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2894498" y="1047652"/>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600" dirty="0">
              <a:solidFill>
                <a:srgbClr val="1557AE"/>
              </a:solidFill>
              <a:effectLst/>
              <a:ea typeface="黑体" pitchFamily="49" charset="-122"/>
            </a:endParaRPr>
          </a:p>
        </p:txBody>
      </p:sp>
      <p:sp>
        <p:nvSpPr>
          <p:cNvPr id="2255876" name="Rectangle 20"/>
          <p:cNvSpPr>
            <a:spLocks noChangeArrowheads="1"/>
          </p:cNvSpPr>
          <p:nvPr/>
        </p:nvSpPr>
        <p:spPr bwMode="auto">
          <a:xfrm>
            <a:off x="0" y="1052738"/>
            <a:ext cx="9144000" cy="1779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indent="-342900" algn="just" eaLnBrk="1" hangingPunct="1">
              <a:buSzPct val="85000"/>
              <a:buFont typeface="Wingdings" panose="05000000000000000000" pitchFamily="2" charset="2"/>
              <a:buChar char="Ø"/>
            </a:pPr>
            <a:r>
              <a:rPr lang="en-US" altLang="zh-CN" sz="2400" dirty="0">
                <a:solidFill>
                  <a:srgbClr val="000000"/>
                </a:solidFill>
                <a:effectLst/>
                <a:latin typeface="+mn-lt"/>
                <a:ea typeface="黑体" pitchFamily="49" charset="-122"/>
              </a:rPr>
              <a:t>An operating system (OS) is system software that manages computer </a:t>
            </a:r>
            <a:r>
              <a:rPr lang="en-US" altLang="zh-CN" sz="2400" dirty="0">
                <a:solidFill>
                  <a:srgbClr val="FF0000"/>
                </a:solidFill>
                <a:effectLst/>
                <a:latin typeface="+mn-lt"/>
                <a:ea typeface="黑体" pitchFamily="49" charset="-122"/>
              </a:rPr>
              <a:t>hardware</a:t>
            </a:r>
            <a:r>
              <a:rPr lang="en-US" altLang="zh-CN" sz="2400" dirty="0">
                <a:solidFill>
                  <a:srgbClr val="000000"/>
                </a:solidFill>
                <a:effectLst/>
                <a:latin typeface="+mn-lt"/>
                <a:ea typeface="黑体" pitchFamily="49" charset="-122"/>
              </a:rPr>
              <a:t> and software </a:t>
            </a:r>
            <a:r>
              <a:rPr lang="en-US" altLang="zh-CN" sz="2400" dirty="0">
                <a:solidFill>
                  <a:srgbClr val="FF0000"/>
                </a:solidFill>
                <a:effectLst/>
                <a:latin typeface="+mn-lt"/>
                <a:ea typeface="黑体" pitchFamily="49" charset="-122"/>
              </a:rPr>
              <a:t>resources</a:t>
            </a:r>
            <a:r>
              <a:rPr lang="en-US" altLang="zh-CN" sz="2400" dirty="0">
                <a:solidFill>
                  <a:srgbClr val="000000"/>
                </a:solidFill>
                <a:effectLst/>
                <a:latin typeface="+mn-lt"/>
                <a:ea typeface="黑体" pitchFamily="49" charset="-122"/>
              </a:rPr>
              <a:t> and provides common services for computer programs. All computer programs, excluding firmware, require an operating system to function.</a:t>
            </a:r>
            <a:endParaRPr lang="zh-CN" altLang="en-US" sz="2400" baseline="30000" dirty="0">
              <a:solidFill>
                <a:srgbClr val="000000"/>
              </a:solidFill>
              <a:effectLst/>
              <a:latin typeface="+mn-lt"/>
              <a:ea typeface="黑体" pitchFamily="49" charset="-122"/>
            </a:endParaRPr>
          </a:p>
        </p:txBody>
      </p:sp>
      <p:sp>
        <p:nvSpPr>
          <p:cNvPr id="52" name="Rectangle 20"/>
          <p:cNvSpPr>
            <a:spLocks noChangeArrowheads="1"/>
          </p:cNvSpPr>
          <p:nvPr/>
        </p:nvSpPr>
        <p:spPr bwMode="auto">
          <a:xfrm>
            <a:off x="420688" y="4451585"/>
            <a:ext cx="2208846" cy="134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600">
                <a:solidFill>
                  <a:srgbClr val="000000"/>
                </a:solidFill>
                <a:effectLst/>
                <a:ea typeface="黑体" pitchFamily="49" charset="-122"/>
              </a:rPr>
              <a:t>Virtual memory</a:t>
            </a:r>
          </a:p>
          <a:p>
            <a:pPr marL="171450" eaLnBrk="1" hangingPunct="1">
              <a:lnSpc>
                <a:spcPct val="115000"/>
              </a:lnSpc>
              <a:spcBef>
                <a:spcPct val="20000"/>
              </a:spcBef>
              <a:buSzPct val="85000"/>
            </a:pPr>
            <a:r>
              <a:rPr lang="en-US" altLang="zh-CN" sz="1600">
                <a:solidFill>
                  <a:srgbClr val="000000"/>
                </a:solidFill>
                <a:effectLst/>
                <a:latin typeface="+mn-lt"/>
                <a:ea typeface="黑体" pitchFamily="49" charset="-122"/>
              </a:rPr>
              <a:t>Memory schedule</a:t>
            </a:r>
          </a:p>
        </p:txBody>
      </p:sp>
      <p:sp>
        <p:nvSpPr>
          <p:cNvPr id="2" name="矩形 1"/>
          <p:cNvSpPr/>
          <p:nvPr/>
        </p:nvSpPr>
        <p:spPr bwMode="auto">
          <a:xfrm>
            <a:off x="4208852" y="2750309"/>
            <a:ext cx="914400" cy="432048"/>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a:solidFill>
                  <a:srgbClr val="000000"/>
                </a:solidFill>
                <a:effectLst/>
                <a:latin typeface="Times New Roman" pitchFamily="18" charset="0"/>
                <a:ea typeface="宋体" pitchFamily="2" charset="-122"/>
              </a:rPr>
              <a:t>OS</a:t>
            </a:r>
          </a:p>
        </p:txBody>
      </p:sp>
      <p:sp>
        <p:nvSpPr>
          <p:cNvPr id="3" name="矩形 2"/>
          <p:cNvSpPr/>
          <p:nvPr/>
        </p:nvSpPr>
        <p:spPr bwMode="auto">
          <a:xfrm>
            <a:off x="5220072" y="3255975"/>
            <a:ext cx="1440160" cy="432048"/>
          </a:xfrm>
          <a:prstGeom prst="rect">
            <a:avLst/>
          </a:prstGeom>
          <a:solidFill>
            <a:srgbClr val="5F5F5F"/>
          </a:solidFill>
          <a:ln>
            <a:no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b="1">
                <a:solidFill>
                  <a:srgbClr val="FFFFFF"/>
                </a:solidFill>
                <a:effectLst/>
                <a:latin typeface="Times New Roman" pitchFamily="18" charset="0"/>
                <a:ea typeface="宋体" pitchFamily="2" charset="-122"/>
              </a:rPr>
              <a:t>User Interface</a:t>
            </a:r>
          </a:p>
        </p:txBody>
      </p:sp>
      <p:sp>
        <p:nvSpPr>
          <p:cNvPr id="19" name="矩形 18"/>
          <p:cNvSpPr/>
          <p:nvPr/>
        </p:nvSpPr>
        <p:spPr bwMode="auto">
          <a:xfrm>
            <a:off x="539552" y="3994137"/>
            <a:ext cx="2089982" cy="432048"/>
          </a:xfrm>
          <a:prstGeom prst="rect">
            <a:avLst/>
          </a:prstGeom>
          <a:solidFill>
            <a:srgbClr val="CCECFF"/>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a:solidFill>
                  <a:srgbClr val="000000"/>
                </a:solidFill>
                <a:effectLst/>
                <a:latin typeface="Times New Roman" pitchFamily="18" charset="0"/>
                <a:ea typeface="宋体" pitchFamily="2" charset="-122"/>
              </a:rPr>
              <a:t>Memory Management</a:t>
            </a:r>
          </a:p>
        </p:txBody>
      </p:sp>
      <p:sp>
        <p:nvSpPr>
          <p:cNvPr id="21" name="矩形 20"/>
          <p:cNvSpPr/>
          <p:nvPr/>
        </p:nvSpPr>
        <p:spPr bwMode="auto">
          <a:xfrm>
            <a:off x="2870833" y="3994137"/>
            <a:ext cx="2089982" cy="432048"/>
          </a:xfrm>
          <a:prstGeom prst="rect">
            <a:avLst/>
          </a:prstGeom>
          <a:solidFill>
            <a:srgbClr val="CCFFCC"/>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a:solidFill>
                  <a:srgbClr val="000000"/>
                </a:solidFill>
                <a:effectLst/>
                <a:latin typeface="Times New Roman" pitchFamily="18" charset="0"/>
                <a:ea typeface="宋体" pitchFamily="2" charset="-122"/>
              </a:rPr>
              <a:t>Processes Management</a:t>
            </a:r>
          </a:p>
        </p:txBody>
      </p:sp>
      <p:sp>
        <p:nvSpPr>
          <p:cNvPr id="22" name="矩形 21"/>
          <p:cNvSpPr/>
          <p:nvPr/>
        </p:nvSpPr>
        <p:spPr bwMode="auto">
          <a:xfrm>
            <a:off x="5202114" y="3994137"/>
            <a:ext cx="1896315" cy="432048"/>
          </a:xfrm>
          <a:prstGeom prst="rect">
            <a:avLst/>
          </a:prstGeom>
          <a:solidFill>
            <a:srgbClr val="FFCC99"/>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a:solidFill>
                  <a:srgbClr val="000000"/>
                </a:solidFill>
                <a:effectLst/>
                <a:latin typeface="Times New Roman" pitchFamily="18" charset="0"/>
                <a:ea typeface="宋体" pitchFamily="2" charset="-122"/>
              </a:rPr>
              <a:t>Devices Management</a:t>
            </a:r>
          </a:p>
        </p:txBody>
      </p:sp>
      <p:sp>
        <p:nvSpPr>
          <p:cNvPr id="23" name="矩形 22"/>
          <p:cNvSpPr/>
          <p:nvPr/>
        </p:nvSpPr>
        <p:spPr bwMode="auto">
          <a:xfrm>
            <a:off x="7306528" y="3994137"/>
            <a:ext cx="1680151" cy="432048"/>
          </a:xfrm>
          <a:prstGeom prst="rect">
            <a:avLst/>
          </a:prstGeom>
          <a:solidFill>
            <a:srgbClr val="FFFF66"/>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a:solidFill>
                  <a:srgbClr val="000000"/>
                </a:solidFill>
                <a:effectLst/>
                <a:latin typeface="Times New Roman" pitchFamily="18" charset="0"/>
                <a:ea typeface="宋体" pitchFamily="2" charset="-122"/>
              </a:rPr>
              <a:t>File Management</a:t>
            </a:r>
          </a:p>
        </p:txBody>
      </p:sp>
      <p:cxnSp>
        <p:nvCxnSpPr>
          <p:cNvPr id="6" name="肘形连接符 5"/>
          <p:cNvCxnSpPr>
            <a:stCxn id="2" idx="2"/>
            <a:endCxn id="21" idx="0"/>
          </p:cNvCxnSpPr>
          <p:nvPr/>
        </p:nvCxnSpPr>
        <p:spPr bwMode="auto">
          <a:xfrm rot="5400000">
            <a:off x="3885048" y="3213133"/>
            <a:ext cx="811780" cy="750228"/>
          </a:xfrm>
          <a:prstGeom prst="bentConnector3">
            <a:avLst>
              <a:gd name="adj1" fmla="val 75344"/>
            </a:avLst>
          </a:prstGeom>
          <a:solidFill>
            <a:schemeClr val="accent1"/>
          </a:solidFill>
          <a:ln w="9525"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肘形连接符 8"/>
          <p:cNvCxnSpPr>
            <a:stCxn id="2" idx="2"/>
            <a:endCxn id="22" idx="0"/>
          </p:cNvCxnSpPr>
          <p:nvPr/>
        </p:nvCxnSpPr>
        <p:spPr bwMode="auto">
          <a:xfrm rot="16200000" flipH="1">
            <a:off x="5002272" y="2846137"/>
            <a:ext cx="811780" cy="1484220"/>
          </a:xfrm>
          <a:prstGeom prst="bentConnector3">
            <a:avLst>
              <a:gd name="adj1" fmla="val 75344"/>
            </a:avLst>
          </a:prstGeom>
          <a:solidFill>
            <a:schemeClr val="accent1"/>
          </a:solidFill>
          <a:ln w="9525"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肘形连接符 11"/>
          <p:cNvCxnSpPr>
            <a:stCxn id="2" idx="2"/>
            <a:endCxn id="23" idx="0"/>
          </p:cNvCxnSpPr>
          <p:nvPr/>
        </p:nvCxnSpPr>
        <p:spPr bwMode="auto">
          <a:xfrm rot="16200000" flipH="1">
            <a:off x="6000438" y="1847971"/>
            <a:ext cx="811780" cy="3480552"/>
          </a:xfrm>
          <a:prstGeom prst="bentConnector3">
            <a:avLst>
              <a:gd name="adj1" fmla="val 75344"/>
            </a:avLst>
          </a:prstGeom>
          <a:solidFill>
            <a:schemeClr val="accent1"/>
          </a:solidFill>
          <a:ln w="9525"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肘形连接符 13"/>
          <p:cNvCxnSpPr>
            <a:stCxn id="2" idx="2"/>
            <a:endCxn id="19" idx="0"/>
          </p:cNvCxnSpPr>
          <p:nvPr/>
        </p:nvCxnSpPr>
        <p:spPr bwMode="auto">
          <a:xfrm rot="5400000">
            <a:off x="2719408" y="2047493"/>
            <a:ext cx="811780" cy="3081509"/>
          </a:xfrm>
          <a:prstGeom prst="bentConnector3">
            <a:avLst>
              <a:gd name="adj1" fmla="val 75032"/>
            </a:avLst>
          </a:prstGeom>
          <a:solidFill>
            <a:schemeClr val="accent1"/>
          </a:solidFill>
          <a:ln w="9525"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肘形连接符 15"/>
          <p:cNvCxnSpPr>
            <a:stCxn id="3" idx="1"/>
            <a:endCxn id="2" idx="2"/>
          </p:cNvCxnSpPr>
          <p:nvPr/>
        </p:nvCxnSpPr>
        <p:spPr bwMode="auto">
          <a:xfrm rot="10800000">
            <a:off x="4666052" y="3182357"/>
            <a:ext cx="554020" cy="289642"/>
          </a:xfrm>
          <a:prstGeom prst="bentConnector2">
            <a:avLst/>
          </a:prstGeom>
          <a:solidFill>
            <a:schemeClr val="accent1"/>
          </a:solidFill>
          <a:ln w="9525"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ectangle 20"/>
          <p:cNvSpPr>
            <a:spLocks noChangeArrowheads="1"/>
          </p:cNvSpPr>
          <p:nvPr/>
        </p:nvSpPr>
        <p:spPr bwMode="auto">
          <a:xfrm>
            <a:off x="2699068" y="4451585"/>
            <a:ext cx="2208846" cy="134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600">
                <a:solidFill>
                  <a:srgbClr val="000000"/>
                </a:solidFill>
                <a:effectLst/>
                <a:latin typeface="+mn-lt"/>
                <a:ea typeface="黑体" pitchFamily="49" charset="-122"/>
              </a:rPr>
              <a:t>Multitasking</a:t>
            </a:r>
          </a:p>
          <a:p>
            <a:pPr marL="171450" eaLnBrk="1" hangingPunct="1">
              <a:lnSpc>
                <a:spcPct val="115000"/>
              </a:lnSpc>
              <a:spcBef>
                <a:spcPct val="20000"/>
              </a:spcBef>
              <a:buSzPct val="85000"/>
            </a:pPr>
            <a:r>
              <a:rPr lang="en-US" altLang="zh-CN" sz="1600">
                <a:solidFill>
                  <a:srgbClr val="000000"/>
                </a:solidFill>
                <a:effectLst/>
                <a:latin typeface="+mn-lt"/>
                <a:ea typeface="黑体" pitchFamily="49" charset="-122"/>
              </a:rPr>
              <a:t>Task/Proc. schedule</a:t>
            </a:r>
          </a:p>
        </p:txBody>
      </p:sp>
      <p:sp>
        <p:nvSpPr>
          <p:cNvPr id="38" name="Rectangle 20"/>
          <p:cNvSpPr>
            <a:spLocks noChangeArrowheads="1"/>
          </p:cNvSpPr>
          <p:nvPr/>
        </p:nvSpPr>
        <p:spPr bwMode="auto">
          <a:xfrm>
            <a:off x="5002050" y="4451585"/>
            <a:ext cx="2208846" cy="134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600">
                <a:solidFill>
                  <a:srgbClr val="000000"/>
                </a:solidFill>
                <a:effectLst/>
                <a:latin typeface="+mn-lt"/>
                <a:ea typeface="黑体" pitchFamily="49" charset="-122"/>
              </a:rPr>
              <a:t>Input/Output devices</a:t>
            </a:r>
          </a:p>
          <a:p>
            <a:pPr marL="171450" eaLnBrk="1" hangingPunct="1">
              <a:lnSpc>
                <a:spcPct val="115000"/>
              </a:lnSpc>
              <a:spcBef>
                <a:spcPct val="20000"/>
              </a:spcBef>
              <a:buSzPct val="85000"/>
            </a:pPr>
            <a:r>
              <a:rPr lang="en-US" altLang="zh-CN" sz="1600">
                <a:solidFill>
                  <a:srgbClr val="000000"/>
                </a:solidFill>
                <a:effectLst/>
                <a:latin typeface="+mn-lt"/>
                <a:ea typeface="黑体" pitchFamily="49" charset="-122"/>
              </a:rPr>
              <a:t>Networking</a:t>
            </a:r>
          </a:p>
        </p:txBody>
      </p:sp>
      <p:sp>
        <p:nvSpPr>
          <p:cNvPr id="39" name="Rectangle 20"/>
          <p:cNvSpPr>
            <a:spLocks noChangeArrowheads="1"/>
          </p:cNvSpPr>
          <p:nvPr/>
        </p:nvSpPr>
        <p:spPr bwMode="auto">
          <a:xfrm>
            <a:off x="7141082" y="4451585"/>
            <a:ext cx="2111438" cy="134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1600">
                <a:solidFill>
                  <a:srgbClr val="000000"/>
                </a:solidFill>
                <a:effectLst/>
                <a:latin typeface="+mn-lt"/>
                <a:ea typeface="黑体" pitchFamily="49" charset="-122"/>
              </a:rPr>
              <a:t>File CRUD</a:t>
            </a:r>
          </a:p>
          <a:p>
            <a:pPr marL="171450" eaLnBrk="1" hangingPunct="1">
              <a:lnSpc>
                <a:spcPct val="115000"/>
              </a:lnSpc>
              <a:spcBef>
                <a:spcPct val="20000"/>
              </a:spcBef>
              <a:buSzPct val="85000"/>
            </a:pPr>
            <a:r>
              <a:rPr lang="en-US" altLang="zh-CN" sz="1600">
                <a:solidFill>
                  <a:srgbClr val="000000"/>
                </a:solidFill>
                <a:effectLst/>
                <a:latin typeface="+mn-lt"/>
                <a:ea typeface="黑体" pitchFamily="49" charset="-122"/>
              </a:rPr>
              <a:t>File storage</a:t>
            </a:r>
          </a:p>
        </p:txBody>
      </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l="11151" r="11151"/>
          <a:stretch/>
        </p:blipFill>
        <p:spPr>
          <a:xfrm>
            <a:off x="676812" y="5194376"/>
            <a:ext cx="969708" cy="1248033"/>
          </a:xfrm>
          <a:prstGeom prst="rect">
            <a:avLst/>
          </a:prstGeom>
        </p:spPr>
      </p:pic>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l="16531" t="2750" r="14563"/>
          <a:stretch/>
        </p:blipFill>
        <p:spPr>
          <a:xfrm>
            <a:off x="2960426" y="5158430"/>
            <a:ext cx="974524" cy="1375392"/>
          </a:xfrm>
          <a:prstGeom prst="rect">
            <a:avLst/>
          </a:prstGeom>
        </p:spPr>
      </p:pic>
      <p:pic>
        <p:nvPicPr>
          <p:cNvPr id="29" name="图片 28"/>
          <p:cNvPicPr>
            <a:picLocks noChangeAspect="1"/>
          </p:cNvPicPr>
          <p:nvPr/>
        </p:nvPicPr>
        <p:blipFill rotWithShape="1">
          <a:blip r:embed="rId5" cstate="print">
            <a:extLst>
              <a:ext uri="{28A0092B-C50C-407E-A947-70E740481C1C}">
                <a14:useLocalDpi xmlns:a14="http://schemas.microsoft.com/office/drawing/2010/main" val="0"/>
              </a:ext>
            </a:extLst>
          </a:blip>
          <a:srcRect l="14300" r="14300"/>
          <a:stretch/>
        </p:blipFill>
        <p:spPr>
          <a:xfrm>
            <a:off x="3441875" y="2744405"/>
            <a:ext cx="701681" cy="982760"/>
          </a:xfrm>
          <a:prstGeom prst="rect">
            <a:avLst/>
          </a:prstGeom>
        </p:spPr>
      </p:pic>
      <p:pic>
        <p:nvPicPr>
          <p:cNvPr id="30" name="图片 29"/>
          <p:cNvPicPr>
            <a:picLocks noChangeAspect="1"/>
          </p:cNvPicPr>
          <p:nvPr/>
        </p:nvPicPr>
        <p:blipFill rotWithShape="1">
          <a:blip r:embed="rId6" cstate="print">
            <a:extLst>
              <a:ext uri="{28A0092B-C50C-407E-A947-70E740481C1C}">
                <a14:useLocalDpi xmlns:a14="http://schemas.microsoft.com/office/drawing/2010/main" val="0"/>
              </a:ext>
            </a:extLst>
          </a:blip>
          <a:srcRect l="19551" t="4851" r="19551" b="4851"/>
          <a:stretch/>
        </p:blipFill>
        <p:spPr>
          <a:xfrm>
            <a:off x="5267679" y="5142902"/>
            <a:ext cx="882593" cy="1308673"/>
          </a:xfrm>
          <a:prstGeom prst="rect">
            <a:avLst/>
          </a:prstGeom>
        </p:spPr>
      </p:pic>
      <p:pic>
        <p:nvPicPr>
          <p:cNvPr id="31" name="图片 30"/>
          <p:cNvPicPr>
            <a:picLocks noChangeAspect="1"/>
          </p:cNvPicPr>
          <p:nvPr/>
        </p:nvPicPr>
        <p:blipFill rotWithShape="1">
          <a:blip r:embed="rId7" cstate="print">
            <a:extLst>
              <a:ext uri="{28A0092B-C50C-407E-A947-70E740481C1C}">
                <a14:useLocalDpi xmlns:a14="http://schemas.microsoft.com/office/drawing/2010/main" val="0"/>
              </a:ext>
            </a:extLst>
          </a:blip>
          <a:srcRect l="11610" r="11610"/>
          <a:stretch/>
        </p:blipFill>
        <p:spPr>
          <a:xfrm>
            <a:off x="7376492" y="5158430"/>
            <a:ext cx="1011932" cy="1317960"/>
          </a:xfrm>
          <a:prstGeom prst="rect">
            <a:avLst/>
          </a:prstGeom>
        </p:spPr>
      </p:pic>
      <p:pic>
        <p:nvPicPr>
          <p:cNvPr id="34" name="图片 33"/>
          <p:cNvPicPr>
            <a:picLocks noChangeAspect="1"/>
          </p:cNvPicPr>
          <p:nvPr/>
        </p:nvPicPr>
        <p:blipFill rotWithShape="1">
          <a:blip r:embed="rId8" cstate="print">
            <a:extLst>
              <a:ext uri="{28A0092B-C50C-407E-A947-70E740481C1C}">
                <a14:useLocalDpi xmlns:a14="http://schemas.microsoft.com/office/drawing/2010/main" val="0"/>
              </a:ext>
            </a:extLst>
          </a:blip>
          <a:srcRect l="14300" t="2750" r="13251"/>
          <a:stretch/>
        </p:blipFill>
        <p:spPr>
          <a:xfrm>
            <a:off x="1716054" y="5158430"/>
            <a:ext cx="945203" cy="1268760"/>
          </a:xfrm>
          <a:prstGeom prst="rect">
            <a:avLst/>
          </a:prstGeom>
        </p:spPr>
      </p:pic>
      <p:pic>
        <p:nvPicPr>
          <p:cNvPr id="35" name="图片 34"/>
          <p:cNvPicPr>
            <a:picLocks noChangeAspect="1"/>
          </p:cNvPicPr>
          <p:nvPr/>
        </p:nvPicPr>
        <p:blipFill rotWithShape="1">
          <a:blip r:embed="rId9" cstate="print">
            <a:extLst>
              <a:ext uri="{28A0092B-C50C-407E-A947-70E740481C1C}">
                <a14:useLocalDpi xmlns:a14="http://schemas.microsoft.com/office/drawing/2010/main" val="0"/>
              </a:ext>
            </a:extLst>
          </a:blip>
          <a:srcRect l="11151" r="11151"/>
          <a:stretch/>
        </p:blipFill>
        <p:spPr>
          <a:xfrm>
            <a:off x="3953006" y="5182815"/>
            <a:ext cx="992719" cy="1277648"/>
          </a:xfrm>
          <a:prstGeom prst="rect">
            <a:avLst/>
          </a:prstGeom>
        </p:spPr>
      </p:pic>
      <p:pic>
        <p:nvPicPr>
          <p:cNvPr id="36" name="图片 35"/>
          <p:cNvPicPr>
            <a:picLocks noChangeAspect="1"/>
          </p:cNvPicPr>
          <p:nvPr/>
        </p:nvPicPr>
        <p:blipFill rotWithShape="1">
          <a:blip r:embed="rId10" cstate="print">
            <a:extLst>
              <a:ext uri="{28A0092B-C50C-407E-A947-70E740481C1C}">
                <a14:useLocalDpi xmlns:a14="http://schemas.microsoft.com/office/drawing/2010/main" val="0"/>
              </a:ext>
            </a:extLst>
          </a:blip>
          <a:srcRect l="11151" r="11151"/>
          <a:stretch/>
        </p:blipFill>
        <p:spPr>
          <a:xfrm>
            <a:off x="6727515" y="2758411"/>
            <a:ext cx="741828" cy="954747"/>
          </a:xfrm>
          <a:prstGeom prst="rect">
            <a:avLst/>
          </a:prstGeom>
        </p:spPr>
      </p:pic>
      <p:pic>
        <p:nvPicPr>
          <p:cNvPr id="41" name="图片 40"/>
          <p:cNvPicPr>
            <a:picLocks noChangeAspect="1"/>
          </p:cNvPicPr>
          <p:nvPr/>
        </p:nvPicPr>
        <p:blipFill rotWithShape="1">
          <a:blip r:embed="rId11" cstate="print">
            <a:extLst>
              <a:ext uri="{28A0092B-C50C-407E-A947-70E740481C1C}">
                <a14:useLocalDpi xmlns:a14="http://schemas.microsoft.com/office/drawing/2010/main" val="0"/>
              </a:ext>
            </a:extLst>
          </a:blip>
          <a:srcRect l="11151" r="11151"/>
          <a:stretch/>
        </p:blipFill>
        <p:spPr>
          <a:xfrm>
            <a:off x="6171946" y="5144088"/>
            <a:ext cx="1008782" cy="1298321"/>
          </a:xfrm>
          <a:prstGeom prst="rect">
            <a:avLst/>
          </a:prstGeom>
        </p:spPr>
      </p:pic>
      <p:sp>
        <p:nvSpPr>
          <p:cNvPr id="32" name="Rectangle 27"/>
          <p:cNvSpPr>
            <a:spLocks noChangeArrowheads="1"/>
          </p:cNvSpPr>
          <p:nvPr/>
        </p:nvSpPr>
        <p:spPr bwMode="auto">
          <a:xfrm>
            <a:off x="914399" y="266900"/>
            <a:ext cx="802640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Operating System</a:t>
            </a:r>
          </a:p>
        </p:txBody>
      </p:sp>
      <p:pic>
        <p:nvPicPr>
          <p:cNvPr id="33" name="图片 32">
            <a:extLst>
              <a:ext uri="{FF2B5EF4-FFF2-40B4-BE49-F238E27FC236}">
                <a16:creationId xmlns:a16="http://schemas.microsoft.com/office/drawing/2014/main" id="{6845B6B1-820C-451D-9E66-EB0ABA60C896}"/>
              </a:ext>
            </a:extLst>
          </p:cNvPr>
          <p:cNvPicPr>
            <a:picLocks noChangeAspect="1"/>
          </p:cNvPicPr>
          <p:nvPr/>
        </p:nvPicPr>
        <p:blipFill>
          <a:blip r:embed="rId12"/>
          <a:stretch>
            <a:fillRect/>
          </a:stretch>
        </p:blipFill>
        <p:spPr>
          <a:xfrm>
            <a:off x="-89172" y="-49"/>
            <a:ext cx="847417" cy="1012024"/>
          </a:xfrm>
          <a:prstGeom prst="rect">
            <a:avLst/>
          </a:prstGeom>
        </p:spPr>
      </p:pic>
    </p:spTree>
    <p:extLst>
      <p:ext uri="{BB962C8B-B14F-4D97-AF65-F5344CB8AC3E}">
        <p14:creationId xmlns:p14="http://schemas.microsoft.com/office/powerpoint/2010/main" val="3889854516"/>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altLang="zh-CN" sz="2900" b="1" dirty="0">
              <a:solidFill>
                <a:srgbClr val="1557AE"/>
              </a:solidFill>
              <a:ea typeface="黑体" pitchFamily="49" charset="-122"/>
            </a:endParaRPr>
          </a:p>
        </p:txBody>
      </p:sp>
      <p:pic>
        <p:nvPicPr>
          <p:cNvPr id="13" name="图片 12"/>
          <p:cNvPicPr>
            <a:picLocks noChangeAspect="1"/>
          </p:cNvPicPr>
          <p:nvPr/>
        </p:nvPicPr>
        <p:blipFill>
          <a:blip r:embed="rId3"/>
          <a:stretch>
            <a:fillRect/>
          </a:stretch>
        </p:blipFill>
        <p:spPr>
          <a:xfrm>
            <a:off x="-89172" y="-49"/>
            <a:ext cx="847417" cy="1012024"/>
          </a:xfrm>
          <a:prstGeom prst="rect">
            <a:avLst/>
          </a:prstGeom>
        </p:spPr>
      </p:pic>
      <p:sp>
        <p:nvSpPr>
          <p:cNvPr id="36" name="Rectangle 27">
            <a:extLst>
              <a:ext uri="{FF2B5EF4-FFF2-40B4-BE49-F238E27FC236}">
                <a16:creationId xmlns:a16="http://schemas.microsoft.com/office/drawing/2014/main" id="{24D20575-6B6C-4A6B-996A-5F0D5E23D377}"/>
              </a:ext>
            </a:extLst>
          </p:cNvPr>
          <p:cNvSpPr>
            <a:spLocks noChangeArrowheads="1"/>
          </p:cNvSpPr>
          <p:nvPr/>
        </p:nvSpPr>
        <p:spPr bwMode="auto">
          <a:xfrm>
            <a:off x="914399" y="266900"/>
            <a:ext cx="80121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600" b="1" dirty="0">
                <a:solidFill>
                  <a:srgbClr val="1557AE"/>
                </a:solidFill>
                <a:ea typeface="黑体" pitchFamily="49" charset="-122"/>
              </a:rPr>
              <a:t>OS</a:t>
            </a:r>
            <a:r>
              <a:rPr lang="zh-CN" altLang="en-US" sz="3600" b="1" dirty="0">
                <a:solidFill>
                  <a:srgbClr val="1557AE"/>
                </a:solidFill>
                <a:ea typeface="黑体" pitchFamily="49" charset="-122"/>
              </a:rPr>
              <a:t>：</a:t>
            </a:r>
            <a:r>
              <a:rPr lang="en-US" altLang="zh-CN" sz="3600" b="1" dirty="0">
                <a:solidFill>
                  <a:srgbClr val="1557AE"/>
                </a:solidFill>
                <a:ea typeface="黑体" pitchFamily="49" charset="-122"/>
              </a:rPr>
              <a:t>an overview</a:t>
            </a:r>
          </a:p>
        </p:txBody>
      </p:sp>
      <p:pic>
        <p:nvPicPr>
          <p:cNvPr id="2" name="图片 1">
            <a:extLst>
              <a:ext uri="{FF2B5EF4-FFF2-40B4-BE49-F238E27FC236}">
                <a16:creationId xmlns:a16="http://schemas.microsoft.com/office/drawing/2014/main" id="{96324931-04CA-4E3C-8A9F-EB4707B7159A}"/>
              </a:ext>
            </a:extLst>
          </p:cNvPr>
          <p:cNvPicPr>
            <a:picLocks noChangeAspect="1"/>
          </p:cNvPicPr>
          <p:nvPr/>
        </p:nvPicPr>
        <p:blipFill>
          <a:blip r:embed="rId4"/>
          <a:stretch>
            <a:fillRect/>
          </a:stretch>
        </p:blipFill>
        <p:spPr>
          <a:xfrm>
            <a:off x="212318" y="1605516"/>
            <a:ext cx="6208362" cy="3915439"/>
          </a:xfrm>
          <a:prstGeom prst="rect">
            <a:avLst/>
          </a:prstGeom>
        </p:spPr>
      </p:pic>
      <p:sp>
        <p:nvSpPr>
          <p:cNvPr id="3" name="箭头: 右 2">
            <a:extLst>
              <a:ext uri="{FF2B5EF4-FFF2-40B4-BE49-F238E27FC236}">
                <a16:creationId xmlns:a16="http://schemas.microsoft.com/office/drawing/2014/main" id="{C892A21C-AA13-4131-BA41-839B560D2188}"/>
              </a:ext>
            </a:extLst>
          </p:cNvPr>
          <p:cNvSpPr/>
          <p:nvPr/>
        </p:nvSpPr>
        <p:spPr>
          <a:xfrm>
            <a:off x="6420680" y="3429000"/>
            <a:ext cx="506896" cy="566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descr="Free User Group Icon, Symbol. PNG, SVG Download.">
            <a:extLst>
              <a:ext uri="{FF2B5EF4-FFF2-40B4-BE49-F238E27FC236}">
                <a16:creationId xmlns:a16="http://schemas.microsoft.com/office/drawing/2014/main" id="{A621CB31-947E-44E5-B3C6-BFAD28901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6736" y="1966972"/>
            <a:ext cx="1399554" cy="139955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950EF9B-8C4F-4837-912A-0AB0773F16F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7139"/>
          <a:stretch/>
        </p:blipFill>
        <p:spPr>
          <a:xfrm>
            <a:off x="7066724" y="3666082"/>
            <a:ext cx="1939578" cy="1901287"/>
          </a:xfrm>
          <a:prstGeom prst="rect">
            <a:avLst/>
          </a:prstGeom>
        </p:spPr>
      </p:pic>
      <p:sp>
        <p:nvSpPr>
          <p:cNvPr id="67" name="文本框 66">
            <a:extLst>
              <a:ext uri="{FF2B5EF4-FFF2-40B4-BE49-F238E27FC236}">
                <a16:creationId xmlns:a16="http://schemas.microsoft.com/office/drawing/2014/main" id="{AF04B0FF-B3B8-43D9-882D-A5207AEEC9EC}"/>
              </a:ext>
            </a:extLst>
          </p:cNvPr>
          <p:cNvSpPr txBox="1"/>
          <p:nvPr/>
        </p:nvSpPr>
        <p:spPr>
          <a:xfrm>
            <a:off x="1498324" y="5680070"/>
            <a:ext cx="4785690" cy="461665"/>
          </a:xfrm>
          <a:prstGeom prst="rect">
            <a:avLst/>
          </a:prstGeom>
          <a:noFill/>
        </p:spPr>
        <p:txBody>
          <a:bodyPr wrap="square">
            <a:spAutoFit/>
          </a:bodyPr>
          <a:lstStyle/>
          <a:p>
            <a:r>
              <a:rPr lang="en-US" altLang="zh-CN" sz="2400" b="1" dirty="0">
                <a:solidFill>
                  <a:srgbClr val="1557AE"/>
                </a:solidFill>
                <a:ea typeface="黑体" pitchFamily="49" charset="-122"/>
              </a:rPr>
              <a:t>manages hardware</a:t>
            </a:r>
            <a:endParaRPr lang="zh-CN" altLang="en-US" sz="2400" dirty="0"/>
          </a:p>
        </p:txBody>
      </p:sp>
      <p:sp>
        <p:nvSpPr>
          <p:cNvPr id="69" name="文本框 68">
            <a:extLst>
              <a:ext uri="{FF2B5EF4-FFF2-40B4-BE49-F238E27FC236}">
                <a16:creationId xmlns:a16="http://schemas.microsoft.com/office/drawing/2014/main" id="{74F715D6-29CC-41BF-923A-E646B07E0EA5}"/>
              </a:ext>
            </a:extLst>
          </p:cNvPr>
          <p:cNvSpPr txBox="1"/>
          <p:nvPr/>
        </p:nvSpPr>
        <p:spPr>
          <a:xfrm>
            <a:off x="6240014" y="5655079"/>
            <a:ext cx="2844290" cy="830997"/>
          </a:xfrm>
          <a:prstGeom prst="rect">
            <a:avLst/>
          </a:prstGeom>
          <a:noFill/>
        </p:spPr>
        <p:txBody>
          <a:bodyPr wrap="square">
            <a:spAutoFit/>
          </a:bodyPr>
          <a:lstStyle/>
          <a:p>
            <a:r>
              <a:rPr lang="en-US" altLang="zh-CN" sz="2400" b="1" dirty="0">
                <a:solidFill>
                  <a:srgbClr val="1557AE"/>
                </a:solidFill>
                <a:ea typeface="黑体" pitchFamily="49" charset="-122"/>
              </a:rPr>
              <a:t>provides service to users and programs </a:t>
            </a:r>
            <a:endParaRPr lang="zh-CN" altLang="en-US" sz="2400" dirty="0"/>
          </a:p>
        </p:txBody>
      </p:sp>
    </p:spTree>
    <p:extLst>
      <p:ext uri="{BB962C8B-B14F-4D97-AF65-F5344CB8AC3E}">
        <p14:creationId xmlns:p14="http://schemas.microsoft.com/office/powerpoint/2010/main" val="3358064562"/>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6" name="Rectangle 20"/>
          <p:cNvSpPr>
            <a:spLocks noChangeArrowheads="1"/>
          </p:cNvSpPr>
          <p:nvPr/>
        </p:nvSpPr>
        <p:spPr bwMode="auto">
          <a:xfrm>
            <a:off x="251396" y="1020340"/>
            <a:ext cx="8641084" cy="57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200" dirty="0">
                <a:solidFill>
                  <a:srgbClr val="000000"/>
                </a:solidFill>
                <a:effectLst/>
                <a:latin typeface="+mn-lt"/>
                <a:ea typeface="黑体" pitchFamily="49" charset="-122"/>
              </a:rPr>
              <a:t>Before 1950s: NO operating system</a:t>
            </a:r>
            <a:endParaRPr lang="zh-CN" altLang="en-US" sz="2200" baseline="30000" dirty="0">
              <a:solidFill>
                <a:srgbClr val="000000"/>
              </a:solidFill>
              <a:effectLst/>
              <a:latin typeface="+mn-lt"/>
              <a:ea typeface="黑体" pitchFamily="49" charset="-122"/>
            </a:endParaRPr>
          </a:p>
        </p:txBody>
      </p:sp>
      <p:sp>
        <p:nvSpPr>
          <p:cNvPr id="52" name="Rectangle 20"/>
          <p:cNvSpPr>
            <a:spLocks noChangeArrowheads="1"/>
          </p:cNvSpPr>
          <p:nvPr/>
        </p:nvSpPr>
        <p:spPr bwMode="auto">
          <a:xfrm>
            <a:off x="251396" y="1358424"/>
            <a:ext cx="8842917" cy="5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indent="-342900" eaLnBrk="1" hangingPunct="1">
              <a:lnSpc>
                <a:spcPct val="115000"/>
              </a:lnSpc>
              <a:spcBef>
                <a:spcPct val="20000"/>
              </a:spcBef>
              <a:buSzPct val="85000"/>
              <a:buFont typeface="Arial" panose="020B0604020202020204" pitchFamily="34" charset="0"/>
              <a:buChar char="•"/>
            </a:pPr>
            <a:r>
              <a:rPr lang="en-US" altLang="zh-CN" sz="2200" dirty="0">
                <a:solidFill>
                  <a:srgbClr val="000000"/>
                </a:solidFill>
                <a:effectLst/>
                <a:latin typeface="+mn-lt"/>
                <a:ea typeface="黑体" pitchFamily="49" charset="-122"/>
              </a:rPr>
              <a:t>Programmed by mechanical switches or by jumper wires on plug boards.</a:t>
            </a:r>
          </a:p>
        </p:txBody>
      </p:sp>
      <p:grpSp>
        <p:nvGrpSpPr>
          <p:cNvPr id="4" name="组合 3"/>
          <p:cNvGrpSpPr/>
          <p:nvPr/>
        </p:nvGrpSpPr>
        <p:grpSpPr>
          <a:xfrm>
            <a:off x="1112359" y="1942851"/>
            <a:ext cx="3312368" cy="2746827"/>
            <a:chOff x="1048245" y="2142412"/>
            <a:chExt cx="3312368" cy="2746827"/>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469" y="2142412"/>
              <a:ext cx="2787920" cy="2090940"/>
            </a:xfrm>
            <a:prstGeom prst="rect">
              <a:avLst/>
            </a:prstGeom>
          </p:spPr>
        </p:pic>
        <p:sp>
          <p:nvSpPr>
            <p:cNvPr id="5" name="文本框 4"/>
            <p:cNvSpPr txBox="1"/>
            <p:nvPr/>
          </p:nvSpPr>
          <p:spPr>
            <a:xfrm>
              <a:off x="1048245" y="4242908"/>
              <a:ext cx="3312368" cy="646331"/>
            </a:xfrm>
            <a:prstGeom prst="rect">
              <a:avLst/>
            </a:prstGeom>
            <a:noFill/>
          </p:spPr>
          <p:txBody>
            <a:bodyPr wrap="square" rtlCol="0">
              <a:spAutoFit/>
            </a:bodyPr>
            <a:lstStyle/>
            <a:p>
              <a:pPr algn="ctr"/>
              <a:r>
                <a:rPr lang="en-US" sz="1200">
                  <a:solidFill>
                    <a:srgbClr val="000000"/>
                  </a:solidFill>
                  <a:effectLst/>
                </a:rPr>
                <a:t>Replica of Zuse's </a:t>
              </a:r>
              <a:r>
                <a:rPr lang="en-US" sz="1200" b="1">
                  <a:solidFill>
                    <a:srgbClr val="C00000"/>
                  </a:solidFill>
                  <a:effectLst/>
                </a:rPr>
                <a:t>Z3</a:t>
              </a:r>
              <a:r>
                <a:rPr lang="en-US" sz="1200">
                  <a:solidFill>
                    <a:srgbClr val="000000"/>
                  </a:solidFill>
                  <a:effectLst/>
                </a:rPr>
                <a:t> (1941), the first fully automatic, digital (electromechanical) computer, and it is </a:t>
              </a:r>
              <a:r>
                <a:rPr lang="en-US" sz="1200" b="1">
                  <a:solidFill>
                    <a:srgbClr val="000000"/>
                  </a:solidFill>
                  <a:effectLst/>
                </a:rPr>
                <a:t>Turing-complete.</a:t>
              </a:r>
            </a:p>
          </p:txBody>
        </p:sp>
      </p:grpSp>
      <p:grpSp>
        <p:nvGrpSpPr>
          <p:cNvPr id="7" name="组合 6"/>
          <p:cNvGrpSpPr/>
          <p:nvPr/>
        </p:nvGrpSpPr>
        <p:grpSpPr>
          <a:xfrm>
            <a:off x="4544165" y="1942851"/>
            <a:ext cx="4104456" cy="2756383"/>
            <a:chOff x="4424727" y="2132856"/>
            <a:chExt cx="4104456" cy="2756383"/>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478" y="2132856"/>
              <a:ext cx="3172954" cy="2100496"/>
            </a:xfrm>
            <a:prstGeom prst="rect">
              <a:avLst/>
            </a:prstGeom>
          </p:spPr>
        </p:pic>
        <p:sp>
          <p:nvSpPr>
            <p:cNvPr id="6" name="文本框 5"/>
            <p:cNvSpPr txBox="1"/>
            <p:nvPr/>
          </p:nvSpPr>
          <p:spPr>
            <a:xfrm>
              <a:off x="4424727" y="4242908"/>
              <a:ext cx="4104456" cy="646331"/>
            </a:xfrm>
            <a:prstGeom prst="rect">
              <a:avLst/>
            </a:prstGeom>
            <a:noFill/>
          </p:spPr>
          <p:txBody>
            <a:bodyPr wrap="square" rtlCol="0">
              <a:spAutoFit/>
            </a:bodyPr>
            <a:lstStyle/>
            <a:p>
              <a:pPr algn="ctr"/>
              <a:r>
                <a:rPr lang="en-US" sz="1200" b="1" dirty="0">
                  <a:solidFill>
                    <a:srgbClr val="C00000"/>
                  </a:solidFill>
                  <a:effectLst/>
                </a:rPr>
                <a:t>Colossus</a:t>
              </a:r>
              <a:r>
                <a:rPr lang="en-US" sz="1200" dirty="0">
                  <a:solidFill>
                    <a:srgbClr val="000000"/>
                  </a:solidFill>
                  <a:effectLst/>
                </a:rPr>
                <a:t> (1943)</a:t>
              </a:r>
              <a:r>
                <a:rPr lang="en-US" sz="1200" b="1" dirty="0">
                  <a:solidFill>
                    <a:srgbClr val="C00000"/>
                  </a:solidFill>
                  <a:effectLst/>
                </a:rPr>
                <a:t> </a:t>
              </a:r>
              <a:r>
                <a:rPr lang="en-US" sz="1200" dirty="0">
                  <a:solidFill>
                    <a:srgbClr val="000000"/>
                  </a:solidFill>
                  <a:effectLst/>
                </a:rPr>
                <a:t>was the first electronic digital programmable computing device, and was used to break German ciphers during World War II</a:t>
              </a:r>
            </a:p>
          </p:txBody>
        </p:sp>
      </p:grpSp>
      <p:grpSp>
        <p:nvGrpSpPr>
          <p:cNvPr id="10" name="组合 9"/>
          <p:cNvGrpSpPr/>
          <p:nvPr/>
        </p:nvGrpSpPr>
        <p:grpSpPr>
          <a:xfrm>
            <a:off x="4727356" y="4808923"/>
            <a:ext cx="3738075" cy="1672119"/>
            <a:chOff x="4794365" y="5016611"/>
            <a:chExt cx="3738075" cy="1672119"/>
          </a:xfrm>
        </p:grpSpPr>
        <p:grpSp>
          <p:nvGrpSpPr>
            <p:cNvPr id="15" name="组合 14"/>
            <p:cNvGrpSpPr/>
            <p:nvPr/>
          </p:nvGrpSpPr>
          <p:grpSpPr>
            <a:xfrm>
              <a:off x="4794365" y="5016611"/>
              <a:ext cx="1250535" cy="1665865"/>
              <a:chOff x="4794365" y="5016611"/>
              <a:chExt cx="1250535" cy="1665865"/>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2512" y="5016611"/>
                <a:ext cx="905658" cy="1177227"/>
              </a:xfrm>
              <a:prstGeom prst="rect">
                <a:avLst/>
              </a:prstGeom>
            </p:spPr>
          </p:pic>
          <p:sp>
            <p:nvSpPr>
              <p:cNvPr id="11" name="文本框 10"/>
              <p:cNvSpPr txBox="1"/>
              <p:nvPr/>
            </p:nvSpPr>
            <p:spPr>
              <a:xfrm>
                <a:off x="4794365" y="6174645"/>
                <a:ext cx="1250535" cy="507831"/>
              </a:xfrm>
              <a:prstGeom prst="rect">
                <a:avLst/>
              </a:prstGeom>
              <a:noFill/>
            </p:spPr>
            <p:txBody>
              <a:bodyPr wrap="none" rtlCol="0">
                <a:spAutoFit/>
              </a:bodyPr>
              <a:lstStyle/>
              <a:p>
                <a:r>
                  <a:rPr lang="en-US" sz="1600" b="1" dirty="0">
                    <a:solidFill>
                      <a:srgbClr val="000000"/>
                    </a:solidFill>
                    <a:effectLst/>
                  </a:rPr>
                  <a:t>Alan Turing</a:t>
                </a:r>
              </a:p>
              <a:p>
                <a:r>
                  <a:rPr lang="da-DK" sz="1100" dirty="0">
                    <a:solidFill>
                      <a:srgbClr val="000000"/>
                    </a:solidFill>
                    <a:effectLst/>
                  </a:rPr>
                  <a:t>1912 - 1954</a:t>
                </a:r>
                <a:endParaRPr lang="en-US" sz="1100" dirty="0">
                  <a:solidFill>
                    <a:srgbClr val="000000"/>
                  </a:solidFill>
                  <a:effectLst/>
                </a:endParaRPr>
              </a:p>
            </p:txBody>
          </p:sp>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3899" y="5016611"/>
              <a:ext cx="784818" cy="1177227"/>
            </a:xfrm>
            <a:prstGeom prst="rect">
              <a:avLst/>
            </a:prstGeom>
          </p:spPr>
        </p:pic>
        <p:sp>
          <p:nvSpPr>
            <p:cNvPr id="17" name="文本框 16"/>
            <p:cNvSpPr txBox="1"/>
            <p:nvPr/>
          </p:nvSpPr>
          <p:spPr>
            <a:xfrm>
              <a:off x="5971840" y="6180899"/>
              <a:ext cx="2452916" cy="507831"/>
            </a:xfrm>
            <a:prstGeom prst="rect">
              <a:avLst/>
            </a:prstGeom>
            <a:noFill/>
          </p:spPr>
          <p:txBody>
            <a:bodyPr wrap="none" rtlCol="0">
              <a:spAutoFit/>
            </a:bodyPr>
            <a:lstStyle/>
            <a:p>
              <a:r>
                <a:rPr lang="en-US" sz="1600">
                  <a:solidFill>
                    <a:srgbClr val="000000"/>
                  </a:solidFill>
                  <a:effectLst/>
                </a:rPr>
                <a:t>The Imitation Game (2014)</a:t>
              </a:r>
            </a:p>
            <a:p>
              <a:r>
                <a:rPr lang="da-DK" sz="1100">
                  <a:solidFill>
                    <a:srgbClr val="000000"/>
                  </a:solidFill>
                  <a:effectLst/>
                </a:rPr>
                <a:t>Douban </a:t>
              </a:r>
              <a:r>
                <a:rPr lang="da-DK" sz="1100" b="1">
                  <a:solidFill>
                    <a:srgbClr val="000000"/>
                  </a:solidFill>
                  <a:effectLst/>
                </a:rPr>
                <a:t>8.5</a:t>
              </a:r>
              <a:r>
                <a:rPr lang="da-DK" sz="1100">
                  <a:solidFill>
                    <a:srgbClr val="000000"/>
                  </a:solidFill>
                  <a:effectLst/>
                </a:rPr>
                <a:t> / </a:t>
              </a:r>
              <a:r>
                <a:rPr lang="da-DK" sz="900">
                  <a:solidFill>
                    <a:srgbClr val="000000"/>
                  </a:solidFill>
                  <a:effectLst/>
                </a:rPr>
                <a:t>10</a:t>
              </a:r>
              <a:r>
                <a:rPr lang="da-DK" sz="1100">
                  <a:solidFill>
                    <a:srgbClr val="000000"/>
                  </a:solidFill>
                  <a:effectLst/>
                </a:rPr>
                <a:t>, IMDB </a:t>
              </a:r>
              <a:r>
                <a:rPr lang="da-DK" sz="1100" b="1">
                  <a:solidFill>
                    <a:srgbClr val="000000"/>
                  </a:solidFill>
                  <a:effectLst/>
                </a:rPr>
                <a:t>8.1</a:t>
              </a:r>
              <a:r>
                <a:rPr lang="da-DK" sz="1100">
                  <a:solidFill>
                    <a:srgbClr val="000000"/>
                  </a:solidFill>
                  <a:effectLst/>
                </a:rPr>
                <a:t> / </a:t>
              </a:r>
              <a:r>
                <a:rPr lang="da-DK" sz="900">
                  <a:solidFill>
                    <a:srgbClr val="000000"/>
                  </a:solidFill>
                  <a:effectLst/>
                </a:rPr>
                <a:t>10</a:t>
              </a:r>
              <a:endParaRPr lang="en-US" sz="900">
                <a:solidFill>
                  <a:srgbClr val="000000"/>
                </a:solidFill>
                <a:effectLst/>
              </a:endParaRPr>
            </a:p>
          </p:txBody>
        </p:sp>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l="6287" r="11124"/>
            <a:stretch/>
          </p:blipFill>
          <p:spPr>
            <a:xfrm>
              <a:off x="6804248" y="5016803"/>
              <a:ext cx="1728192" cy="1177035"/>
            </a:xfrm>
            <a:prstGeom prst="rect">
              <a:avLst/>
            </a:prstGeom>
          </p:spPr>
        </p:pic>
      </p:grpSp>
      <p:grpSp>
        <p:nvGrpSpPr>
          <p:cNvPr id="9" name="组合 8"/>
          <p:cNvGrpSpPr/>
          <p:nvPr/>
        </p:nvGrpSpPr>
        <p:grpSpPr>
          <a:xfrm>
            <a:off x="992921" y="4808923"/>
            <a:ext cx="3551244" cy="1700122"/>
            <a:chOff x="1199285" y="5010079"/>
            <a:chExt cx="3551244" cy="1700122"/>
          </a:xfrm>
        </p:grpSpPr>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10469" y="5010079"/>
              <a:ext cx="882828" cy="1175766"/>
            </a:xfrm>
            <a:prstGeom prst="rect">
              <a:avLst/>
            </a:prstGeom>
          </p:spPr>
        </p:pic>
        <p:sp>
          <p:nvSpPr>
            <p:cNvPr id="23" name="文本框 22"/>
            <p:cNvSpPr txBox="1"/>
            <p:nvPr/>
          </p:nvSpPr>
          <p:spPr>
            <a:xfrm>
              <a:off x="1199285" y="6202370"/>
              <a:ext cx="1342034" cy="507831"/>
            </a:xfrm>
            <a:prstGeom prst="rect">
              <a:avLst/>
            </a:prstGeom>
            <a:noFill/>
          </p:spPr>
          <p:txBody>
            <a:bodyPr wrap="none" rtlCol="0">
              <a:spAutoFit/>
            </a:bodyPr>
            <a:lstStyle/>
            <a:p>
              <a:r>
                <a:rPr lang="en-US" sz="1600" b="1">
                  <a:solidFill>
                    <a:srgbClr val="000000"/>
                  </a:solidFill>
                  <a:effectLst/>
                </a:rPr>
                <a:t>Konrad Zuse</a:t>
              </a:r>
            </a:p>
            <a:p>
              <a:r>
                <a:rPr lang="da-DK" sz="1100">
                  <a:solidFill>
                    <a:srgbClr val="000000"/>
                  </a:solidFill>
                  <a:effectLst/>
                </a:rPr>
                <a:t>1910 - 1995</a:t>
              </a:r>
              <a:endParaRPr lang="en-US" sz="1100">
                <a:solidFill>
                  <a:srgbClr val="000000"/>
                </a:solidFill>
                <a:effectLst/>
              </a:endParaRPr>
            </a:p>
          </p:txBody>
        </p:sp>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86869" y="5020009"/>
              <a:ext cx="790878" cy="1192291"/>
            </a:xfrm>
            <a:prstGeom prst="rect">
              <a:avLst/>
            </a:prstGeom>
            <a:effectLst>
              <a:outerShdw blurRad="50800" dist="38100" dir="2700000" algn="tl" rotWithShape="0">
                <a:prstClr val="black">
                  <a:alpha val="40000"/>
                </a:prstClr>
              </a:outerShdw>
            </a:effectLst>
          </p:spPr>
        </p:pic>
        <p:sp>
          <p:nvSpPr>
            <p:cNvPr id="25" name="文本框 24"/>
            <p:cNvSpPr txBox="1"/>
            <p:nvPr/>
          </p:nvSpPr>
          <p:spPr>
            <a:xfrm>
              <a:off x="2419442" y="6202369"/>
              <a:ext cx="2331087" cy="507831"/>
            </a:xfrm>
            <a:prstGeom prst="rect">
              <a:avLst/>
            </a:prstGeom>
            <a:noFill/>
          </p:spPr>
          <p:txBody>
            <a:bodyPr wrap="none" rtlCol="0">
              <a:spAutoFit/>
            </a:bodyPr>
            <a:lstStyle/>
            <a:p>
              <a:r>
                <a:rPr lang="en-US" sz="1600">
                  <a:solidFill>
                    <a:srgbClr val="000000"/>
                  </a:solidFill>
                  <a:effectLst/>
                </a:rPr>
                <a:t>The Computer – My Life</a:t>
              </a:r>
            </a:p>
            <a:p>
              <a:r>
                <a:rPr lang="da-DK" sz="1100">
                  <a:solidFill>
                    <a:srgbClr val="000000"/>
                  </a:solidFill>
                  <a:effectLst/>
                </a:rPr>
                <a:t>ISBN: 3540564535</a:t>
              </a:r>
              <a:endParaRPr lang="en-US" sz="900">
                <a:solidFill>
                  <a:srgbClr val="000000"/>
                </a:solidFill>
                <a:effectLst/>
              </a:endParaRPr>
            </a:p>
          </p:txBody>
        </p:sp>
        <p:pic>
          <p:nvPicPr>
            <p:cNvPr id="20" name="图片 19"/>
            <p:cNvPicPr>
              <a:picLocks noChangeAspect="1"/>
            </p:cNvPicPr>
            <p:nvPr/>
          </p:nvPicPr>
          <p:blipFill rotWithShape="1">
            <a:blip r:embed="rId10" cstate="print">
              <a:extLst>
                <a:ext uri="{28A0092B-C50C-407E-A947-70E740481C1C}">
                  <a14:useLocalDpi xmlns:a14="http://schemas.microsoft.com/office/drawing/2010/main" val="0"/>
                </a:ext>
              </a:extLst>
            </a:blip>
            <a:srcRect t="7148" b="6186"/>
            <a:stretch/>
          </p:blipFill>
          <p:spPr>
            <a:xfrm>
              <a:off x="3347261" y="5034332"/>
              <a:ext cx="1259029" cy="784996"/>
            </a:xfrm>
            <a:prstGeom prst="rect">
              <a:avLst/>
            </a:prstGeom>
          </p:spPr>
        </p:pic>
        <p:sp>
          <p:nvSpPr>
            <p:cNvPr id="21" name="文本框 20"/>
            <p:cNvSpPr txBox="1"/>
            <p:nvPr/>
          </p:nvSpPr>
          <p:spPr>
            <a:xfrm>
              <a:off x="3283900" y="5833541"/>
              <a:ext cx="1406154" cy="384721"/>
            </a:xfrm>
            <a:prstGeom prst="rect">
              <a:avLst/>
            </a:prstGeom>
            <a:noFill/>
          </p:spPr>
          <p:txBody>
            <a:bodyPr wrap="none" rtlCol="0">
              <a:spAutoFit/>
            </a:bodyPr>
            <a:lstStyle/>
            <a:p>
              <a:r>
                <a:rPr lang="en-US" sz="1000">
                  <a:solidFill>
                    <a:srgbClr val="000000"/>
                  </a:solidFill>
                  <a:effectLst/>
                </a:rPr>
                <a:t>Commemorative Stamp</a:t>
              </a:r>
            </a:p>
            <a:p>
              <a:r>
                <a:rPr lang="en-US" sz="900">
                  <a:solidFill>
                    <a:srgbClr val="000000"/>
                  </a:solidFill>
                  <a:effectLst/>
                </a:rPr>
                <a:t>by German Post 2010</a:t>
              </a:r>
              <a:endParaRPr lang="en-US" sz="1100">
                <a:solidFill>
                  <a:srgbClr val="000000"/>
                </a:solidFill>
                <a:effectLst/>
              </a:endParaRPr>
            </a:p>
          </p:txBody>
        </p:sp>
      </p:grpSp>
      <p:sp>
        <p:nvSpPr>
          <p:cNvPr id="26"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600" b="1" dirty="0">
                <a:solidFill>
                  <a:srgbClr val="1557AE"/>
                </a:solidFill>
                <a:ea typeface="黑体" pitchFamily="49" charset="-122"/>
              </a:rPr>
              <a:t>History of Operating System – Early age</a:t>
            </a:r>
          </a:p>
        </p:txBody>
      </p:sp>
      <p:pic>
        <p:nvPicPr>
          <p:cNvPr id="13" name="图片 12"/>
          <p:cNvPicPr>
            <a:picLocks noChangeAspect="1"/>
          </p:cNvPicPr>
          <p:nvPr/>
        </p:nvPicPr>
        <p:blipFill>
          <a:blip r:embed="rId11"/>
          <a:stretch>
            <a:fillRect/>
          </a:stretch>
        </p:blipFill>
        <p:spPr>
          <a:xfrm>
            <a:off x="-89172" y="-49"/>
            <a:ext cx="847417" cy="1012024"/>
          </a:xfrm>
          <a:prstGeom prst="rect">
            <a:avLst/>
          </a:prstGeom>
        </p:spPr>
      </p:pic>
    </p:spTree>
    <p:extLst>
      <p:ext uri="{BB962C8B-B14F-4D97-AF65-F5344CB8AC3E}">
        <p14:creationId xmlns:p14="http://schemas.microsoft.com/office/powerpoint/2010/main" val="1555355541"/>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3027519" y="2042043"/>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600" dirty="0">
              <a:solidFill>
                <a:srgbClr val="1557AE"/>
              </a:solidFill>
              <a:effectLst/>
              <a:ea typeface="黑体" pitchFamily="49" charset="-122"/>
            </a:endParaRPr>
          </a:p>
        </p:txBody>
      </p:sp>
      <p:sp>
        <p:nvSpPr>
          <p:cNvPr id="2255876" name="Rectangle 20"/>
          <p:cNvSpPr>
            <a:spLocks noChangeArrowheads="1"/>
          </p:cNvSpPr>
          <p:nvPr/>
        </p:nvSpPr>
        <p:spPr bwMode="auto">
          <a:xfrm>
            <a:off x="251396" y="980728"/>
            <a:ext cx="8641084" cy="86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buSzPct val="85000"/>
            </a:pPr>
            <a:r>
              <a:rPr lang="en-US" altLang="zh-CN" sz="2400" dirty="0">
                <a:solidFill>
                  <a:srgbClr val="000000"/>
                </a:solidFill>
                <a:effectLst/>
                <a:latin typeface="+mn-lt"/>
                <a:ea typeface="黑体" pitchFamily="49" charset="-122"/>
              </a:rPr>
              <a:t>1950s: Many major features were pioneered, which were included or not included in application </a:t>
            </a:r>
            <a:r>
              <a:rPr lang="en-US" altLang="zh-CN" sz="2400" dirty="0" err="1">
                <a:solidFill>
                  <a:srgbClr val="000000"/>
                </a:solidFill>
                <a:effectLst/>
                <a:latin typeface="+mn-lt"/>
                <a:ea typeface="黑体" pitchFamily="49" charset="-122"/>
              </a:rPr>
              <a:t>softwares</a:t>
            </a:r>
            <a:r>
              <a:rPr lang="en-US" altLang="zh-CN" sz="2400" dirty="0">
                <a:solidFill>
                  <a:srgbClr val="000000"/>
                </a:solidFill>
                <a:effectLst/>
                <a:latin typeface="+mn-lt"/>
                <a:ea typeface="黑体" pitchFamily="49" charset="-122"/>
              </a:rPr>
              <a:t>.</a:t>
            </a:r>
            <a:endParaRPr lang="zh-CN" altLang="en-US" sz="2400" baseline="30000" dirty="0">
              <a:solidFill>
                <a:srgbClr val="000000"/>
              </a:solidFill>
              <a:effectLst/>
              <a:latin typeface="+mn-lt"/>
              <a:ea typeface="黑体" pitchFamily="49" charset="-122"/>
            </a:endParaRPr>
          </a:p>
        </p:txBody>
      </p:sp>
      <p:sp>
        <p:nvSpPr>
          <p:cNvPr id="52" name="Rectangle 20"/>
          <p:cNvSpPr>
            <a:spLocks noChangeArrowheads="1"/>
          </p:cNvSpPr>
          <p:nvPr/>
        </p:nvSpPr>
        <p:spPr bwMode="auto">
          <a:xfrm>
            <a:off x="482850" y="1774331"/>
            <a:ext cx="8208912" cy="34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000" b="1" dirty="0">
                <a:solidFill>
                  <a:srgbClr val="000000"/>
                </a:solidFill>
                <a:effectLst/>
                <a:latin typeface="+mn-lt"/>
                <a:ea typeface="黑体" pitchFamily="49" charset="-122"/>
              </a:rPr>
              <a:t>SHARE Operating System / GM-NAA I/O on IBM 704</a:t>
            </a:r>
          </a:p>
          <a:p>
            <a:pPr marL="514350" indent="-342900" eaLnBrk="1" hangingPunct="1">
              <a:lnSpc>
                <a:spcPct val="115000"/>
              </a:lnSpc>
              <a:spcBef>
                <a:spcPts val="4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Batch processing</a:t>
            </a:r>
          </a:p>
          <a:p>
            <a:pPr marL="514350" indent="-342900" eaLnBrk="1" hangingPunct="1">
              <a:lnSpc>
                <a:spcPct val="115000"/>
              </a:lnSpc>
              <a:spcBef>
                <a:spcPts val="4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Input / output interrupt</a:t>
            </a:r>
          </a:p>
          <a:p>
            <a:pPr marL="514350" indent="-342900" eaLnBrk="1" hangingPunct="1">
              <a:lnSpc>
                <a:spcPct val="115000"/>
              </a:lnSpc>
              <a:spcBef>
                <a:spcPts val="4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Buffering</a:t>
            </a:r>
          </a:p>
          <a:p>
            <a:pPr marL="514350" indent="-342900" eaLnBrk="1" hangingPunct="1">
              <a:lnSpc>
                <a:spcPct val="115000"/>
              </a:lnSpc>
              <a:spcBef>
                <a:spcPts val="4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Multitasking spooling</a:t>
            </a:r>
          </a:p>
          <a:p>
            <a:pPr marL="514350" indent="-342900" eaLnBrk="1" hangingPunct="1">
              <a:lnSpc>
                <a:spcPct val="115000"/>
              </a:lnSpc>
              <a:spcBef>
                <a:spcPts val="4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Runtime libraries</a:t>
            </a:r>
          </a:p>
          <a:p>
            <a:pPr marL="514350" indent="-342900" eaLnBrk="1" hangingPunct="1">
              <a:lnSpc>
                <a:spcPct val="115000"/>
              </a:lnSpc>
              <a:spcBef>
                <a:spcPts val="4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Link-loading</a:t>
            </a:r>
          </a:p>
          <a:p>
            <a:pPr marL="514350" indent="-342900" eaLnBrk="1" hangingPunct="1">
              <a:lnSpc>
                <a:spcPct val="115000"/>
              </a:lnSpc>
              <a:spcBef>
                <a:spcPts val="4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Useful programs</a:t>
            </a: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2718" t="4534" r="3638" b="4787"/>
          <a:stretch/>
        </p:blipFill>
        <p:spPr>
          <a:xfrm>
            <a:off x="3892685" y="2350393"/>
            <a:ext cx="2278797" cy="1571584"/>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7506" y="2350394"/>
            <a:ext cx="1984342" cy="1571584"/>
          </a:xfrm>
          <a:prstGeom prst="rect">
            <a:avLst/>
          </a:prstGeom>
        </p:spPr>
      </p:pic>
      <p:sp>
        <p:nvSpPr>
          <p:cNvPr id="26" name="文本框 25"/>
          <p:cNvSpPr txBox="1"/>
          <p:nvPr/>
        </p:nvSpPr>
        <p:spPr>
          <a:xfrm>
            <a:off x="3817252" y="3944012"/>
            <a:ext cx="4896544" cy="1354217"/>
          </a:xfrm>
          <a:prstGeom prst="rect">
            <a:avLst/>
          </a:prstGeom>
          <a:noFill/>
        </p:spPr>
        <p:txBody>
          <a:bodyPr wrap="square" rtlCol="0">
            <a:spAutoFit/>
          </a:bodyPr>
          <a:lstStyle/>
          <a:p>
            <a:r>
              <a:rPr lang="en-US" sz="1800" b="1">
                <a:solidFill>
                  <a:srgbClr val="000000"/>
                </a:solidFill>
                <a:effectLst/>
              </a:rPr>
              <a:t>IBM 704</a:t>
            </a:r>
          </a:p>
          <a:p>
            <a:pPr marL="285750" indent="-285750">
              <a:buFont typeface="Arial" panose="020B0604020202020204" pitchFamily="34" charset="0"/>
              <a:buChar char="•"/>
            </a:pPr>
            <a:r>
              <a:rPr lang="en-US" sz="1600">
                <a:solidFill>
                  <a:srgbClr val="000000"/>
                </a:solidFill>
                <a:effectLst/>
              </a:rPr>
              <a:t>Introduced by IBM in 1954</a:t>
            </a:r>
          </a:p>
          <a:p>
            <a:pPr marL="285750" indent="-285750">
              <a:buFont typeface="Arial" panose="020B0604020202020204" pitchFamily="34" charset="0"/>
              <a:buChar char="•"/>
            </a:pPr>
            <a:r>
              <a:rPr lang="en-US" sz="1600">
                <a:solidFill>
                  <a:srgbClr val="000000"/>
                </a:solidFill>
                <a:effectLst/>
              </a:rPr>
              <a:t>The programming languages </a:t>
            </a:r>
            <a:r>
              <a:rPr lang="en-US" sz="1600" b="1">
                <a:solidFill>
                  <a:srgbClr val="000000"/>
                </a:solidFill>
                <a:effectLst/>
              </a:rPr>
              <a:t>FORTRAN</a:t>
            </a:r>
            <a:r>
              <a:rPr lang="en-US" sz="1600">
                <a:solidFill>
                  <a:srgbClr val="000000"/>
                </a:solidFill>
                <a:effectLst/>
              </a:rPr>
              <a:t> and </a:t>
            </a:r>
            <a:r>
              <a:rPr lang="en-US" sz="1600" b="1">
                <a:solidFill>
                  <a:srgbClr val="000000"/>
                </a:solidFill>
                <a:effectLst/>
              </a:rPr>
              <a:t>LISP</a:t>
            </a:r>
            <a:r>
              <a:rPr lang="en-US" sz="1600">
                <a:solidFill>
                  <a:srgbClr val="000000"/>
                </a:solidFill>
                <a:effectLst/>
              </a:rPr>
              <a:t> were first developed for the IBM 704.</a:t>
            </a:r>
          </a:p>
          <a:p>
            <a:endParaRPr lang="en-US" sz="1600">
              <a:solidFill>
                <a:srgbClr val="000000"/>
              </a:solidFill>
              <a:effectLst/>
            </a:endParaRPr>
          </a:p>
        </p:txBody>
      </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927" y="5190354"/>
            <a:ext cx="926102" cy="1260003"/>
          </a:xfrm>
          <a:prstGeom prst="rect">
            <a:avLst/>
          </a:prstGeom>
        </p:spPr>
      </p:pic>
      <p:sp>
        <p:nvSpPr>
          <p:cNvPr id="31" name="文本框 30"/>
          <p:cNvSpPr txBox="1"/>
          <p:nvPr/>
        </p:nvSpPr>
        <p:spPr>
          <a:xfrm>
            <a:off x="1667029" y="5095125"/>
            <a:ext cx="1597297" cy="1477328"/>
          </a:xfrm>
          <a:prstGeom prst="rect">
            <a:avLst/>
          </a:prstGeom>
          <a:noFill/>
        </p:spPr>
        <p:txBody>
          <a:bodyPr wrap="none" rtlCol="0">
            <a:spAutoFit/>
          </a:bodyPr>
          <a:lstStyle/>
          <a:p>
            <a:r>
              <a:rPr lang="en-US" sz="1800" b="1" dirty="0">
                <a:solidFill>
                  <a:srgbClr val="000000"/>
                </a:solidFill>
                <a:effectLst/>
              </a:rPr>
              <a:t>John Backus </a:t>
            </a:r>
          </a:p>
          <a:p>
            <a:r>
              <a:rPr lang="da-DK" sz="1200" dirty="0">
                <a:solidFill>
                  <a:srgbClr val="000000"/>
                </a:solidFill>
                <a:effectLst/>
              </a:rPr>
              <a:t>1924 - 2007</a:t>
            </a:r>
          </a:p>
          <a:p>
            <a:r>
              <a:rPr lang="da-DK" sz="1200" dirty="0">
                <a:solidFill>
                  <a:srgbClr val="000000"/>
                </a:solidFill>
                <a:effectLst/>
              </a:rPr>
              <a:t>Designer &amp; Developer</a:t>
            </a:r>
          </a:p>
          <a:p>
            <a:r>
              <a:rPr lang="da-DK" sz="1200" dirty="0">
                <a:solidFill>
                  <a:srgbClr val="000000"/>
                </a:solidFill>
                <a:effectLst/>
              </a:rPr>
              <a:t>         of </a:t>
            </a:r>
            <a:r>
              <a:rPr lang="da-DK" sz="1200" b="1" dirty="0">
                <a:solidFill>
                  <a:srgbClr val="FF0000"/>
                </a:solidFill>
                <a:effectLst/>
              </a:rPr>
              <a:t>FORTRAN</a:t>
            </a:r>
          </a:p>
          <a:p>
            <a:r>
              <a:rPr lang="da-DK" sz="1200" dirty="0">
                <a:solidFill>
                  <a:srgbClr val="000000"/>
                </a:solidFill>
                <a:effectLst/>
              </a:rPr>
              <a:t>1975 </a:t>
            </a:r>
            <a:r>
              <a:rPr lang="en-US" altLang="zh-CN" sz="1200" dirty="0">
                <a:solidFill>
                  <a:srgbClr val="000000"/>
                </a:solidFill>
                <a:effectLst/>
              </a:rPr>
              <a:t>National Medal</a:t>
            </a:r>
          </a:p>
          <a:p>
            <a:r>
              <a:rPr lang="en-US" sz="1200" dirty="0">
                <a:solidFill>
                  <a:srgbClr val="000000"/>
                </a:solidFill>
                <a:effectLst/>
              </a:rPr>
              <a:t>         of Science</a:t>
            </a:r>
            <a:endParaRPr lang="da-DK" sz="1200" dirty="0">
              <a:solidFill>
                <a:srgbClr val="000000"/>
              </a:solidFill>
              <a:effectLst/>
            </a:endParaRPr>
          </a:p>
          <a:p>
            <a:r>
              <a:rPr lang="da-DK" sz="1200" dirty="0">
                <a:solidFill>
                  <a:srgbClr val="000000"/>
                </a:solidFill>
                <a:effectLst/>
              </a:rPr>
              <a:t>1977 Turing Award</a:t>
            </a:r>
          </a:p>
        </p:txBody>
      </p:sp>
      <p:pic>
        <p:nvPicPr>
          <p:cNvPr id="24" name="图片 23"/>
          <p:cNvPicPr>
            <a:picLocks noChangeAspect="1"/>
          </p:cNvPicPr>
          <p:nvPr/>
        </p:nvPicPr>
        <p:blipFill rotWithShape="1">
          <a:blip r:embed="rId6" cstate="print">
            <a:extLst>
              <a:ext uri="{28A0092B-C50C-407E-A947-70E740481C1C}">
                <a14:useLocalDpi xmlns:a14="http://schemas.microsoft.com/office/drawing/2010/main" val="0"/>
              </a:ext>
            </a:extLst>
          </a:blip>
          <a:srcRect r="16778"/>
          <a:stretch/>
        </p:blipFill>
        <p:spPr>
          <a:xfrm>
            <a:off x="3257839" y="5215244"/>
            <a:ext cx="1551424" cy="1240855"/>
          </a:xfrm>
          <a:prstGeom prst="rect">
            <a:avLst/>
          </a:prstGeom>
        </p:spPr>
      </p:pic>
      <p:sp>
        <p:nvSpPr>
          <p:cNvPr id="33" name="文本框 32"/>
          <p:cNvSpPr txBox="1"/>
          <p:nvPr/>
        </p:nvSpPr>
        <p:spPr>
          <a:xfrm>
            <a:off x="4790213" y="5145607"/>
            <a:ext cx="1813317" cy="1292662"/>
          </a:xfrm>
          <a:prstGeom prst="rect">
            <a:avLst/>
          </a:prstGeom>
          <a:noFill/>
        </p:spPr>
        <p:txBody>
          <a:bodyPr wrap="none" rtlCol="0">
            <a:spAutoFit/>
          </a:bodyPr>
          <a:lstStyle/>
          <a:p>
            <a:r>
              <a:rPr lang="en-US" sz="1800" b="1" dirty="0">
                <a:solidFill>
                  <a:srgbClr val="000000"/>
                </a:solidFill>
                <a:effectLst/>
              </a:rPr>
              <a:t>John McCarthy </a:t>
            </a:r>
          </a:p>
          <a:p>
            <a:r>
              <a:rPr lang="da-DK" sz="1200" dirty="0">
                <a:solidFill>
                  <a:srgbClr val="000000"/>
                </a:solidFill>
                <a:effectLst/>
              </a:rPr>
              <a:t>1924 - 2007</a:t>
            </a:r>
          </a:p>
          <a:p>
            <a:r>
              <a:rPr lang="da-DK" sz="1200" dirty="0">
                <a:solidFill>
                  <a:srgbClr val="000000"/>
                </a:solidFill>
                <a:effectLst/>
              </a:rPr>
              <a:t>Designer of </a:t>
            </a:r>
            <a:r>
              <a:rPr lang="da-DK" sz="1200" b="1" dirty="0">
                <a:solidFill>
                  <a:srgbClr val="FF0000"/>
                </a:solidFill>
                <a:effectLst/>
              </a:rPr>
              <a:t>Lisp</a:t>
            </a:r>
          </a:p>
          <a:p>
            <a:r>
              <a:rPr lang="da-DK" sz="1200" dirty="0">
                <a:solidFill>
                  <a:srgbClr val="000000"/>
                </a:solidFill>
                <a:effectLst/>
              </a:rPr>
              <a:t>1990 </a:t>
            </a:r>
            <a:r>
              <a:rPr lang="en-US" altLang="zh-CN" sz="1200" dirty="0">
                <a:solidFill>
                  <a:srgbClr val="000000"/>
                </a:solidFill>
                <a:effectLst/>
              </a:rPr>
              <a:t>National Medal</a:t>
            </a:r>
          </a:p>
          <a:p>
            <a:r>
              <a:rPr lang="en-US" sz="1200" dirty="0">
                <a:solidFill>
                  <a:srgbClr val="000000"/>
                </a:solidFill>
                <a:effectLst/>
              </a:rPr>
              <a:t>         of Science</a:t>
            </a:r>
            <a:endParaRPr lang="da-DK" sz="1200" dirty="0">
              <a:solidFill>
                <a:srgbClr val="000000"/>
              </a:solidFill>
              <a:effectLst/>
            </a:endParaRPr>
          </a:p>
          <a:p>
            <a:r>
              <a:rPr lang="da-DK" sz="1200" dirty="0">
                <a:solidFill>
                  <a:srgbClr val="000000"/>
                </a:solidFill>
                <a:effectLst/>
              </a:rPr>
              <a:t>1971 Turing Award</a:t>
            </a:r>
          </a:p>
        </p:txBody>
      </p:sp>
      <p:pic>
        <p:nvPicPr>
          <p:cNvPr id="27" name="图片 26"/>
          <p:cNvPicPr>
            <a:picLocks noChangeAspect="1"/>
          </p:cNvPicPr>
          <p:nvPr/>
        </p:nvPicPr>
        <p:blipFill rotWithShape="1">
          <a:blip r:embed="rId7" cstate="print">
            <a:extLst>
              <a:ext uri="{28A0092B-C50C-407E-A947-70E740481C1C}">
                <a14:useLocalDpi xmlns:a14="http://schemas.microsoft.com/office/drawing/2010/main" val="0"/>
              </a:ext>
            </a:extLst>
          </a:blip>
          <a:srcRect l="31353" b="45071"/>
          <a:stretch/>
        </p:blipFill>
        <p:spPr>
          <a:xfrm>
            <a:off x="6531522" y="5211258"/>
            <a:ext cx="951277" cy="1261133"/>
          </a:xfrm>
          <a:prstGeom prst="rect">
            <a:avLst/>
          </a:prstGeom>
        </p:spPr>
      </p:pic>
      <p:sp>
        <p:nvSpPr>
          <p:cNvPr id="35" name="文本框 34"/>
          <p:cNvSpPr txBox="1"/>
          <p:nvPr/>
        </p:nvSpPr>
        <p:spPr>
          <a:xfrm>
            <a:off x="7466824" y="5110491"/>
            <a:ext cx="1723378" cy="1292662"/>
          </a:xfrm>
          <a:prstGeom prst="rect">
            <a:avLst/>
          </a:prstGeom>
          <a:noFill/>
        </p:spPr>
        <p:txBody>
          <a:bodyPr wrap="square" rtlCol="0">
            <a:spAutoFit/>
          </a:bodyPr>
          <a:lstStyle/>
          <a:p>
            <a:r>
              <a:rPr lang="en-US" sz="1800" b="1">
                <a:solidFill>
                  <a:srgbClr val="000000"/>
                </a:solidFill>
                <a:effectLst/>
              </a:rPr>
              <a:t>Steve Russell</a:t>
            </a:r>
          </a:p>
          <a:p>
            <a:r>
              <a:rPr lang="da-DK" sz="1200">
                <a:solidFill>
                  <a:srgbClr val="000000"/>
                </a:solidFill>
                <a:effectLst/>
              </a:rPr>
              <a:t>1937</a:t>
            </a:r>
          </a:p>
          <a:p>
            <a:r>
              <a:rPr lang="da-DK" sz="1200">
                <a:solidFill>
                  <a:srgbClr val="000000"/>
                </a:solidFill>
                <a:effectLst/>
              </a:rPr>
              <a:t>Developer of Lisp</a:t>
            </a:r>
          </a:p>
          <a:p>
            <a:r>
              <a:rPr lang="da-DK" sz="1200">
                <a:solidFill>
                  <a:srgbClr val="000000"/>
                </a:solidFill>
                <a:effectLst/>
              </a:rPr>
              <a:t>Creator of </a:t>
            </a:r>
            <a:r>
              <a:rPr lang="da-DK" sz="1200" b="1">
                <a:solidFill>
                  <a:srgbClr val="FF0000"/>
                </a:solidFill>
                <a:effectLst/>
              </a:rPr>
              <a:t>Spacewar</a:t>
            </a:r>
            <a:r>
              <a:rPr lang="da-DK" sz="1200">
                <a:solidFill>
                  <a:srgbClr val="000000"/>
                </a:solidFill>
                <a:effectLst/>
              </a:rPr>
              <a:t>!</a:t>
            </a:r>
          </a:p>
          <a:p>
            <a:r>
              <a:rPr lang="da-DK" sz="1200">
                <a:solidFill>
                  <a:srgbClr val="000000"/>
                </a:solidFill>
                <a:effectLst/>
              </a:rPr>
              <a:t>        (FIRST digital </a:t>
            </a:r>
          </a:p>
          <a:p>
            <a:r>
              <a:rPr lang="da-DK" sz="1200">
                <a:solidFill>
                  <a:srgbClr val="000000"/>
                </a:solidFill>
                <a:effectLst/>
              </a:rPr>
              <a:t>         video game)</a:t>
            </a:r>
          </a:p>
        </p:txBody>
      </p:sp>
      <p:sp>
        <p:nvSpPr>
          <p:cNvPr id="14"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1950s: Major features of OS </a:t>
            </a:r>
          </a:p>
        </p:txBody>
      </p:sp>
      <p:pic>
        <p:nvPicPr>
          <p:cNvPr id="15" name="图片 14"/>
          <p:cNvPicPr>
            <a:picLocks noChangeAspect="1"/>
          </p:cNvPicPr>
          <p:nvPr/>
        </p:nvPicPr>
        <p:blipFill>
          <a:blip r:embed="rId8"/>
          <a:stretch>
            <a:fillRect/>
          </a:stretch>
        </p:blipFill>
        <p:spPr>
          <a:xfrm>
            <a:off x="-89172" y="-49"/>
            <a:ext cx="847417" cy="1012024"/>
          </a:xfrm>
          <a:prstGeom prst="rect">
            <a:avLst/>
          </a:prstGeom>
        </p:spPr>
      </p:pic>
    </p:spTree>
    <p:extLst>
      <p:ext uri="{BB962C8B-B14F-4D97-AF65-F5344CB8AC3E}">
        <p14:creationId xmlns:p14="http://schemas.microsoft.com/office/powerpoint/2010/main" val="1436264637"/>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3027519" y="2042043"/>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600" dirty="0">
              <a:solidFill>
                <a:srgbClr val="1557AE"/>
              </a:solidFill>
              <a:effectLst/>
              <a:ea typeface="黑体" pitchFamily="49" charset="-122"/>
            </a:endParaRPr>
          </a:p>
        </p:txBody>
      </p:sp>
      <p:sp>
        <p:nvSpPr>
          <p:cNvPr id="14"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1950s: Batch system</a:t>
            </a:r>
          </a:p>
        </p:txBody>
      </p:sp>
      <p:pic>
        <p:nvPicPr>
          <p:cNvPr id="15" name="图片 14"/>
          <p:cNvPicPr>
            <a:picLocks noChangeAspect="1"/>
          </p:cNvPicPr>
          <p:nvPr/>
        </p:nvPicPr>
        <p:blipFill>
          <a:blip r:embed="rId3"/>
          <a:stretch>
            <a:fillRect/>
          </a:stretch>
        </p:blipFill>
        <p:spPr>
          <a:xfrm>
            <a:off x="-89172" y="-49"/>
            <a:ext cx="847417" cy="1012024"/>
          </a:xfrm>
          <a:prstGeom prst="rect">
            <a:avLst/>
          </a:prstGeom>
        </p:spPr>
      </p:pic>
      <p:sp>
        <p:nvSpPr>
          <p:cNvPr id="16" name="Rectangle 4">
            <a:extLst>
              <a:ext uri="{FF2B5EF4-FFF2-40B4-BE49-F238E27FC236}">
                <a16:creationId xmlns:a16="http://schemas.microsoft.com/office/drawing/2014/main" id="{47CD6839-875E-4C02-8FB7-39843D400409}"/>
              </a:ext>
            </a:extLst>
          </p:cNvPr>
          <p:cNvSpPr txBox="1">
            <a:spLocks noChangeArrowheads="1"/>
          </p:cNvSpPr>
          <p:nvPr/>
        </p:nvSpPr>
        <p:spPr>
          <a:xfrm>
            <a:off x="758245" y="3930926"/>
            <a:ext cx="8116888" cy="2400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a:t>Bring cards to 1401</a:t>
            </a:r>
          </a:p>
          <a:p>
            <a:r>
              <a:rPr lang="en-US" altLang="en-US" sz="2400"/>
              <a:t>Read cards onto input tape</a:t>
            </a:r>
          </a:p>
          <a:p>
            <a:r>
              <a:rPr lang="en-US" altLang="en-US" sz="2400"/>
              <a:t>Put input tape on 7094</a:t>
            </a:r>
          </a:p>
          <a:p>
            <a:r>
              <a:rPr lang="en-US" altLang="en-US" sz="2400"/>
              <a:t>Perform the computation, writing results to output tape</a:t>
            </a:r>
          </a:p>
          <a:p>
            <a:r>
              <a:rPr lang="en-US" altLang="en-US" sz="2400"/>
              <a:t>Put output tape on 1401, which prints output</a:t>
            </a:r>
          </a:p>
        </p:txBody>
      </p:sp>
      <p:pic>
        <p:nvPicPr>
          <p:cNvPr id="17" name="Picture 5">
            <a:extLst>
              <a:ext uri="{FF2B5EF4-FFF2-40B4-BE49-F238E27FC236}">
                <a16:creationId xmlns:a16="http://schemas.microsoft.com/office/drawing/2014/main" id="{5CAF8C1B-D50F-4974-9B7A-BFEAECF5C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075745" y="1378226"/>
            <a:ext cx="7480300" cy="2400300"/>
          </a:xfrm>
          <a:prstGeom prst="rect">
            <a:avLst/>
          </a:prstGeom>
          <a:noFill/>
        </p:spPr>
      </p:pic>
    </p:spTree>
    <p:extLst>
      <p:ext uri="{BB962C8B-B14F-4D97-AF65-F5344CB8AC3E}">
        <p14:creationId xmlns:p14="http://schemas.microsoft.com/office/powerpoint/2010/main" val="960703647"/>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3027519" y="2042043"/>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600" dirty="0">
              <a:solidFill>
                <a:srgbClr val="1557AE"/>
              </a:solidFill>
              <a:effectLst/>
              <a:ea typeface="黑体" pitchFamily="49" charset="-122"/>
            </a:endParaRPr>
          </a:p>
        </p:txBody>
      </p:sp>
      <p:sp>
        <p:nvSpPr>
          <p:cNvPr id="14"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1950s: Memory management</a:t>
            </a:r>
          </a:p>
        </p:txBody>
      </p:sp>
      <p:pic>
        <p:nvPicPr>
          <p:cNvPr id="15" name="图片 14"/>
          <p:cNvPicPr>
            <a:picLocks noChangeAspect="1"/>
          </p:cNvPicPr>
          <p:nvPr/>
        </p:nvPicPr>
        <p:blipFill>
          <a:blip r:embed="rId3"/>
          <a:stretch>
            <a:fillRect/>
          </a:stretch>
        </p:blipFill>
        <p:spPr>
          <a:xfrm>
            <a:off x="-89172" y="-49"/>
            <a:ext cx="847417" cy="1012024"/>
          </a:xfrm>
          <a:prstGeom prst="rect">
            <a:avLst/>
          </a:prstGeom>
        </p:spPr>
      </p:pic>
      <p:sp>
        <p:nvSpPr>
          <p:cNvPr id="7" name="Oval 47">
            <a:extLst>
              <a:ext uri="{FF2B5EF4-FFF2-40B4-BE49-F238E27FC236}">
                <a16:creationId xmlns:a16="http://schemas.microsoft.com/office/drawing/2014/main" id="{46C0F8BE-53A2-43E4-A1F8-A1923184530D}"/>
              </a:ext>
            </a:extLst>
          </p:cNvPr>
          <p:cNvSpPr>
            <a:spLocks noChangeArrowheads="1"/>
          </p:cNvSpPr>
          <p:nvPr/>
        </p:nvSpPr>
        <p:spPr bwMode="auto">
          <a:xfrm>
            <a:off x="4387850" y="2568575"/>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8" name="Oval 46">
            <a:extLst>
              <a:ext uri="{FF2B5EF4-FFF2-40B4-BE49-F238E27FC236}">
                <a16:creationId xmlns:a16="http://schemas.microsoft.com/office/drawing/2014/main" id="{C67AC0FA-97EA-4CEE-A57C-7757AB763DAC}"/>
              </a:ext>
            </a:extLst>
          </p:cNvPr>
          <p:cNvSpPr>
            <a:spLocks noChangeArrowheads="1"/>
          </p:cNvSpPr>
          <p:nvPr/>
        </p:nvSpPr>
        <p:spPr bwMode="auto">
          <a:xfrm>
            <a:off x="3124200" y="38100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9" name="Group 22">
            <a:extLst>
              <a:ext uri="{FF2B5EF4-FFF2-40B4-BE49-F238E27FC236}">
                <a16:creationId xmlns:a16="http://schemas.microsoft.com/office/drawing/2014/main" id="{4ACEE571-5E94-412C-BEE5-28040FA10ECB}"/>
              </a:ext>
            </a:extLst>
          </p:cNvPr>
          <p:cNvGrpSpPr>
            <a:grpSpLocks/>
          </p:cNvGrpSpPr>
          <p:nvPr/>
        </p:nvGrpSpPr>
        <p:grpSpPr bwMode="auto">
          <a:xfrm>
            <a:off x="4191000" y="2209800"/>
            <a:ext cx="3200400" cy="914400"/>
            <a:chOff x="816" y="2928"/>
            <a:chExt cx="2016" cy="576"/>
          </a:xfrm>
        </p:grpSpPr>
        <p:sp>
          <p:nvSpPr>
            <p:cNvPr id="10" name="Freeform 23">
              <a:extLst>
                <a:ext uri="{FF2B5EF4-FFF2-40B4-BE49-F238E27FC236}">
                  <a16:creationId xmlns:a16="http://schemas.microsoft.com/office/drawing/2014/main" id="{A452C22E-BD75-4926-AD4C-7CB14EBE7F43}"/>
                </a:ext>
              </a:extLst>
            </p:cNvPr>
            <p:cNvSpPr>
              <a:spLocks/>
            </p:cNvSpPr>
            <p:nvPr/>
          </p:nvSpPr>
          <p:spPr bwMode="auto">
            <a:xfrm>
              <a:off x="816" y="2928"/>
              <a:ext cx="2016" cy="576"/>
            </a:xfrm>
            <a:custGeom>
              <a:avLst/>
              <a:gdLst>
                <a:gd name="T0" fmla="*/ 0 w 1248"/>
                <a:gd name="T1" fmla="*/ 209 h 528"/>
                <a:gd name="T2" fmla="*/ 0 w 1248"/>
                <a:gd name="T3" fmla="*/ 576 h 528"/>
                <a:gd name="T4" fmla="*/ 2016 w 1248"/>
                <a:gd name="T5" fmla="*/ 576 h 528"/>
                <a:gd name="T6" fmla="*/ 2016 w 1248"/>
                <a:gd name="T7" fmla="*/ 0 h 528"/>
                <a:gd name="T8" fmla="*/ 155 w 1248"/>
                <a:gd name="T9" fmla="*/ 0 h 528"/>
                <a:gd name="T10" fmla="*/ 0 w 1248"/>
                <a:gd name="T11" fmla="*/ 105 h 528"/>
                <a:gd name="T12" fmla="*/ 0 w 1248"/>
                <a:gd name="T13" fmla="*/ 209 h 5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528">
                  <a:moveTo>
                    <a:pt x="0" y="192"/>
                  </a:moveTo>
                  <a:lnTo>
                    <a:pt x="0" y="528"/>
                  </a:lnTo>
                  <a:lnTo>
                    <a:pt x="1248" y="528"/>
                  </a:lnTo>
                  <a:lnTo>
                    <a:pt x="1248" y="0"/>
                  </a:lnTo>
                  <a:lnTo>
                    <a:pt x="96" y="0"/>
                  </a:lnTo>
                  <a:lnTo>
                    <a:pt x="0" y="96"/>
                  </a:lnTo>
                  <a:lnTo>
                    <a:pt x="0" y="192"/>
                  </a:lnTo>
                  <a:close/>
                </a:path>
              </a:pathLst>
            </a:custGeom>
            <a:solidFill>
              <a:srgbClr val="E6E65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1" name="Text Box 24">
              <a:extLst>
                <a:ext uri="{FF2B5EF4-FFF2-40B4-BE49-F238E27FC236}">
                  <a16:creationId xmlns:a16="http://schemas.microsoft.com/office/drawing/2014/main" id="{489449C5-D6D0-4300-9329-6012373A8BE2}"/>
                </a:ext>
              </a:extLst>
            </p:cNvPr>
            <p:cNvSpPr txBox="1">
              <a:spLocks noChangeArrowheads="1"/>
            </p:cNvSpPr>
            <p:nvPr/>
          </p:nvSpPr>
          <p:spPr bwMode="auto">
            <a:xfrm>
              <a:off x="816" y="2928"/>
              <a:ext cx="406"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Monaco" charset="0"/>
                  <a:ea typeface="+mn-ea"/>
                  <a:cs typeface="+mn-cs"/>
                </a:rPr>
                <a:t> $END</a:t>
              </a:r>
            </a:p>
          </p:txBody>
        </p:sp>
      </p:grpSp>
      <p:grpSp>
        <p:nvGrpSpPr>
          <p:cNvPr id="12" name="Group 13">
            <a:extLst>
              <a:ext uri="{FF2B5EF4-FFF2-40B4-BE49-F238E27FC236}">
                <a16:creationId xmlns:a16="http://schemas.microsoft.com/office/drawing/2014/main" id="{42DBE817-B6C3-4239-8A75-832893B3379A}"/>
              </a:ext>
            </a:extLst>
          </p:cNvPr>
          <p:cNvGrpSpPr>
            <a:grpSpLocks/>
          </p:cNvGrpSpPr>
          <p:nvPr/>
        </p:nvGrpSpPr>
        <p:grpSpPr bwMode="auto">
          <a:xfrm>
            <a:off x="3352800" y="2895600"/>
            <a:ext cx="3200400" cy="914400"/>
            <a:chOff x="816" y="2928"/>
            <a:chExt cx="2016" cy="576"/>
          </a:xfrm>
        </p:grpSpPr>
        <p:sp>
          <p:nvSpPr>
            <p:cNvPr id="13" name="Freeform 14">
              <a:extLst>
                <a:ext uri="{FF2B5EF4-FFF2-40B4-BE49-F238E27FC236}">
                  <a16:creationId xmlns:a16="http://schemas.microsoft.com/office/drawing/2014/main" id="{5C83D5E7-B61E-41EC-AAAF-8473ED2A3CEE}"/>
                </a:ext>
              </a:extLst>
            </p:cNvPr>
            <p:cNvSpPr>
              <a:spLocks/>
            </p:cNvSpPr>
            <p:nvPr/>
          </p:nvSpPr>
          <p:spPr bwMode="auto">
            <a:xfrm>
              <a:off x="816" y="2928"/>
              <a:ext cx="2016" cy="576"/>
            </a:xfrm>
            <a:custGeom>
              <a:avLst/>
              <a:gdLst>
                <a:gd name="T0" fmla="*/ 0 w 1248"/>
                <a:gd name="T1" fmla="*/ 209 h 528"/>
                <a:gd name="T2" fmla="*/ 0 w 1248"/>
                <a:gd name="T3" fmla="*/ 576 h 528"/>
                <a:gd name="T4" fmla="*/ 2016 w 1248"/>
                <a:gd name="T5" fmla="*/ 576 h 528"/>
                <a:gd name="T6" fmla="*/ 2016 w 1248"/>
                <a:gd name="T7" fmla="*/ 0 h 528"/>
                <a:gd name="T8" fmla="*/ 155 w 1248"/>
                <a:gd name="T9" fmla="*/ 0 h 528"/>
                <a:gd name="T10" fmla="*/ 0 w 1248"/>
                <a:gd name="T11" fmla="*/ 105 h 528"/>
                <a:gd name="T12" fmla="*/ 0 w 1248"/>
                <a:gd name="T13" fmla="*/ 209 h 5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528">
                  <a:moveTo>
                    <a:pt x="0" y="192"/>
                  </a:moveTo>
                  <a:lnTo>
                    <a:pt x="0" y="528"/>
                  </a:lnTo>
                  <a:lnTo>
                    <a:pt x="1248" y="528"/>
                  </a:lnTo>
                  <a:lnTo>
                    <a:pt x="1248" y="0"/>
                  </a:lnTo>
                  <a:lnTo>
                    <a:pt x="96" y="0"/>
                  </a:lnTo>
                  <a:lnTo>
                    <a:pt x="0" y="96"/>
                  </a:lnTo>
                  <a:lnTo>
                    <a:pt x="0" y="192"/>
                  </a:lnTo>
                  <a:close/>
                </a:path>
              </a:pathLst>
            </a:custGeom>
            <a:solidFill>
              <a:srgbClr val="E6E658"/>
            </a:solidFill>
            <a:ln w="9525">
              <a:round/>
              <a:headEnd/>
              <a:tailEnd/>
            </a:ln>
            <a:effectLst/>
            <a:scene3d>
              <a:camera prst="legacyObliqueTopRight">
                <a:rot lat="21299997" lon="0" rev="0"/>
              </a:camera>
              <a:lightRig rig="legacyNormal1" dir="t"/>
            </a:scene3d>
            <a:sp3d extrusionH="1497000" prstMaterial="legacyMatte">
              <a:bevelT w="13500" h="13500" prst="angle"/>
              <a:bevelB w="13500" h="13500" prst="angle"/>
              <a:extrusionClr>
                <a:srgbClr val="E6E658"/>
              </a:extrusionClr>
              <a:contourClr>
                <a:srgbClr val="E6E658"/>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8" name="Text Box 15">
              <a:extLst>
                <a:ext uri="{FF2B5EF4-FFF2-40B4-BE49-F238E27FC236}">
                  <a16:creationId xmlns:a16="http://schemas.microsoft.com/office/drawing/2014/main" id="{DAD77211-32B9-49C4-9F61-E235C8432D2F}"/>
                </a:ext>
              </a:extLst>
            </p:cNvPr>
            <p:cNvSpPr txBox="1">
              <a:spLocks noChangeArrowheads="1"/>
            </p:cNvSpPr>
            <p:nvPr/>
          </p:nvSpPr>
          <p:spPr bwMode="auto">
            <a:xfrm>
              <a:off x="816" y="2928"/>
              <a:ext cx="116"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Monaco" charset="0"/>
                <a:ea typeface="+mn-ea"/>
                <a:cs typeface="+mn-cs"/>
              </a:endParaRPr>
            </a:p>
          </p:txBody>
        </p:sp>
      </p:grpSp>
      <p:grpSp>
        <p:nvGrpSpPr>
          <p:cNvPr id="19" name="Group 19">
            <a:extLst>
              <a:ext uri="{FF2B5EF4-FFF2-40B4-BE49-F238E27FC236}">
                <a16:creationId xmlns:a16="http://schemas.microsoft.com/office/drawing/2014/main" id="{708B715C-DE7A-40A1-A522-4EBD86B9544D}"/>
              </a:ext>
            </a:extLst>
          </p:cNvPr>
          <p:cNvGrpSpPr>
            <a:grpSpLocks/>
          </p:cNvGrpSpPr>
          <p:nvPr/>
        </p:nvGrpSpPr>
        <p:grpSpPr bwMode="auto">
          <a:xfrm>
            <a:off x="3124200" y="3124200"/>
            <a:ext cx="3200400" cy="914400"/>
            <a:chOff x="816" y="2928"/>
            <a:chExt cx="2016" cy="576"/>
          </a:xfrm>
        </p:grpSpPr>
        <p:sp>
          <p:nvSpPr>
            <p:cNvPr id="20" name="Freeform 20">
              <a:extLst>
                <a:ext uri="{FF2B5EF4-FFF2-40B4-BE49-F238E27FC236}">
                  <a16:creationId xmlns:a16="http://schemas.microsoft.com/office/drawing/2014/main" id="{F5B188C4-083E-41EA-B008-E0567E20DAE5}"/>
                </a:ext>
              </a:extLst>
            </p:cNvPr>
            <p:cNvSpPr>
              <a:spLocks/>
            </p:cNvSpPr>
            <p:nvPr/>
          </p:nvSpPr>
          <p:spPr bwMode="auto">
            <a:xfrm>
              <a:off x="816" y="2928"/>
              <a:ext cx="2016" cy="576"/>
            </a:xfrm>
            <a:custGeom>
              <a:avLst/>
              <a:gdLst>
                <a:gd name="T0" fmla="*/ 0 w 1248"/>
                <a:gd name="T1" fmla="*/ 209 h 528"/>
                <a:gd name="T2" fmla="*/ 0 w 1248"/>
                <a:gd name="T3" fmla="*/ 576 h 528"/>
                <a:gd name="T4" fmla="*/ 2016 w 1248"/>
                <a:gd name="T5" fmla="*/ 576 h 528"/>
                <a:gd name="T6" fmla="*/ 2016 w 1248"/>
                <a:gd name="T7" fmla="*/ 0 h 528"/>
                <a:gd name="T8" fmla="*/ 155 w 1248"/>
                <a:gd name="T9" fmla="*/ 0 h 528"/>
                <a:gd name="T10" fmla="*/ 0 w 1248"/>
                <a:gd name="T11" fmla="*/ 105 h 528"/>
                <a:gd name="T12" fmla="*/ 0 w 1248"/>
                <a:gd name="T13" fmla="*/ 209 h 5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528">
                  <a:moveTo>
                    <a:pt x="0" y="192"/>
                  </a:moveTo>
                  <a:lnTo>
                    <a:pt x="0" y="528"/>
                  </a:lnTo>
                  <a:lnTo>
                    <a:pt x="1248" y="528"/>
                  </a:lnTo>
                  <a:lnTo>
                    <a:pt x="1248" y="0"/>
                  </a:lnTo>
                  <a:lnTo>
                    <a:pt x="96" y="0"/>
                  </a:lnTo>
                  <a:lnTo>
                    <a:pt x="0" y="96"/>
                  </a:lnTo>
                  <a:lnTo>
                    <a:pt x="0" y="192"/>
                  </a:lnTo>
                  <a:close/>
                </a:path>
              </a:pathLst>
            </a:custGeom>
            <a:solidFill>
              <a:srgbClr val="E6E65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1" name="Text Box 21">
              <a:extLst>
                <a:ext uri="{FF2B5EF4-FFF2-40B4-BE49-F238E27FC236}">
                  <a16:creationId xmlns:a16="http://schemas.microsoft.com/office/drawing/2014/main" id="{5602D55B-AC6E-473D-8331-8138F410BFA2}"/>
                </a:ext>
              </a:extLst>
            </p:cNvPr>
            <p:cNvSpPr txBox="1">
              <a:spLocks noChangeArrowheads="1"/>
            </p:cNvSpPr>
            <p:nvPr/>
          </p:nvSpPr>
          <p:spPr bwMode="auto">
            <a:xfrm>
              <a:off x="816" y="2928"/>
              <a:ext cx="406"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Monaco" charset="0"/>
                  <a:ea typeface="+mn-ea"/>
                  <a:cs typeface="+mn-cs"/>
                </a:rPr>
                <a:t> $RUN</a:t>
              </a:r>
            </a:p>
          </p:txBody>
        </p:sp>
      </p:grpSp>
      <p:grpSp>
        <p:nvGrpSpPr>
          <p:cNvPr id="22" name="Group 16">
            <a:extLst>
              <a:ext uri="{FF2B5EF4-FFF2-40B4-BE49-F238E27FC236}">
                <a16:creationId xmlns:a16="http://schemas.microsoft.com/office/drawing/2014/main" id="{66675E09-F360-413A-8B7C-AB88244AB328}"/>
              </a:ext>
            </a:extLst>
          </p:cNvPr>
          <p:cNvGrpSpPr>
            <a:grpSpLocks/>
          </p:cNvGrpSpPr>
          <p:nvPr/>
        </p:nvGrpSpPr>
        <p:grpSpPr bwMode="auto">
          <a:xfrm>
            <a:off x="2895600" y="3352800"/>
            <a:ext cx="3200400" cy="914400"/>
            <a:chOff x="816" y="2928"/>
            <a:chExt cx="2016" cy="576"/>
          </a:xfrm>
        </p:grpSpPr>
        <p:sp>
          <p:nvSpPr>
            <p:cNvPr id="23" name="Freeform 17">
              <a:extLst>
                <a:ext uri="{FF2B5EF4-FFF2-40B4-BE49-F238E27FC236}">
                  <a16:creationId xmlns:a16="http://schemas.microsoft.com/office/drawing/2014/main" id="{AE7F0599-7B37-43C0-BCF0-4E3ACFE446A7}"/>
                </a:ext>
              </a:extLst>
            </p:cNvPr>
            <p:cNvSpPr>
              <a:spLocks/>
            </p:cNvSpPr>
            <p:nvPr/>
          </p:nvSpPr>
          <p:spPr bwMode="auto">
            <a:xfrm>
              <a:off x="816" y="2928"/>
              <a:ext cx="2016" cy="576"/>
            </a:xfrm>
            <a:custGeom>
              <a:avLst/>
              <a:gdLst>
                <a:gd name="T0" fmla="*/ 0 w 1248"/>
                <a:gd name="T1" fmla="*/ 209 h 528"/>
                <a:gd name="T2" fmla="*/ 0 w 1248"/>
                <a:gd name="T3" fmla="*/ 576 h 528"/>
                <a:gd name="T4" fmla="*/ 2016 w 1248"/>
                <a:gd name="T5" fmla="*/ 576 h 528"/>
                <a:gd name="T6" fmla="*/ 2016 w 1248"/>
                <a:gd name="T7" fmla="*/ 0 h 528"/>
                <a:gd name="T8" fmla="*/ 155 w 1248"/>
                <a:gd name="T9" fmla="*/ 0 h 528"/>
                <a:gd name="T10" fmla="*/ 0 w 1248"/>
                <a:gd name="T11" fmla="*/ 105 h 528"/>
                <a:gd name="T12" fmla="*/ 0 w 1248"/>
                <a:gd name="T13" fmla="*/ 209 h 5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528">
                  <a:moveTo>
                    <a:pt x="0" y="192"/>
                  </a:moveTo>
                  <a:lnTo>
                    <a:pt x="0" y="528"/>
                  </a:lnTo>
                  <a:lnTo>
                    <a:pt x="1248" y="528"/>
                  </a:lnTo>
                  <a:lnTo>
                    <a:pt x="1248" y="0"/>
                  </a:lnTo>
                  <a:lnTo>
                    <a:pt x="96" y="0"/>
                  </a:lnTo>
                  <a:lnTo>
                    <a:pt x="0" y="96"/>
                  </a:lnTo>
                  <a:lnTo>
                    <a:pt x="0" y="192"/>
                  </a:lnTo>
                  <a:close/>
                </a:path>
              </a:pathLst>
            </a:custGeom>
            <a:solidFill>
              <a:srgbClr val="E6E65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4" name="Text Box 18">
              <a:extLst>
                <a:ext uri="{FF2B5EF4-FFF2-40B4-BE49-F238E27FC236}">
                  <a16:creationId xmlns:a16="http://schemas.microsoft.com/office/drawing/2014/main" id="{978D62C8-ED7D-4335-A8A7-C556F945A682}"/>
                </a:ext>
              </a:extLst>
            </p:cNvPr>
            <p:cNvSpPr txBox="1">
              <a:spLocks noChangeArrowheads="1"/>
            </p:cNvSpPr>
            <p:nvPr/>
          </p:nvSpPr>
          <p:spPr bwMode="auto">
            <a:xfrm>
              <a:off x="816" y="2928"/>
              <a:ext cx="464"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Monaco" charset="0"/>
                  <a:ea typeface="+mn-ea"/>
                  <a:cs typeface="+mn-cs"/>
                </a:rPr>
                <a:t> $LOAD</a:t>
              </a:r>
            </a:p>
          </p:txBody>
        </p:sp>
      </p:grpSp>
      <p:grpSp>
        <p:nvGrpSpPr>
          <p:cNvPr id="25" name="Group 10">
            <a:extLst>
              <a:ext uri="{FF2B5EF4-FFF2-40B4-BE49-F238E27FC236}">
                <a16:creationId xmlns:a16="http://schemas.microsoft.com/office/drawing/2014/main" id="{145C926B-5B0C-41B8-A73A-1742AA7683BB}"/>
              </a:ext>
            </a:extLst>
          </p:cNvPr>
          <p:cNvGrpSpPr>
            <a:grpSpLocks/>
          </p:cNvGrpSpPr>
          <p:nvPr/>
        </p:nvGrpSpPr>
        <p:grpSpPr bwMode="auto">
          <a:xfrm>
            <a:off x="1905000" y="4114800"/>
            <a:ext cx="3200400" cy="914400"/>
            <a:chOff x="816" y="2928"/>
            <a:chExt cx="2016" cy="576"/>
          </a:xfrm>
        </p:grpSpPr>
        <p:sp>
          <p:nvSpPr>
            <p:cNvPr id="26" name="Freeform 11">
              <a:extLst>
                <a:ext uri="{FF2B5EF4-FFF2-40B4-BE49-F238E27FC236}">
                  <a16:creationId xmlns:a16="http://schemas.microsoft.com/office/drawing/2014/main" id="{EA23BF6B-A210-41FE-A35C-8C2D4EC6A98E}"/>
                </a:ext>
              </a:extLst>
            </p:cNvPr>
            <p:cNvSpPr>
              <a:spLocks/>
            </p:cNvSpPr>
            <p:nvPr/>
          </p:nvSpPr>
          <p:spPr bwMode="auto">
            <a:xfrm>
              <a:off x="816" y="2928"/>
              <a:ext cx="2016" cy="576"/>
            </a:xfrm>
            <a:custGeom>
              <a:avLst/>
              <a:gdLst>
                <a:gd name="T0" fmla="*/ 0 w 1248"/>
                <a:gd name="T1" fmla="*/ 209 h 528"/>
                <a:gd name="T2" fmla="*/ 0 w 1248"/>
                <a:gd name="T3" fmla="*/ 576 h 528"/>
                <a:gd name="T4" fmla="*/ 2016 w 1248"/>
                <a:gd name="T5" fmla="*/ 576 h 528"/>
                <a:gd name="T6" fmla="*/ 2016 w 1248"/>
                <a:gd name="T7" fmla="*/ 0 h 528"/>
                <a:gd name="T8" fmla="*/ 155 w 1248"/>
                <a:gd name="T9" fmla="*/ 0 h 528"/>
                <a:gd name="T10" fmla="*/ 0 w 1248"/>
                <a:gd name="T11" fmla="*/ 105 h 528"/>
                <a:gd name="T12" fmla="*/ 0 w 1248"/>
                <a:gd name="T13" fmla="*/ 209 h 5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528">
                  <a:moveTo>
                    <a:pt x="0" y="192"/>
                  </a:moveTo>
                  <a:lnTo>
                    <a:pt x="0" y="528"/>
                  </a:lnTo>
                  <a:lnTo>
                    <a:pt x="1248" y="528"/>
                  </a:lnTo>
                  <a:lnTo>
                    <a:pt x="1248" y="0"/>
                  </a:lnTo>
                  <a:lnTo>
                    <a:pt x="96" y="0"/>
                  </a:lnTo>
                  <a:lnTo>
                    <a:pt x="0" y="96"/>
                  </a:lnTo>
                  <a:lnTo>
                    <a:pt x="0" y="192"/>
                  </a:lnTo>
                  <a:close/>
                </a:path>
              </a:pathLst>
            </a:custGeom>
            <a:solidFill>
              <a:srgbClr val="E6E658"/>
            </a:solidFill>
            <a:ln w="9525">
              <a:round/>
              <a:headEnd/>
              <a:tailEnd/>
            </a:ln>
            <a:effectLst/>
            <a:scene3d>
              <a:camera prst="legacyObliqueTopRight">
                <a:rot lat="21299997" lon="0" rev="0"/>
              </a:camera>
              <a:lightRig rig="legacyNormal1" dir="t"/>
            </a:scene3d>
            <a:sp3d extrusionH="1801800" prstMaterial="legacyMatte">
              <a:bevelT w="13500" h="13500" prst="angle"/>
              <a:bevelB w="13500" h="13500" prst="angle"/>
              <a:extrusionClr>
                <a:srgbClr val="E6E658"/>
              </a:extrusionClr>
              <a:contourClr>
                <a:srgbClr val="E6E658"/>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7" name="Text Box 12">
              <a:extLst>
                <a:ext uri="{FF2B5EF4-FFF2-40B4-BE49-F238E27FC236}">
                  <a16:creationId xmlns:a16="http://schemas.microsoft.com/office/drawing/2014/main" id="{4959480D-5594-417A-B32B-F25A31B6F96F}"/>
                </a:ext>
              </a:extLst>
            </p:cNvPr>
            <p:cNvSpPr txBox="1">
              <a:spLocks noChangeArrowheads="1"/>
            </p:cNvSpPr>
            <p:nvPr/>
          </p:nvSpPr>
          <p:spPr bwMode="auto">
            <a:xfrm>
              <a:off x="816" y="2928"/>
              <a:ext cx="116"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Monaco" charset="0"/>
                <a:ea typeface="+mn-ea"/>
                <a:cs typeface="+mn-cs"/>
              </a:endParaRPr>
            </a:p>
          </p:txBody>
        </p:sp>
      </p:grpSp>
      <p:grpSp>
        <p:nvGrpSpPr>
          <p:cNvPr id="28" name="Group 7">
            <a:extLst>
              <a:ext uri="{FF2B5EF4-FFF2-40B4-BE49-F238E27FC236}">
                <a16:creationId xmlns:a16="http://schemas.microsoft.com/office/drawing/2014/main" id="{65881683-C2BC-4607-BEC0-93D51587ED60}"/>
              </a:ext>
            </a:extLst>
          </p:cNvPr>
          <p:cNvGrpSpPr>
            <a:grpSpLocks/>
          </p:cNvGrpSpPr>
          <p:nvPr/>
        </p:nvGrpSpPr>
        <p:grpSpPr bwMode="auto">
          <a:xfrm>
            <a:off x="1676400" y="4343400"/>
            <a:ext cx="3200400" cy="914400"/>
            <a:chOff x="816" y="2928"/>
            <a:chExt cx="2016" cy="576"/>
          </a:xfrm>
        </p:grpSpPr>
        <p:sp>
          <p:nvSpPr>
            <p:cNvPr id="29" name="Freeform 8">
              <a:extLst>
                <a:ext uri="{FF2B5EF4-FFF2-40B4-BE49-F238E27FC236}">
                  <a16:creationId xmlns:a16="http://schemas.microsoft.com/office/drawing/2014/main" id="{FA8D1E74-B357-406F-8830-EC558995EBAC}"/>
                </a:ext>
              </a:extLst>
            </p:cNvPr>
            <p:cNvSpPr>
              <a:spLocks/>
            </p:cNvSpPr>
            <p:nvPr/>
          </p:nvSpPr>
          <p:spPr bwMode="auto">
            <a:xfrm>
              <a:off x="816" y="2928"/>
              <a:ext cx="2016" cy="576"/>
            </a:xfrm>
            <a:custGeom>
              <a:avLst/>
              <a:gdLst>
                <a:gd name="T0" fmla="*/ 0 w 1248"/>
                <a:gd name="T1" fmla="*/ 209 h 528"/>
                <a:gd name="T2" fmla="*/ 0 w 1248"/>
                <a:gd name="T3" fmla="*/ 576 h 528"/>
                <a:gd name="T4" fmla="*/ 2016 w 1248"/>
                <a:gd name="T5" fmla="*/ 576 h 528"/>
                <a:gd name="T6" fmla="*/ 2016 w 1248"/>
                <a:gd name="T7" fmla="*/ 0 h 528"/>
                <a:gd name="T8" fmla="*/ 155 w 1248"/>
                <a:gd name="T9" fmla="*/ 0 h 528"/>
                <a:gd name="T10" fmla="*/ 0 w 1248"/>
                <a:gd name="T11" fmla="*/ 105 h 528"/>
                <a:gd name="T12" fmla="*/ 0 w 1248"/>
                <a:gd name="T13" fmla="*/ 209 h 5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528">
                  <a:moveTo>
                    <a:pt x="0" y="192"/>
                  </a:moveTo>
                  <a:lnTo>
                    <a:pt x="0" y="528"/>
                  </a:lnTo>
                  <a:lnTo>
                    <a:pt x="1248" y="528"/>
                  </a:lnTo>
                  <a:lnTo>
                    <a:pt x="1248" y="0"/>
                  </a:lnTo>
                  <a:lnTo>
                    <a:pt x="96" y="0"/>
                  </a:lnTo>
                  <a:lnTo>
                    <a:pt x="0" y="96"/>
                  </a:lnTo>
                  <a:lnTo>
                    <a:pt x="0" y="192"/>
                  </a:lnTo>
                  <a:close/>
                </a:path>
              </a:pathLst>
            </a:custGeom>
            <a:solidFill>
              <a:srgbClr val="E6E65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30" name="Text Box 9">
              <a:extLst>
                <a:ext uri="{FF2B5EF4-FFF2-40B4-BE49-F238E27FC236}">
                  <a16:creationId xmlns:a16="http://schemas.microsoft.com/office/drawing/2014/main" id="{36514AE1-A847-40A2-94C0-C34CF51D6554}"/>
                </a:ext>
              </a:extLst>
            </p:cNvPr>
            <p:cNvSpPr txBox="1">
              <a:spLocks noChangeArrowheads="1"/>
            </p:cNvSpPr>
            <p:nvPr/>
          </p:nvSpPr>
          <p:spPr bwMode="auto">
            <a:xfrm>
              <a:off x="816" y="2928"/>
              <a:ext cx="638"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Monaco" charset="0"/>
                  <a:ea typeface="+mn-ea"/>
                  <a:cs typeface="+mn-cs"/>
                </a:rPr>
                <a:t> $FORTRAN</a:t>
              </a:r>
            </a:p>
          </p:txBody>
        </p:sp>
      </p:grpSp>
      <p:grpSp>
        <p:nvGrpSpPr>
          <p:cNvPr id="31" name="Group 6">
            <a:extLst>
              <a:ext uri="{FF2B5EF4-FFF2-40B4-BE49-F238E27FC236}">
                <a16:creationId xmlns:a16="http://schemas.microsoft.com/office/drawing/2014/main" id="{F44B1A7D-E7E9-4E22-A691-0A4551D630A2}"/>
              </a:ext>
            </a:extLst>
          </p:cNvPr>
          <p:cNvGrpSpPr>
            <a:grpSpLocks/>
          </p:cNvGrpSpPr>
          <p:nvPr/>
        </p:nvGrpSpPr>
        <p:grpSpPr bwMode="auto">
          <a:xfrm>
            <a:off x="1371600" y="4572000"/>
            <a:ext cx="3200400" cy="914400"/>
            <a:chOff x="816" y="2928"/>
            <a:chExt cx="2016" cy="576"/>
          </a:xfrm>
        </p:grpSpPr>
        <p:sp>
          <p:nvSpPr>
            <p:cNvPr id="32" name="Freeform 4">
              <a:extLst>
                <a:ext uri="{FF2B5EF4-FFF2-40B4-BE49-F238E27FC236}">
                  <a16:creationId xmlns:a16="http://schemas.microsoft.com/office/drawing/2014/main" id="{EE8B330E-C348-44E8-A844-F1D6AE9C3CB5}"/>
                </a:ext>
              </a:extLst>
            </p:cNvPr>
            <p:cNvSpPr>
              <a:spLocks/>
            </p:cNvSpPr>
            <p:nvPr/>
          </p:nvSpPr>
          <p:spPr bwMode="auto">
            <a:xfrm>
              <a:off x="816" y="2928"/>
              <a:ext cx="2016" cy="576"/>
            </a:xfrm>
            <a:custGeom>
              <a:avLst/>
              <a:gdLst>
                <a:gd name="T0" fmla="*/ 0 w 1248"/>
                <a:gd name="T1" fmla="*/ 209 h 528"/>
                <a:gd name="T2" fmla="*/ 0 w 1248"/>
                <a:gd name="T3" fmla="*/ 576 h 528"/>
                <a:gd name="T4" fmla="*/ 2016 w 1248"/>
                <a:gd name="T5" fmla="*/ 576 h 528"/>
                <a:gd name="T6" fmla="*/ 2016 w 1248"/>
                <a:gd name="T7" fmla="*/ 0 h 528"/>
                <a:gd name="T8" fmla="*/ 155 w 1248"/>
                <a:gd name="T9" fmla="*/ 0 h 528"/>
                <a:gd name="T10" fmla="*/ 0 w 1248"/>
                <a:gd name="T11" fmla="*/ 105 h 528"/>
                <a:gd name="T12" fmla="*/ 0 w 1248"/>
                <a:gd name="T13" fmla="*/ 209 h 5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528">
                  <a:moveTo>
                    <a:pt x="0" y="192"/>
                  </a:moveTo>
                  <a:lnTo>
                    <a:pt x="0" y="528"/>
                  </a:lnTo>
                  <a:lnTo>
                    <a:pt x="1248" y="528"/>
                  </a:lnTo>
                  <a:lnTo>
                    <a:pt x="1248" y="0"/>
                  </a:lnTo>
                  <a:lnTo>
                    <a:pt x="96" y="0"/>
                  </a:lnTo>
                  <a:lnTo>
                    <a:pt x="0" y="96"/>
                  </a:lnTo>
                  <a:lnTo>
                    <a:pt x="0" y="192"/>
                  </a:lnTo>
                  <a:close/>
                </a:path>
              </a:pathLst>
            </a:custGeom>
            <a:solidFill>
              <a:srgbClr val="E6E65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33" name="Text Box 5">
              <a:extLst>
                <a:ext uri="{FF2B5EF4-FFF2-40B4-BE49-F238E27FC236}">
                  <a16:creationId xmlns:a16="http://schemas.microsoft.com/office/drawing/2014/main" id="{1C4B1A27-EC46-4AEF-A322-06505096D4F3}"/>
                </a:ext>
              </a:extLst>
            </p:cNvPr>
            <p:cNvSpPr txBox="1">
              <a:spLocks noChangeArrowheads="1"/>
            </p:cNvSpPr>
            <p:nvPr/>
          </p:nvSpPr>
          <p:spPr bwMode="auto">
            <a:xfrm>
              <a:off x="816" y="2928"/>
              <a:ext cx="1914"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Monaco" charset="0"/>
                  <a:ea typeface="+mn-ea"/>
                  <a:cs typeface="+mn-cs"/>
                </a:rPr>
                <a:t> $JOB, 10,6610802, ETHAN MILLER</a:t>
              </a:r>
            </a:p>
          </p:txBody>
        </p:sp>
      </p:grpSp>
      <p:sp>
        <p:nvSpPr>
          <p:cNvPr id="34" name="Line 30">
            <a:extLst>
              <a:ext uri="{FF2B5EF4-FFF2-40B4-BE49-F238E27FC236}">
                <a16:creationId xmlns:a16="http://schemas.microsoft.com/office/drawing/2014/main" id="{5D7BF7E5-52AD-43E9-B464-36C7B29F7093}"/>
              </a:ext>
            </a:extLst>
          </p:cNvPr>
          <p:cNvSpPr>
            <a:spLocks noChangeShapeType="1"/>
          </p:cNvSpPr>
          <p:nvPr/>
        </p:nvSpPr>
        <p:spPr bwMode="auto">
          <a:xfrm>
            <a:off x="5238750" y="4038600"/>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35" name="Line 31">
            <a:extLst>
              <a:ext uri="{FF2B5EF4-FFF2-40B4-BE49-F238E27FC236}">
                <a16:creationId xmlns:a16="http://schemas.microsoft.com/office/drawing/2014/main" id="{D614C0C4-53F7-439B-9B2A-28C2CD6D807A}"/>
              </a:ext>
            </a:extLst>
          </p:cNvPr>
          <p:cNvSpPr>
            <a:spLocks noChangeShapeType="1"/>
          </p:cNvSpPr>
          <p:nvPr/>
        </p:nvSpPr>
        <p:spPr bwMode="auto">
          <a:xfrm>
            <a:off x="5391150" y="3895725"/>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36" name="Line 32">
            <a:extLst>
              <a:ext uri="{FF2B5EF4-FFF2-40B4-BE49-F238E27FC236}">
                <a16:creationId xmlns:a16="http://schemas.microsoft.com/office/drawing/2014/main" id="{C6480E6B-EA09-4450-B666-0DA21047AE40}"/>
              </a:ext>
            </a:extLst>
          </p:cNvPr>
          <p:cNvSpPr>
            <a:spLocks noChangeShapeType="1"/>
          </p:cNvSpPr>
          <p:nvPr/>
        </p:nvSpPr>
        <p:spPr bwMode="auto">
          <a:xfrm>
            <a:off x="5543550" y="3810000"/>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37" name="Line 33">
            <a:extLst>
              <a:ext uri="{FF2B5EF4-FFF2-40B4-BE49-F238E27FC236}">
                <a16:creationId xmlns:a16="http://schemas.microsoft.com/office/drawing/2014/main" id="{764EE2E5-3B4F-44EA-A14E-235A9967D995}"/>
              </a:ext>
            </a:extLst>
          </p:cNvPr>
          <p:cNvSpPr>
            <a:spLocks noChangeShapeType="1"/>
          </p:cNvSpPr>
          <p:nvPr/>
        </p:nvSpPr>
        <p:spPr bwMode="auto">
          <a:xfrm>
            <a:off x="5695950" y="3676650"/>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38" name="Line 34">
            <a:extLst>
              <a:ext uri="{FF2B5EF4-FFF2-40B4-BE49-F238E27FC236}">
                <a16:creationId xmlns:a16="http://schemas.microsoft.com/office/drawing/2014/main" id="{4F3B34BF-C62A-46F1-BDD9-B2F2906863EE}"/>
              </a:ext>
            </a:extLst>
          </p:cNvPr>
          <p:cNvSpPr>
            <a:spLocks noChangeShapeType="1"/>
          </p:cNvSpPr>
          <p:nvPr/>
        </p:nvSpPr>
        <p:spPr bwMode="auto">
          <a:xfrm>
            <a:off x="5314950" y="3962400"/>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39" name="Line 35">
            <a:extLst>
              <a:ext uri="{FF2B5EF4-FFF2-40B4-BE49-F238E27FC236}">
                <a16:creationId xmlns:a16="http://schemas.microsoft.com/office/drawing/2014/main" id="{05A56CDC-9A22-4385-9960-EE0E1DD6700F}"/>
              </a:ext>
            </a:extLst>
          </p:cNvPr>
          <p:cNvSpPr>
            <a:spLocks noChangeShapeType="1"/>
          </p:cNvSpPr>
          <p:nvPr/>
        </p:nvSpPr>
        <p:spPr bwMode="auto">
          <a:xfrm>
            <a:off x="5467350" y="3819525"/>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40" name="Line 36">
            <a:extLst>
              <a:ext uri="{FF2B5EF4-FFF2-40B4-BE49-F238E27FC236}">
                <a16:creationId xmlns:a16="http://schemas.microsoft.com/office/drawing/2014/main" id="{30C4038B-D191-4802-B1C2-63FAA6B759A5}"/>
              </a:ext>
            </a:extLst>
          </p:cNvPr>
          <p:cNvSpPr>
            <a:spLocks noChangeShapeType="1"/>
          </p:cNvSpPr>
          <p:nvPr/>
        </p:nvSpPr>
        <p:spPr bwMode="auto">
          <a:xfrm>
            <a:off x="5619750" y="3733800"/>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41" name="Line 37">
            <a:extLst>
              <a:ext uri="{FF2B5EF4-FFF2-40B4-BE49-F238E27FC236}">
                <a16:creationId xmlns:a16="http://schemas.microsoft.com/office/drawing/2014/main" id="{596E8BD3-32F7-4580-9403-B225AB6227B4}"/>
              </a:ext>
            </a:extLst>
          </p:cNvPr>
          <p:cNvSpPr>
            <a:spLocks noChangeShapeType="1"/>
          </p:cNvSpPr>
          <p:nvPr/>
        </p:nvSpPr>
        <p:spPr bwMode="auto">
          <a:xfrm>
            <a:off x="6616700" y="2873375"/>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42" name="Line 38">
            <a:extLst>
              <a:ext uri="{FF2B5EF4-FFF2-40B4-BE49-F238E27FC236}">
                <a16:creationId xmlns:a16="http://schemas.microsoft.com/office/drawing/2014/main" id="{99578C07-DC34-4B35-9C48-BEFED01592AD}"/>
              </a:ext>
            </a:extLst>
          </p:cNvPr>
          <p:cNvSpPr>
            <a:spLocks noChangeShapeType="1"/>
          </p:cNvSpPr>
          <p:nvPr/>
        </p:nvSpPr>
        <p:spPr bwMode="auto">
          <a:xfrm>
            <a:off x="6769100" y="2730500"/>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43" name="Line 39">
            <a:extLst>
              <a:ext uri="{FF2B5EF4-FFF2-40B4-BE49-F238E27FC236}">
                <a16:creationId xmlns:a16="http://schemas.microsoft.com/office/drawing/2014/main" id="{E41F8DD6-46E9-4554-9136-C7E8D5272611}"/>
              </a:ext>
            </a:extLst>
          </p:cNvPr>
          <p:cNvSpPr>
            <a:spLocks noChangeShapeType="1"/>
          </p:cNvSpPr>
          <p:nvPr/>
        </p:nvSpPr>
        <p:spPr bwMode="auto">
          <a:xfrm>
            <a:off x="6921500" y="2644775"/>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44" name="Line 40">
            <a:extLst>
              <a:ext uri="{FF2B5EF4-FFF2-40B4-BE49-F238E27FC236}">
                <a16:creationId xmlns:a16="http://schemas.microsoft.com/office/drawing/2014/main" id="{DC31D579-F2EC-4DA5-A5CD-80A743DCB814}"/>
              </a:ext>
            </a:extLst>
          </p:cNvPr>
          <p:cNvSpPr>
            <a:spLocks noChangeShapeType="1"/>
          </p:cNvSpPr>
          <p:nvPr/>
        </p:nvSpPr>
        <p:spPr bwMode="auto">
          <a:xfrm>
            <a:off x="7073900" y="2511425"/>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45" name="Line 41">
            <a:extLst>
              <a:ext uri="{FF2B5EF4-FFF2-40B4-BE49-F238E27FC236}">
                <a16:creationId xmlns:a16="http://schemas.microsoft.com/office/drawing/2014/main" id="{42CA5145-7132-4F2B-9344-7B29542FB968}"/>
              </a:ext>
            </a:extLst>
          </p:cNvPr>
          <p:cNvSpPr>
            <a:spLocks noChangeShapeType="1"/>
          </p:cNvSpPr>
          <p:nvPr/>
        </p:nvSpPr>
        <p:spPr bwMode="auto">
          <a:xfrm>
            <a:off x="6692900" y="2797175"/>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46" name="Line 42">
            <a:extLst>
              <a:ext uri="{FF2B5EF4-FFF2-40B4-BE49-F238E27FC236}">
                <a16:creationId xmlns:a16="http://schemas.microsoft.com/office/drawing/2014/main" id="{F07E1B64-8C70-48EB-811F-525940133931}"/>
              </a:ext>
            </a:extLst>
          </p:cNvPr>
          <p:cNvSpPr>
            <a:spLocks noChangeShapeType="1"/>
          </p:cNvSpPr>
          <p:nvPr/>
        </p:nvSpPr>
        <p:spPr bwMode="auto">
          <a:xfrm>
            <a:off x="6845300" y="2654300"/>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47" name="Line 43">
            <a:extLst>
              <a:ext uri="{FF2B5EF4-FFF2-40B4-BE49-F238E27FC236}">
                <a16:creationId xmlns:a16="http://schemas.microsoft.com/office/drawing/2014/main" id="{FBC655DC-722B-43F3-B692-EEB69F567DF9}"/>
              </a:ext>
            </a:extLst>
          </p:cNvPr>
          <p:cNvSpPr>
            <a:spLocks noChangeShapeType="1"/>
          </p:cNvSpPr>
          <p:nvPr/>
        </p:nvSpPr>
        <p:spPr bwMode="auto">
          <a:xfrm>
            <a:off x="6997700" y="2568575"/>
            <a:ext cx="0"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48" name="Text Box 44">
            <a:extLst>
              <a:ext uri="{FF2B5EF4-FFF2-40B4-BE49-F238E27FC236}">
                <a16:creationId xmlns:a16="http://schemas.microsoft.com/office/drawing/2014/main" id="{C1808FC3-67F0-4D1D-9CB0-D875179CCE27}"/>
              </a:ext>
            </a:extLst>
          </p:cNvPr>
          <p:cNvSpPr txBox="1">
            <a:spLocks noChangeArrowheads="1"/>
          </p:cNvSpPr>
          <p:nvPr/>
        </p:nvSpPr>
        <p:spPr bwMode="auto">
          <a:xfrm>
            <a:off x="481013" y="3124200"/>
            <a:ext cx="16081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FORTRAN</a:t>
            </a:r>
            <a:b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b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program</a:t>
            </a:r>
          </a:p>
        </p:txBody>
      </p:sp>
      <p:cxnSp>
        <p:nvCxnSpPr>
          <p:cNvPr id="49" name="AutoShape 45">
            <a:extLst>
              <a:ext uri="{FF2B5EF4-FFF2-40B4-BE49-F238E27FC236}">
                <a16:creationId xmlns:a16="http://schemas.microsoft.com/office/drawing/2014/main" id="{25D1607C-73B0-4EBC-874E-AD8AFB9FC455}"/>
              </a:ext>
            </a:extLst>
          </p:cNvPr>
          <p:cNvCxnSpPr>
            <a:cxnSpLocks noChangeShapeType="1"/>
            <a:endCxn id="8" idx="2"/>
          </p:cNvCxnSpPr>
          <p:nvPr/>
        </p:nvCxnSpPr>
        <p:spPr bwMode="auto">
          <a:xfrm>
            <a:off x="2089150" y="3549650"/>
            <a:ext cx="1035050" cy="374650"/>
          </a:xfrm>
          <a:prstGeom prst="curvedConnector3">
            <a:avLst>
              <a:gd name="adj1" fmla="val 50000"/>
            </a:avLst>
          </a:prstGeom>
          <a:noFill/>
          <a:ln w="28575">
            <a:solidFill>
              <a:srgbClr val="ED181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 Box 48">
            <a:extLst>
              <a:ext uri="{FF2B5EF4-FFF2-40B4-BE49-F238E27FC236}">
                <a16:creationId xmlns:a16="http://schemas.microsoft.com/office/drawing/2014/main" id="{F9C1FFAA-EE4D-463D-9A67-AD14A7907799}"/>
              </a:ext>
            </a:extLst>
          </p:cNvPr>
          <p:cNvSpPr txBox="1">
            <a:spLocks noChangeArrowheads="1"/>
          </p:cNvSpPr>
          <p:nvPr/>
        </p:nvSpPr>
        <p:spPr bwMode="auto">
          <a:xfrm>
            <a:off x="1943100" y="1882775"/>
            <a:ext cx="12160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Data for</a:t>
            </a:r>
            <a:b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b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program</a:t>
            </a:r>
          </a:p>
        </p:txBody>
      </p:sp>
      <p:cxnSp>
        <p:nvCxnSpPr>
          <p:cNvPr id="51" name="AutoShape 49">
            <a:extLst>
              <a:ext uri="{FF2B5EF4-FFF2-40B4-BE49-F238E27FC236}">
                <a16:creationId xmlns:a16="http://schemas.microsoft.com/office/drawing/2014/main" id="{89D1EE97-92EE-4165-A87C-095BD21C321A}"/>
              </a:ext>
            </a:extLst>
          </p:cNvPr>
          <p:cNvCxnSpPr>
            <a:cxnSpLocks noChangeShapeType="1"/>
            <a:endCxn id="7" idx="2"/>
          </p:cNvCxnSpPr>
          <p:nvPr/>
        </p:nvCxnSpPr>
        <p:spPr bwMode="auto">
          <a:xfrm>
            <a:off x="3352800" y="2308225"/>
            <a:ext cx="1035050" cy="374650"/>
          </a:xfrm>
          <a:prstGeom prst="curvedConnector3">
            <a:avLst>
              <a:gd name="adj1" fmla="val 50000"/>
            </a:avLst>
          </a:prstGeom>
          <a:noFill/>
          <a:ln w="28575">
            <a:solidFill>
              <a:srgbClr val="ED181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44365890"/>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6" name="Rectangle 20"/>
          <p:cNvSpPr>
            <a:spLocks noChangeArrowheads="1"/>
          </p:cNvSpPr>
          <p:nvPr/>
        </p:nvSpPr>
        <p:spPr bwMode="auto">
          <a:xfrm>
            <a:off x="251395" y="1052737"/>
            <a:ext cx="9001125" cy="966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latin typeface="+mn-lt"/>
                <a:ea typeface="黑体" pitchFamily="49" charset="-122"/>
              </a:rPr>
              <a:t>1960s	~1970s: The concept of a single OS spanning an entire product line, also keeping tracks on sys-resources were introduced.</a:t>
            </a:r>
            <a:endParaRPr lang="zh-CN" altLang="en-US" sz="2400" baseline="30000" dirty="0">
              <a:solidFill>
                <a:srgbClr val="000000"/>
              </a:solidFill>
              <a:effectLst/>
              <a:latin typeface="+mn-lt"/>
              <a:ea typeface="黑体" pitchFamily="49" charset="-122"/>
            </a:endParaRPr>
          </a:p>
        </p:txBody>
      </p:sp>
      <p:sp>
        <p:nvSpPr>
          <p:cNvPr id="52" name="Rectangle 20"/>
          <p:cNvSpPr>
            <a:spLocks noChangeArrowheads="1"/>
          </p:cNvSpPr>
          <p:nvPr/>
        </p:nvSpPr>
        <p:spPr bwMode="auto">
          <a:xfrm>
            <a:off x="638964" y="2009587"/>
            <a:ext cx="8208912" cy="34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000" b="1">
                <a:solidFill>
                  <a:srgbClr val="000000"/>
                </a:solidFill>
                <a:effectLst/>
                <a:latin typeface="+mn-lt"/>
                <a:ea typeface="黑体" pitchFamily="49" charset="-122"/>
              </a:rPr>
              <a:t>IBM System / 360 Operating System (OS / 360)</a:t>
            </a:r>
          </a:p>
          <a:p>
            <a:pPr marL="514350" indent="-342900" eaLnBrk="1" hangingPunct="1">
              <a:lnSpc>
                <a:spcPct val="115000"/>
              </a:lnSpc>
              <a:spcBef>
                <a:spcPct val="20000"/>
              </a:spcBef>
              <a:buSzPct val="85000"/>
              <a:buFont typeface="Arial" panose="020B0604020202020204" pitchFamily="34" charset="0"/>
              <a:buChar char="•"/>
            </a:pPr>
            <a:r>
              <a:rPr lang="en-US" altLang="zh-CN" sz="2000">
                <a:solidFill>
                  <a:srgbClr val="000000"/>
                </a:solidFill>
                <a:effectLst/>
                <a:latin typeface="+mn-lt"/>
                <a:ea typeface="黑体" pitchFamily="49" charset="-122"/>
              </a:rPr>
              <a:t>Primary Control Program</a:t>
            </a:r>
          </a:p>
          <a:p>
            <a:pPr marL="514350" indent="-342900" eaLnBrk="1" hangingPunct="1">
              <a:lnSpc>
                <a:spcPct val="115000"/>
              </a:lnSpc>
              <a:spcBef>
                <a:spcPct val="20000"/>
              </a:spcBef>
              <a:buSzPct val="85000"/>
              <a:buFont typeface="Arial" panose="020B0604020202020204" pitchFamily="34" charset="0"/>
              <a:buChar char="•"/>
            </a:pPr>
            <a:r>
              <a:rPr lang="en-US" altLang="zh-CN" sz="2000">
                <a:solidFill>
                  <a:srgbClr val="000000"/>
                </a:solidFill>
                <a:effectLst/>
                <a:latin typeface="+mn-lt"/>
                <a:ea typeface="黑体" pitchFamily="49" charset="-122"/>
              </a:rPr>
              <a:t>Multiple Sequential Schedulers</a:t>
            </a:r>
          </a:p>
          <a:p>
            <a:pPr marL="514350" indent="-342900" eaLnBrk="1" hangingPunct="1">
              <a:lnSpc>
                <a:spcPct val="115000"/>
              </a:lnSpc>
              <a:spcBef>
                <a:spcPct val="20000"/>
              </a:spcBef>
              <a:buSzPct val="85000"/>
              <a:buFont typeface="Arial" panose="020B0604020202020204" pitchFamily="34" charset="0"/>
              <a:buChar char="•"/>
            </a:pPr>
            <a:r>
              <a:rPr lang="en-US" altLang="zh-CN" sz="2000">
                <a:solidFill>
                  <a:srgbClr val="000000"/>
                </a:solidFill>
                <a:effectLst/>
                <a:latin typeface="+mn-lt"/>
                <a:ea typeface="黑体" pitchFamily="49" charset="-122"/>
              </a:rPr>
              <a:t>Multiple Priority Schedulers</a:t>
            </a:r>
          </a:p>
          <a:p>
            <a:pPr marL="514350" indent="-342900" eaLnBrk="1" hangingPunct="1">
              <a:lnSpc>
                <a:spcPct val="115000"/>
              </a:lnSpc>
              <a:spcBef>
                <a:spcPct val="20000"/>
              </a:spcBef>
              <a:buSzPct val="85000"/>
              <a:buFont typeface="Arial" panose="020B0604020202020204" pitchFamily="34" charset="0"/>
              <a:buChar char="•"/>
            </a:pPr>
            <a:r>
              <a:rPr lang="en-US" altLang="zh-CN" sz="2000">
                <a:solidFill>
                  <a:srgbClr val="000000"/>
                </a:solidFill>
                <a:effectLst/>
                <a:latin typeface="+mn-lt"/>
                <a:ea typeface="黑体" pitchFamily="49" charset="-122"/>
              </a:rPr>
              <a:t>Variable number of Tasks</a:t>
            </a:r>
          </a:p>
          <a:p>
            <a:pPr marL="514350" indent="-342900" eaLnBrk="1" hangingPunct="1">
              <a:lnSpc>
                <a:spcPct val="115000"/>
              </a:lnSpc>
              <a:spcBef>
                <a:spcPct val="20000"/>
              </a:spcBef>
              <a:buSzPct val="85000"/>
              <a:buFont typeface="Arial" panose="020B0604020202020204" pitchFamily="34" charset="0"/>
              <a:buChar char="•"/>
            </a:pPr>
            <a:r>
              <a:rPr lang="en-US" altLang="zh-CN" sz="2000">
                <a:solidFill>
                  <a:srgbClr val="000000"/>
                </a:solidFill>
                <a:effectLst/>
                <a:latin typeface="+mn-lt"/>
                <a:ea typeface="黑体" pitchFamily="49" charset="-122"/>
              </a:rPr>
              <a:t>Multiprocessing</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1578" y="2600497"/>
            <a:ext cx="2232248" cy="1406316"/>
          </a:xfrm>
          <a:prstGeom prst="rect">
            <a:avLst/>
          </a:prstGeom>
        </p:spPr>
      </p:pic>
      <p:sp>
        <p:nvSpPr>
          <p:cNvPr id="10" name="文本框 9"/>
          <p:cNvSpPr txBox="1"/>
          <p:nvPr/>
        </p:nvSpPr>
        <p:spPr>
          <a:xfrm>
            <a:off x="4453442" y="4015389"/>
            <a:ext cx="3828580" cy="615553"/>
          </a:xfrm>
          <a:prstGeom prst="rect">
            <a:avLst/>
          </a:prstGeom>
          <a:noFill/>
        </p:spPr>
        <p:txBody>
          <a:bodyPr wrap="square" rtlCol="0">
            <a:spAutoFit/>
          </a:bodyPr>
          <a:lstStyle/>
          <a:p>
            <a:r>
              <a:rPr lang="en-US" sz="1800" b="1">
                <a:solidFill>
                  <a:srgbClr val="000000"/>
                </a:solidFill>
                <a:effectLst/>
              </a:rPr>
              <a:t>IBM System /360 Model 50, 20</a:t>
            </a:r>
          </a:p>
          <a:p>
            <a:pPr marL="285750" indent="-285750">
              <a:buFont typeface="Arial" panose="020B0604020202020204" pitchFamily="34" charset="0"/>
              <a:buChar char="•"/>
            </a:pPr>
            <a:r>
              <a:rPr lang="en-US" sz="1600">
                <a:solidFill>
                  <a:srgbClr val="000000"/>
                </a:solidFill>
                <a:effectLst/>
              </a:rPr>
              <a:t>Introduced by IBM in 1964</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2811" y="2594133"/>
            <a:ext cx="2119848" cy="1412680"/>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996" y="4769796"/>
            <a:ext cx="1132945" cy="1703667"/>
          </a:xfrm>
          <a:prstGeom prst="rect">
            <a:avLst/>
          </a:prstGeom>
        </p:spPr>
      </p:pic>
      <p:sp>
        <p:nvSpPr>
          <p:cNvPr id="15" name="文本框 14"/>
          <p:cNvSpPr txBox="1"/>
          <p:nvPr/>
        </p:nvSpPr>
        <p:spPr>
          <a:xfrm>
            <a:off x="2093849" y="4669389"/>
            <a:ext cx="2649571" cy="1846659"/>
          </a:xfrm>
          <a:prstGeom prst="rect">
            <a:avLst/>
          </a:prstGeom>
          <a:noFill/>
        </p:spPr>
        <p:txBody>
          <a:bodyPr wrap="square" rtlCol="0">
            <a:spAutoFit/>
          </a:bodyPr>
          <a:lstStyle/>
          <a:p>
            <a:r>
              <a:rPr lang="en-US" sz="1800" b="1">
                <a:solidFill>
                  <a:srgbClr val="000000"/>
                </a:solidFill>
                <a:effectLst/>
              </a:rPr>
              <a:t>Fred Brooks </a:t>
            </a:r>
            <a:endParaRPr lang="da-DK" sz="1200">
              <a:solidFill>
                <a:srgbClr val="000000"/>
              </a:solidFill>
              <a:effectLst/>
            </a:endParaRPr>
          </a:p>
          <a:p>
            <a:r>
              <a:rPr lang="da-DK" sz="1200">
                <a:solidFill>
                  <a:srgbClr val="000000"/>
                </a:solidFill>
                <a:effectLst/>
              </a:rPr>
              <a:t>April 19, 1931</a:t>
            </a:r>
          </a:p>
          <a:p>
            <a:r>
              <a:rPr lang="da-DK" sz="1200">
                <a:solidFill>
                  <a:srgbClr val="000000"/>
                </a:solidFill>
                <a:effectLst/>
              </a:rPr>
              <a:t>Managing the development of System/360</a:t>
            </a:r>
          </a:p>
          <a:p>
            <a:r>
              <a:rPr lang="da-DK" sz="1200">
                <a:solidFill>
                  <a:srgbClr val="000000"/>
                </a:solidFill>
                <a:effectLst/>
              </a:rPr>
              <a:t>1985 National Medal of Technology</a:t>
            </a:r>
          </a:p>
          <a:p>
            <a:r>
              <a:rPr lang="da-DK" sz="1200">
                <a:solidFill>
                  <a:srgbClr val="000000"/>
                </a:solidFill>
                <a:effectLst/>
              </a:rPr>
              <a:t>1993 </a:t>
            </a:r>
            <a:r>
              <a:rPr lang="de-DE" sz="1200">
                <a:solidFill>
                  <a:srgbClr val="000000"/>
                </a:solidFill>
                <a:effectLst/>
              </a:rPr>
              <a:t>IEEE John von Neumann Medal</a:t>
            </a:r>
            <a:endParaRPr lang="da-DK" sz="1200">
              <a:solidFill>
                <a:srgbClr val="000000"/>
              </a:solidFill>
              <a:effectLst/>
            </a:endParaRPr>
          </a:p>
          <a:p>
            <a:r>
              <a:rPr lang="da-DK" sz="1200">
                <a:solidFill>
                  <a:srgbClr val="000000"/>
                </a:solidFill>
                <a:effectLst/>
              </a:rPr>
              <a:t>1999 Turing Award</a:t>
            </a:r>
          </a:p>
          <a:p>
            <a:r>
              <a:rPr lang="da-DK" sz="1200">
                <a:solidFill>
                  <a:srgbClr val="000000"/>
                </a:solidFill>
                <a:effectLst/>
              </a:rPr>
              <a:t>2005 Turing Lecture</a:t>
            </a:r>
          </a:p>
          <a:p>
            <a:endParaRPr lang="en-US" sz="1200">
              <a:solidFill>
                <a:srgbClr val="000000"/>
              </a:solidFill>
              <a:effectLst/>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99404" y="4769796"/>
            <a:ext cx="1184681" cy="1684105"/>
          </a:xfrm>
          <a:prstGeom prst="rect">
            <a:avLst/>
          </a:prstGeom>
        </p:spPr>
      </p:pic>
      <p:sp>
        <p:nvSpPr>
          <p:cNvPr id="19" name="文本框 18"/>
          <p:cNvSpPr txBox="1"/>
          <p:nvPr/>
        </p:nvSpPr>
        <p:spPr>
          <a:xfrm>
            <a:off x="5818345" y="4677399"/>
            <a:ext cx="3246125" cy="1754326"/>
          </a:xfrm>
          <a:prstGeom prst="rect">
            <a:avLst/>
          </a:prstGeom>
          <a:noFill/>
        </p:spPr>
        <p:txBody>
          <a:bodyPr wrap="square" rtlCol="0">
            <a:spAutoFit/>
          </a:bodyPr>
          <a:lstStyle/>
          <a:p>
            <a:r>
              <a:rPr lang="en-US" sz="1800" dirty="0">
                <a:solidFill>
                  <a:srgbClr val="000000"/>
                </a:solidFill>
                <a:effectLst/>
              </a:rPr>
              <a:t>The Mythical Man-Month: Essays on Software Engineering</a:t>
            </a:r>
          </a:p>
          <a:p>
            <a:pPr marL="171450" indent="-171450">
              <a:buFont typeface="Arial" panose="020B0604020202020204" pitchFamily="34" charset="0"/>
              <a:buChar char="•"/>
            </a:pPr>
            <a:r>
              <a:rPr lang="da-DK" sz="1200" dirty="0">
                <a:solidFill>
                  <a:srgbClr val="000000"/>
                </a:solidFill>
                <a:effectLst/>
              </a:rPr>
              <a:t>The mythical man-month</a:t>
            </a:r>
          </a:p>
          <a:p>
            <a:pPr marL="171450" indent="-171450">
              <a:buFont typeface="Arial" panose="020B0604020202020204" pitchFamily="34" charset="0"/>
              <a:buChar char="•"/>
            </a:pPr>
            <a:r>
              <a:rPr lang="da-DK" sz="1200" b="1" dirty="0">
                <a:solidFill>
                  <a:srgbClr val="C00000"/>
                </a:solidFill>
                <a:effectLst/>
              </a:rPr>
              <a:t>No silver bullet</a:t>
            </a:r>
          </a:p>
          <a:p>
            <a:pPr marL="171450" indent="-171450">
              <a:buFont typeface="Arial" panose="020B0604020202020204" pitchFamily="34" charset="0"/>
              <a:buChar char="•"/>
            </a:pPr>
            <a:r>
              <a:rPr lang="da-DK" sz="1200" dirty="0">
                <a:solidFill>
                  <a:srgbClr val="000000"/>
                </a:solidFill>
                <a:effectLst/>
              </a:rPr>
              <a:t>The second-system effect</a:t>
            </a:r>
          </a:p>
          <a:p>
            <a:pPr marL="171450" indent="-171450">
              <a:buFont typeface="Arial" panose="020B0604020202020204" pitchFamily="34" charset="0"/>
              <a:buChar char="•"/>
            </a:pPr>
            <a:r>
              <a:rPr lang="da-DK" sz="1200" dirty="0">
                <a:solidFill>
                  <a:srgbClr val="000000"/>
                </a:solidFill>
                <a:effectLst/>
              </a:rPr>
              <a:t>Communication</a:t>
            </a:r>
          </a:p>
          <a:p>
            <a:pPr marL="171450" indent="-171450">
              <a:buFont typeface="Arial" panose="020B0604020202020204" pitchFamily="34" charset="0"/>
              <a:buChar char="•"/>
            </a:pPr>
            <a:r>
              <a:rPr lang="da-DK" sz="1200" dirty="0">
                <a:solidFill>
                  <a:srgbClr val="000000"/>
                </a:solidFill>
                <a:effectLst/>
              </a:rPr>
              <a:t>Code freeze and system versioning</a:t>
            </a:r>
          </a:p>
          <a:p>
            <a:pPr marL="171450" indent="-171450">
              <a:buFont typeface="Arial" panose="020B0604020202020204" pitchFamily="34" charset="0"/>
              <a:buChar char="•"/>
            </a:pPr>
            <a:r>
              <a:rPr lang="da-DK" sz="1200" dirty="0">
                <a:solidFill>
                  <a:srgbClr val="000000"/>
                </a:solidFill>
                <a:effectLst/>
              </a:rPr>
              <a:t>Specialized tools</a:t>
            </a:r>
            <a:endParaRPr lang="en-US" sz="1200" dirty="0">
              <a:solidFill>
                <a:srgbClr val="000000"/>
              </a:solidFill>
              <a:effectLst/>
            </a:endParaRPr>
          </a:p>
        </p:txBody>
      </p:sp>
      <p:sp>
        <p:nvSpPr>
          <p:cNvPr id="12"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1960s-1970s</a:t>
            </a:r>
            <a:r>
              <a:rPr lang="en-US" altLang="zh-CN" sz="4000" dirty="0">
                <a:solidFill>
                  <a:srgbClr val="1557AE"/>
                </a:solidFill>
                <a:ea typeface="黑体" pitchFamily="49" charset="-122"/>
              </a:rPr>
              <a:t>:</a:t>
            </a:r>
            <a:r>
              <a:rPr lang="en-US" altLang="zh-CN" sz="4000" b="1" dirty="0">
                <a:solidFill>
                  <a:srgbClr val="1557AE"/>
                </a:solidFill>
                <a:ea typeface="黑体" pitchFamily="49" charset="-122"/>
              </a:rPr>
              <a:t> </a:t>
            </a:r>
            <a:r>
              <a:rPr lang="en-US" altLang="zh-CN" sz="2900" b="1" dirty="0">
                <a:solidFill>
                  <a:srgbClr val="1557AE"/>
                </a:solidFill>
                <a:ea typeface="黑体" pitchFamily="49" charset="-122"/>
              </a:rPr>
              <a:t>Operating system on mainframe </a:t>
            </a:r>
          </a:p>
        </p:txBody>
      </p:sp>
      <p:pic>
        <p:nvPicPr>
          <p:cNvPr id="13" name="图片 12"/>
          <p:cNvPicPr>
            <a:picLocks noChangeAspect="1"/>
          </p:cNvPicPr>
          <p:nvPr/>
        </p:nvPicPr>
        <p:blipFill>
          <a:blip r:embed="rId7"/>
          <a:stretch>
            <a:fillRect/>
          </a:stretch>
        </p:blipFill>
        <p:spPr>
          <a:xfrm>
            <a:off x="-89172" y="-49"/>
            <a:ext cx="847417" cy="1012024"/>
          </a:xfrm>
          <a:prstGeom prst="rect">
            <a:avLst/>
          </a:prstGeom>
        </p:spPr>
      </p:pic>
    </p:spTree>
    <p:extLst>
      <p:ext uri="{BB962C8B-B14F-4D97-AF65-F5344CB8AC3E}">
        <p14:creationId xmlns:p14="http://schemas.microsoft.com/office/powerpoint/2010/main" val="694344058"/>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6" name="Rectangle 20"/>
          <p:cNvSpPr>
            <a:spLocks noChangeArrowheads="1"/>
          </p:cNvSpPr>
          <p:nvPr/>
        </p:nvSpPr>
        <p:spPr bwMode="auto">
          <a:xfrm>
            <a:off x="93133" y="1040104"/>
            <a:ext cx="8799347" cy="8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indent="-342900" eaLnBrk="1" hangingPunct="1">
              <a:lnSpc>
                <a:spcPct val="115000"/>
              </a:lnSpc>
              <a:spcBef>
                <a:spcPct val="20000"/>
              </a:spcBef>
              <a:buSzPct val="85000"/>
              <a:buFont typeface="Wingdings" panose="05000000000000000000" pitchFamily="2" charset="2"/>
              <a:buChar char="Ø"/>
            </a:pPr>
            <a:r>
              <a:rPr lang="en-US" altLang="zh-CN" sz="2400" dirty="0">
                <a:solidFill>
                  <a:srgbClr val="000000"/>
                </a:solidFill>
                <a:effectLst/>
                <a:ea typeface="黑体" pitchFamily="49" charset="-122"/>
              </a:rPr>
              <a:t>A computer program is a </a:t>
            </a:r>
            <a:r>
              <a:rPr lang="en-US" altLang="zh-CN" sz="2400" b="1" dirty="0">
                <a:solidFill>
                  <a:srgbClr val="FF0000"/>
                </a:solidFill>
                <a:effectLst/>
                <a:ea typeface="黑体" pitchFamily="49" charset="-122"/>
              </a:rPr>
              <a:t>collection of instructions</a:t>
            </a:r>
            <a:r>
              <a:rPr lang="en-US" altLang="zh-CN" sz="2400" dirty="0">
                <a:solidFill>
                  <a:srgbClr val="000000"/>
                </a:solidFill>
                <a:effectLst/>
                <a:ea typeface="黑体" pitchFamily="49" charset="-122"/>
              </a:rPr>
              <a:t> that performs a specific task when </a:t>
            </a:r>
            <a:r>
              <a:rPr lang="en-US" altLang="zh-CN" sz="2400" b="1" dirty="0">
                <a:solidFill>
                  <a:srgbClr val="FF0000"/>
                </a:solidFill>
                <a:effectLst/>
                <a:ea typeface="黑体" pitchFamily="49" charset="-122"/>
              </a:rPr>
              <a:t>executed</a:t>
            </a:r>
            <a:r>
              <a:rPr lang="en-US" altLang="zh-CN" sz="2400" dirty="0">
                <a:solidFill>
                  <a:srgbClr val="000000"/>
                </a:solidFill>
                <a:effectLst/>
                <a:ea typeface="黑体" pitchFamily="49" charset="-122"/>
              </a:rPr>
              <a:t> by a </a:t>
            </a:r>
            <a:r>
              <a:rPr lang="en-US" altLang="zh-CN" sz="2400" b="1" dirty="0">
                <a:solidFill>
                  <a:srgbClr val="FF0000"/>
                </a:solidFill>
                <a:effectLst/>
                <a:ea typeface="黑体" pitchFamily="49" charset="-122"/>
              </a:rPr>
              <a:t>computer</a:t>
            </a:r>
            <a:r>
              <a:rPr lang="en-US" altLang="zh-CN" sz="2400" baseline="30000" dirty="0">
                <a:solidFill>
                  <a:srgbClr val="000000"/>
                </a:solidFill>
                <a:effectLst/>
                <a:ea typeface="黑体" pitchFamily="49" charset="-122"/>
              </a:rPr>
              <a:t>[1]</a:t>
            </a:r>
            <a:r>
              <a:rPr lang="en-US" altLang="zh-CN" sz="2400" dirty="0">
                <a:solidFill>
                  <a:srgbClr val="000000"/>
                </a:solidFill>
                <a:effectLst/>
                <a:ea typeface="黑体" pitchFamily="49" charset="-122"/>
              </a:rPr>
              <a:t>.</a:t>
            </a:r>
            <a:endParaRPr lang="zh-CN" altLang="en-US" sz="2400" baseline="30000" dirty="0">
              <a:solidFill>
                <a:srgbClr val="000000"/>
              </a:solidFill>
              <a:effectLst/>
              <a:ea typeface="黑体" pitchFamily="49" charset="-122"/>
            </a:endParaRPr>
          </a:p>
        </p:txBody>
      </p:sp>
      <p:sp>
        <p:nvSpPr>
          <p:cNvPr id="4" name="文本框 3"/>
          <p:cNvSpPr txBox="1"/>
          <p:nvPr/>
        </p:nvSpPr>
        <p:spPr>
          <a:xfrm>
            <a:off x="356901" y="6265067"/>
            <a:ext cx="6702660" cy="461665"/>
          </a:xfrm>
          <a:prstGeom prst="rect">
            <a:avLst/>
          </a:prstGeom>
          <a:noFill/>
        </p:spPr>
        <p:txBody>
          <a:bodyPr wrap="square" rtlCol="0">
            <a:spAutoFit/>
          </a:bodyPr>
          <a:lstStyle/>
          <a:p>
            <a:r>
              <a:rPr lang="en-US" sz="2400" dirty="0">
                <a:solidFill>
                  <a:srgbClr val="FF0000"/>
                </a:solidFill>
                <a:effectLst/>
              </a:rPr>
              <a:t>[1] https://en.wikipedia.org/wiki/Computer_program</a:t>
            </a:r>
          </a:p>
        </p:txBody>
      </p:sp>
      <p:sp>
        <p:nvSpPr>
          <p:cNvPr id="44" name="文本框 43"/>
          <p:cNvSpPr txBox="1"/>
          <p:nvPr/>
        </p:nvSpPr>
        <p:spPr>
          <a:xfrm>
            <a:off x="7460753" y="3160527"/>
            <a:ext cx="976549" cy="276999"/>
          </a:xfrm>
          <a:prstGeom prst="rect">
            <a:avLst/>
          </a:prstGeom>
          <a:noFill/>
        </p:spPr>
        <p:txBody>
          <a:bodyPr wrap="none" rtlCol="0">
            <a:spAutoFit/>
          </a:bodyPr>
          <a:lstStyle/>
          <a:p>
            <a:r>
              <a:rPr lang="en-US" altLang="zh-CN" sz="1200" dirty="0">
                <a:solidFill>
                  <a:srgbClr val="000000"/>
                </a:solidFill>
                <a:effectLst/>
              </a:rPr>
              <a:t>Source Code</a:t>
            </a:r>
            <a:endParaRPr lang="zh-CN" altLang="en-US" sz="1200" dirty="0">
              <a:solidFill>
                <a:srgbClr val="000000"/>
              </a:solidFill>
              <a:effectLst/>
            </a:endParaRPr>
          </a:p>
        </p:txBody>
      </p:sp>
      <p:grpSp>
        <p:nvGrpSpPr>
          <p:cNvPr id="16391" name="组合 16390"/>
          <p:cNvGrpSpPr/>
          <p:nvPr/>
        </p:nvGrpSpPr>
        <p:grpSpPr>
          <a:xfrm>
            <a:off x="87630" y="4950194"/>
            <a:ext cx="7453712" cy="1284227"/>
            <a:chOff x="888830" y="3925920"/>
            <a:chExt cx="6491482" cy="1284227"/>
          </a:xfrm>
        </p:grpSpPr>
        <p:grpSp>
          <p:nvGrpSpPr>
            <p:cNvPr id="15" name="组合 14"/>
            <p:cNvGrpSpPr/>
            <p:nvPr/>
          </p:nvGrpSpPr>
          <p:grpSpPr>
            <a:xfrm>
              <a:off x="4074815" y="4346078"/>
              <a:ext cx="3305497" cy="607657"/>
              <a:chOff x="3786783" y="5006394"/>
              <a:chExt cx="4959607" cy="911736"/>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6094" y="5037590"/>
                <a:ext cx="1329405" cy="647549"/>
              </a:xfrm>
              <a:prstGeom prst="rect">
                <a:avLst/>
              </a:prstGeom>
            </p:spPr>
          </p:pic>
          <p:pic>
            <p:nvPicPr>
              <p:cNvPr id="9" name="图片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60076" y="5016579"/>
                <a:ext cx="1086314" cy="814736"/>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8920" t="10374" r="8394" b="9123"/>
              <a:stretch/>
            </p:blipFill>
            <p:spPr>
              <a:xfrm>
                <a:off x="3786783" y="5011823"/>
                <a:ext cx="2001084" cy="819491"/>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93384" y="5006394"/>
                <a:ext cx="825401" cy="911736"/>
              </a:xfrm>
              <a:prstGeom prst="rect">
                <a:avLst/>
              </a:prstGeom>
            </p:spPr>
          </p:pic>
        </p:grpSp>
        <p:grpSp>
          <p:nvGrpSpPr>
            <p:cNvPr id="16" name="组合 15"/>
            <p:cNvGrpSpPr/>
            <p:nvPr/>
          </p:nvGrpSpPr>
          <p:grpSpPr>
            <a:xfrm>
              <a:off x="1353738" y="4279208"/>
              <a:ext cx="1816432" cy="695159"/>
              <a:chOff x="1316171" y="5033522"/>
              <a:chExt cx="2311456" cy="884608"/>
            </a:xfrm>
          </p:grpSpPr>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4004" y="5060019"/>
                <a:ext cx="733623" cy="733623"/>
              </a:xfrm>
              <a:prstGeom prst="rect">
                <a:avLst/>
              </a:prstGeom>
            </p:spPr>
          </p:pic>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65062" y="5361365"/>
                <a:ext cx="1446142" cy="556765"/>
              </a:xfrm>
              <a:prstGeom prst="rect">
                <a:avLst/>
              </a:prstGeom>
            </p:spPr>
          </p:pic>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6171" y="5159185"/>
                <a:ext cx="886147" cy="262383"/>
              </a:xfrm>
              <a:prstGeom prst="rect">
                <a:avLst/>
              </a:prstGeom>
            </p:spPr>
          </p:pic>
          <p:pic>
            <p:nvPicPr>
              <p:cNvPr id="6" name="图片 5"/>
              <p:cNvPicPr>
                <a:picLocks noChangeAspect="1"/>
              </p:cNvPicPr>
              <p:nvPr/>
            </p:nvPicPr>
            <p:blipFill rotWithShape="1">
              <a:blip r:embed="rId10" cstate="print">
                <a:extLst>
                  <a:ext uri="{28A0092B-C50C-407E-A947-70E740481C1C}">
                    <a14:useLocalDpi xmlns:a14="http://schemas.microsoft.com/office/drawing/2010/main" val="0"/>
                  </a:ext>
                </a:extLst>
              </a:blip>
              <a:srcRect l="12803" t="18432" r="13897" b="18601"/>
              <a:stretch/>
            </p:blipFill>
            <p:spPr>
              <a:xfrm>
                <a:off x="2195780" y="5033522"/>
                <a:ext cx="662473" cy="432048"/>
              </a:xfrm>
              <a:prstGeom prst="rect">
                <a:avLst/>
              </a:prstGeom>
            </p:spPr>
          </p:pic>
        </p:grpSp>
        <p:sp>
          <p:nvSpPr>
            <p:cNvPr id="33" name="文本框 32"/>
            <p:cNvSpPr txBox="1"/>
            <p:nvPr/>
          </p:nvSpPr>
          <p:spPr>
            <a:xfrm>
              <a:off x="3428891" y="4291552"/>
              <a:ext cx="418704" cy="584775"/>
            </a:xfrm>
            <a:prstGeom prst="rect">
              <a:avLst/>
            </a:prstGeom>
            <a:noFill/>
          </p:spPr>
          <p:txBody>
            <a:bodyPr wrap="none" rtlCol="0">
              <a:spAutoFit/>
            </a:bodyPr>
            <a:lstStyle/>
            <a:p>
              <a:r>
                <a:rPr lang="en-US" altLang="zh-CN" sz="3200" b="1" dirty="0">
                  <a:solidFill>
                    <a:srgbClr val="000000"/>
                  </a:solidFill>
                  <a:effectLst/>
                </a:rPr>
                <a:t>+</a:t>
              </a:r>
              <a:endParaRPr lang="zh-CN" altLang="en-US" sz="3200" b="1" dirty="0">
                <a:solidFill>
                  <a:srgbClr val="000000"/>
                </a:solidFill>
                <a:effectLst/>
              </a:endParaRPr>
            </a:p>
          </p:txBody>
        </p:sp>
        <p:sp>
          <p:nvSpPr>
            <p:cNvPr id="30" name="矩形 29"/>
            <p:cNvSpPr/>
            <p:nvPr/>
          </p:nvSpPr>
          <p:spPr>
            <a:xfrm>
              <a:off x="888830" y="3925920"/>
              <a:ext cx="4572000" cy="385362"/>
            </a:xfrm>
            <a:prstGeom prst="rect">
              <a:avLst/>
            </a:prstGeom>
          </p:spPr>
          <p:txBody>
            <a:bodyPr>
              <a:spAutoFit/>
            </a:bodyPr>
            <a:lstStyle/>
            <a:p>
              <a:pPr marL="171450" eaLnBrk="1" hangingPunct="1">
                <a:lnSpc>
                  <a:spcPct val="115000"/>
                </a:lnSpc>
                <a:spcBef>
                  <a:spcPct val="20000"/>
                </a:spcBef>
                <a:buSzPct val="85000"/>
              </a:pPr>
              <a:r>
                <a:rPr lang="en-US" altLang="zh-CN" b="1">
                  <a:solidFill>
                    <a:srgbClr val="1557AE"/>
                  </a:solidFill>
                  <a:effectLst/>
                  <a:ea typeface="黑体" pitchFamily="49" charset="-122"/>
                </a:rPr>
                <a:t>C</a:t>
              </a:r>
              <a:r>
                <a:rPr lang="en-US" altLang="zh-CN">
                  <a:solidFill>
                    <a:srgbClr val="1557AE"/>
                  </a:solidFill>
                  <a:ea typeface="黑体" pitchFamily="49" charset="-122"/>
                </a:rPr>
                <a:t>omputer</a:t>
              </a:r>
              <a:endParaRPr lang="en-US" altLang="zh-CN" dirty="0">
                <a:solidFill>
                  <a:srgbClr val="1557AE"/>
                </a:solidFill>
                <a:effectLst/>
                <a:ea typeface="黑体" pitchFamily="49" charset="-122"/>
              </a:endParaRPr>
            </a:p>
          </p:txBody>
        </p:sp>
        <p:sp>
          <p:nvSpPr>
            <p:cNvPr id="45" name="文本框 44"/>
            <p:cNvSpPr txBox="1"/>
            <p:nvPr/>
          </p:nvSpPr>
          <p:spPr>
            <a:xfrm>
              <a:off x="1728044" y="4933148"/>
              <a:ext cx="792205" cy="276999"/>
            </a:xfrm>
            <a:prstGeom prst="rect">
              <a:avLst/>
            </a:prstGeom>
            <a:noFill/>
          </p:spPr>
          <p:txBody>
            <a:bodyPr wrap="none" rtlCol="0">
              <a:spAutoFit/>
            </a:bodyPr>
            <a:lstStyle/>
            <a:p>
              <a:r>
                <a:rPr lang="en-US" altLang="zh-CN" sz="1200" dirty="0">
                  <a:solidFill>
                    <a:srgbClr val="000000"/>
                  </a:solidFill>
                  <a:effectLst/>
                </a:rPr>
                <a:t>Hardware</a:t>
              </a:r>
              <a:endParaRPr lang="zh-CN" altLang="en-US" sz="1200" dirty="0">
                <a:solidFill>
                  <a:srgbClr val="000000"/>
                </a:solidFill>
                <a:effectLst/>
              </a:endParaRPr>
            </a:p>
          </p:txBody>
        </p:sp>
        <p:sp>
          <p:nvSpPr>
            <p:cNvPr id="46" name="文本框 45"/>
            <p:cNvSpPr txBox="1"/>
            <p:nvPr/>
          </p:nvSpPr>
          <p:spPr>
            <a:xfrm>
              <a:off x="5220072" y="4933148"/>
              <a:ext cx="1293944" cy="276999"/>
            </a:xfrm>
            <a:prstGeom prst="rect">
              <a:avLst/>
            </a:prstGeom>
            <a:noFill/>
          </p:spPr>
          <p:txBody>
            <a:bodyPr wrap="none" rtlCol="0">
              <a:spAutoFit/>
            </a:bodyPr>
            <a:lstStyle/>
            <a:p>
              <a:r>
                <a:rPr lang="en-US" altLang="zh-CN" sz="1200" dirty="0">
                  <a:solidFill>
                    <a:srgbClr val="000000"/>
                  </a:solidFill>
                  <a:effectLst/>
                </a:rPr>
                <a:t>Operating System</a:t>
              </a:r>
              <a:endParaRPr lang="zh-CN" altLang="en-US" sz="1200" dirty="0">
                <a:solidFill>
                  <a:srgbClr val="000000"/>
                </a:solidFill>
                <a:effectLst/>
              </a:endParaRPr>
            </a:p>
          </p:txBody>
        </p:sp>
      </p:grpSp>
      <p:grpSp>
        <p:nvGrpSpPr>
          <p:cNvPr id="16390" name="组合 16389"/>
          <p:cNvGrpSpPr/>
          <p:nvPr/>
        </p:nvGrpSpPr>
        <p:grpSpPr>
          <a:xfrm>
            <a:off x="87630" y="1922758"/>
            <a:ext cx="8853531" cy="1537948"/>
            <a:chOff x="827584" y="2171790"/>
            <a:chExt cx="8064896" cy="1537948"/>
          </a:xfrm>
        </p:grpSpPr>
        <p:pic>
          <p:nvPicPr>
            <p:cNvPr id="16389" name="图片 1638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51983" y="2609036"/>
              <a:ext cx="1075069" cy="844097"/>
            </a:xfrm>
            <a:prstGeom prst="rect">
              <a:avLst/>
            </a:prstGeom>
          </p:spPr>
        </p:pic>
        <p:sp>
          <p:nvSpPr>
            <p:cNvPr id="32" name="Rectangle 20"/>
            <p:cNvSpPr>
              <a:spLocks noChangeArrowheads="1"/>
            </p:cNvSpPr>
            <p:nvPr/>
          </p:nvSpPr>
          <p:spPr bwMode="auto">
            <a:xfrm>
              <a:off x="827584" y="2171790"/>
              <a:ext cx="7934275" cy="50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b="1">
                  <a:solidFill>
                    <a:srgbClr val="1557AE"/>
                  </a:solidFill>
                  <a:effectLst/>
                  <a:latin typeface="+mn-lt"/>
                  <a:ea typeface="黑体" pitchFamily="49" charset="-122"/>
                </a:rPr>
                <a:t>C</a:t>
              </a:r>
              <a:r>
                <a:rPr lang="en-US" altLang="zh-CN">
                  <a:solidFill>
                    <a:srgbClr val="1557AE"/>
                  </a:solidFill>
                  <a:effectLst/>
                  <a:latin typeface="+mn-lt"/>
                  <a:ea typeface="黑体" pitchFamily="49" charset="-122"/>
                </a:rPr>
                <a:t>ollection Of Instructions</a:t>
              </a:r>
              <a:endParaRPr lang="zh-CN" altLang="en-US" baseline="30000" dirty="0">
                <a:solidFill>
                  <a:srgbClr val="000000"/>
                </a:solidFill>
                <a:effectLst/>
                <a:latin typeface="+mn-lt"/>
                <a:ea typeface="黑体" pitchFamily="49" charset="-122"/>
              </a:endParaRPr>
            </a:p>
          </p:txBody>
        </p:sp>
        <p:grpSp>
          <p:nvGrpSpPr>
            <p:cNvPr id="12" name="组合 11"/>
            <p:cNvGrpSpPr/>
            <p:nvPr/>
          </p:nvGrpSpPr>
          <p:grpSpPr>
            <a:xfrm>
              <a:off x="1324207" y="2587857"/>
              <a:ext cx="3214823" cy="801222"/>
              <a:chOff x="2419744" y="2878813"/>
              <a:chExt cx="5205016" cy="1297232"/>
            </a:xfrm>
          </p:grpSpPr>
          <p:pic>
            <p:nvPicPr>
              <p:cNvPr id="17" name="图片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16029" y="3525330"/>
                <a:ext cx="1108731" cy="549326"/>
              </a:xfrm>
              <a:prstGeom prst="rect">
                <a:avLst/>
              </a:prstGeom>
            </p:spPr>
          </p:pic>
          <p:pic>
            <p:nvPicPr>
              <p:cNvPr id="18" name="图片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49086" y="3558890"/>
                <a:ext cx="660182" cy="515766"/>
              </a:xfrm>
              <a:prstGeom prst="rect">
                <a:avLst/>
              </a:prstGeom>
            </p:spPr>
          </p:pic>
          <p:pic>
            <p:nvPicPr>
              <p:cNvPr id="19" name="图片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4888" y="2948634"/>
                <a:ext cx="1543686" cy="455387"/>
              </a:xfrm>
              <a:prstGeom prst="rect">
                <a:avLst/>
              </a:prstGeom>
            </p:spPr>
          </p:pic>
          <p:pic>
            <p:nvPicPr>
              <p:cNvPr id="20" name="图片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30150" y="2965119"/>
                <a:ext cx="2048592" cy="606698"/>
              </a:xfrm>
              <a:prstGeom prst="rect">
                <a:avLst/>
              </a:prstGeom>
            </p:spPr>
          </p:pic>
          <p:pic>
            <p:nvPicPr>
              <p:cNvPr id="21" name="图片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19744" y="3603681"/>
                <a:ext cx="1059933" cy="572364"/>
              </a:xfrm>
              <a:prstGeom prst="rect">
                <a:avLst/>
              </a:prstGeom>
            </p:spPr>
          </p:pic>
          <p:pic>
            <p:nvPicPr>
              <p:cNvPr id="22" name="图片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40890" y="3592779"/>
                <a:ext cx="511563" cy="511563"/>
              </a:xfrm>
              <a:prstGeom prst="rect">
                <a:avLst/>
              </a:prstGeom>
            </p:spPr>
          </p:pic>
          <p:grpSp>
            <p:nvGrpSpPr>
              <p:cNvPr id="23" name="组合 22"/>
              <p:cNvGrpSpPr/>
              <p:nvPr/>
            </p:nvGrpSpPr>
            <p:grpSpPr>
              <a:xfrm>
                <a:off x="2532335" y="2878813"/>
                <a:ext cx="1153562" cy="632779"/>
                <a:chOff x="2954418" y="1283383"/>
                <a:chExt cx="524438" cy="287677"/>
              </a:xfrm>
            </p:grpSpPr>
            <p:pic>
              <p:nvPicPr>
                <p:cNvPr id="24" name="图片 23"/>
                <p:cNvPicPr>
                  <a:picLocks noChangeAspect="1"/>
                </p:cNvPicPr>
                <p:nvPr/>
              </p:nvPicPr>
              <p:blipFill rotWithShape="1">
                <a:blip r:embed="rId18" cstate="print">
                  <a:extLst>
                    <a:ext uri="{28A0092B-C50C-407E-A947-70E740481C1C}">
                      <a14:useLocalDpi xmlns:a14="http://schemas.microsoft.com/office/drawing/2010/main" val="0"/>
                    </a:ext>
                  </a:extLst>
                </a:blip>
                <a:srcRect b="29520"/>
                <a:stretch/>
              </p:blipFill>
              <p:spPr>
                <a:xfrm>
                  <a:off x="2954418" y="1283383"/>
                  <a:ext cx="219055" cy="287677"/>
                </a:xfrm>
                <a:prstGeom prst="rect">
                  <a:avLst/>
                </a:prstGeom>
              </p:spPr>
            </p:pic>
            <p:pic>
              <p:nvPicPr>
                <p:cNvPr id="25" name="图片 24"/>
                <p:cNvPicPr>
                  <a:picLocks noChangeAspect="1"/>
                </p:cNvPicPr>
                <p:nvPr/>
              </p:nvPicPr>
              <p:blipFill rotWithShape="1">
                <a:blip r:embed="rId19" cstate="print">
                  <a:extLst>
                    <a:ext uri="{28A0092B-C50C-407E-A947-70E740481C1C}">
                      <a14:useLocalDpi xmlns:a14="http://schemas.microsoft.com/office/drawing/2010/main" val="0"/>
                    </a:ext>
                  </a:extLst>
                </a:blip>
                <a:srcRect t="70432"/>
                <a:stretch/>
              </p:blipFill>
              <p:spPr>
                <a:xfrm>
                  <a:off x="3200483" y="1369525"/>
                  <a:ext cx="278373" cy="153367"/>
                </a:xfrm>
                <a:prstGeom prst="rect">
                  <a:avLst/>
                </a:prstGeom>
              </p:spPr>
            </p:pic>
          </p:grpSp>
          <p:pic>
            <p:nvPicPr>
              <p:cNvPr id="26" name="图片 2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539675" y="3598408"/>
                <a:ext cx="841217" cy="577637"/>
              </a:xfrm>
              <a:prstGeom prst="rect">
                <a:avLst/>
              </a:prstGeom>
            </p:spPr>
          </p:pic>
          <p:pic>
            <p:nvPicPr>
              <p:cNvPr id="27" name="图片 2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096212" y="3585935"/>
                <a:ext cx="491786" cy="491786"/>
              </a:xfrm>
              <a:prstGeom prst="rect">
                <a:avLst/>
              </a:prstGeom>
            </p:spPr>
          </p:pic>
        </p:grpSp>
        <p:sp>
          <p:nvSpPr>
            <p:cNvPr id="14" name="文本框 13"/>
            <p:cNvSpPr txBox="1"/>
            <p:nvPr/>
          </p:nvSpPr>
          <p:spPr>
            <a:xfrm>
              <a:off x="4625720" y="2674076"/>
              <a:ext cx="418704" cy="584775"/>
            </a:xfrm>
            <a:prstGeom prst="rect">
              <a:avLst/>
            </a:prstGeom>
            <a:noFill/>
          </p:spPr>
          <p:txBody>
            <a:bodyPr wrap="none" rtlCol="0">
              <a:spAutoFit/>
            </a:bodyPr>
            <a:lstStyle/>
            <a:p>
              <a:r>
                <a:rPr lang="en-US" altLang="zh-CN" sz="3200" b="1" dirty="0">
                  <a:solidFill>
                    <a:srgbClr val="000000"/>
                  </a:solidFill>
                  <a:effectLst/>
                </a:rPr>
                <a:t>+</a:t>
              </a:r>
              <a:endParaRPr lang="zh-CN" altLang="en-US" sz="3200" b="1" dirty="0">
                <a:solidFill>
                  <a:srgbClr val="000000"/>
                </a:solidFill>
                <a:effectLst/>
              </a:endParaRPr>
            </a:p>
          </p:txBody>
        </p:sp>
        <p:sp>
          <p:nvSpPr>
            <p:cNvPr id="16386" name="文本框 16385"/>
            <p:cNvSpPr txBox="1"/>
            <p:nvPr/>
          </p:nvSpPr>
          <p:spPr>
            <a:xfrm>
              <a:off x="2117543" y="3409595"/>
              <a:ext cx="1680268" cy="276999"/>
            </a:xfrm>
            <a:prstGeom prst="rect">
              <a:avLst/>
            </a:prstGeom>
            <a:noFill/>
          </p:spPr>
          <p:txBody>
            <a:bodyPr wrap="none" rtlCol="0">
              <a:spAutoFit/>
            </a:bodyPr>
            <a:lstStyle/>
            <a:p>
              <a:r>
                <a:rPr lang="en-US" altLang="zh-CN" sz="1200" dirty="0">
                  <a:solidFill>
                    <a:srgbClr val="000000"/>
                  </a:solidFill>
                  <a:effectLst/>
                </a:rPr>
                <a:t>Programming Language</a:t>
              </a:r>
              <a:endParaRPr lang="zh-CN" altLang="en-US" sz="1200" dirty="0">
                <a:solidFill>
                  <a:srgbClr val="000000"/>
                </a:solidFill>
                <a:effectLst/>
              </a:endParaRPr>
            </a:p>
          </p:txBody>
        </p:sp>
        <p:sp>
          <p:nvSpPr>
            <p:cNvPr id="41" name="右箭头 40"/>
            <p:cNvSpPr/>
            <p:nvPr/>
          </p:nvSpPr>
          <p:spPr bwMode="auto">
            <a:xfrm>
              <a:off x="6674930" y="2852681"/>
              <a:ext cx="381830" cy="310438"/>
            </a:xfrm>
            <a:prstGeom prst="rightArrow">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lang="zh-CN" altLang="en-US" sz="1800">
                <a:solidFill>
                  <a:srgbClr val="000000"/>
                </a:solidFill>
                <a:effectLst/>
                <a:latin typeface="Times New Roman" pitchFamily="18" charset="0"/>
                <a:ea typeface="宋体" pitchFamily="2" charset="-122"/>
              </a:endParaRPr>
            </a:p>
          </p:txBody>
        </p:sp>
        <p:pic>
          <p:nvPicPr>
            <p:cNvPr id="42" name="图片 4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403929" y="2609036"/>
              <a:ext cx="1488551" cy="819964"/>
            </a:xfrm>
            <a:prstGeom prst="rect">
              <a:avLst/>
            </a:prstGeom>
          </p:spPr>
        </p:pic>
        <p:sp>
          <p:nvSpPr>
            <p:cNvPr id="43" name="文本框 42"/>
            <p:cNvSpPr txBox="1"/>
            <p:nvPr/>
          </p:nvSpPr>
          <p:spPr>
            <a:xfrm>
              <a:off x="5436096" y="3432739"/>
              <a:ext cx="620683" cy="276999"/>
            </a:xfrm>
            <a:prstGeom prst="rect">
              <a:avLst/>
            </a:prstGeom>
            <a:noFill/>
          </p:spPr>
          <p:txBody>
            <a:bodyPr wrap="none" rtlCol="0">
              <a:spAutoFit/>
            </a:bodyPr>
            <a:lstStyle/>
            <a:p>
              <a:r>
                <a:rPr lang="en-US" altLang="zh-CN" sz="1200" dirty="0">
                  <a:solidFill>
                    <a:srgbClr val="000000"/>
                  </a:solidFill>
                  <a:effectLst/>
                </a:rPr>
                <a:t>Design</a:t>
              </a:r>
              <a:endParaRPr lang="zh-CN" altLang="en-US" sz="1200" dirty="0">
                <a:solidFill>
                  <a:srgbClr val="000000"/>
                </a:solidFill>
                <a:effectLst/>
              </a:endParaRPr>
            </a:p>
          </p:txBody>
        </p:sp>
        <p:sp>
          <p:nvSpPr>
            <p:cNvPr id="50" name="文本框 49"/>
            <p:cNvSpPr txBox="1"/>
            <p:nvPr/>
          </p:nvSpPr>
          <p:spPr>
            <a:xfrm>
              <a:off x="6312291" y="2583920"/>
              <a:ext cx="1032655" cy="276999"/>
            </a:xfrm>
            <a:prstGeom prst="rect">
              <a:avLst/>
            </a:prstGeom>
            <a:noFill/>
          </p:spPr>
          <p:txBody>
            <a:bodyPr wrap="none" rtlCol="0">
              <a:spAutoFit/>
            </a:bodyPr>
            <a:lstStyle/>
            <a:p>
              <a:r>
                <a:rPr lang="en-US" altLang="zh-CN" sz="1200" dirty="0">
                  <a:solidFill>
                    <a:srgbClr val="000000"/>
                  </a:solidFill>
                  <a:effectLst/>
                </a:rPr>
                <a:t>Programming</a:t>
              </a:r>
              <a:endParaRPr lang="zh-CN" altLang="en-US" sz="1200" dirty="0">
                <a:solidFill>
                  <a:srgbClr val="000000"/>
                </a:solidFill>
                <a:effectLst/>
              </a:endParaRPr>
            </a:p>
          </p:txBody>
        </p:sp>
      </p:grpSp>
      <p:pic>
        <p:nvPicPr>
          <p:cNvPr id="51" name="图片 50"/>
          <p:cNvPicPr>
            <a:picLocks noChangeAspect="1"/>
          </p:cNvPicPr>
          <p:nvPr/>
        </p:nvPicPr>
        <p:blipFill>
          <a:blip r:embed="rId23"/>
          <a:stretch>
            <a:fillRect/>
          </a:stretch>
        </p:blipFill>
        <p:spPr>
          <a:xfrm>
            <a:off x="-119244" y="0"/>
            <a:ext cx="847417" cy="1012024"/>
          </a:xfrm>
          <a:prstGeom prst="rect">
            <a:avLst/>
          </a:prstGeom>
        </p:spPr>
      </p:pic>
      <p:sp>
        <p:nvSpPr>
          <p:cNvPr id="52" name="Rectangle 27"/>
          <p:cNvSpPr>
            <a:spLocks noChangeArrowheads="1"/>
          </p:cNvSpPr>
          <p:nvPr/>
        </p:nvSpPr>
        <p:spPr bwMode="auto">
          <a:xfrm>
            <a:off x="914399" y="266900"/>
            <a:ext cx="76900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Computer program - Definition</a:t>
            </a:r>
          </a:p>
        </p:txBody>
      </p:sp>
      <p:grpSp>
        <p:nvGrpSpPr>
          <p:cNvPr id="53" name="组合 52"/>
          <p:cNvGrpSpPr/>
          <p:nvPr/>
        </p:nvGrpSpPr>
        <p:grpSpPr>
          <a:xfrm>
            <a:off x="157316" y="3449596"/>
            <a:ext cx="6902245" cy="1591872"/>
            <a:chOff x="878757" y="5359907"/>
            <a:chExt cx="5086601" cy="1591872"/>
          </a:xfrm>
        </p:grpSpPr>
        <p:sp>
          <p:nvSpPr>
            <p:cNvPr id="54" name="矩形 53"/>
            <p:cNvSpPr/>
            <p:nvPr/>
          </p:nvSpPr>
          <p:spPr>
            <a:xfrm>
              <a:off x="878757" y="5359907"/>
              <a:ext cx="4572000" cy="385362"/>
            </a:xfrm>
            <a:prstGeom prst="rect">
              <a:avLst/>
            </a:prstGeom>
          </p:spPr>
          <p:txBody>
            <a:bodyPr>
              <a:spAutoFit/>
            </a:bodyPr>
            <a:lstStyle/>
            <a:p>
              <a:pPr marL="171450" eaLnBrk="1" hangingPunct="1">
                <a:lnSpc>
                  <a:spcPct val="115000"/>
                </a:lnSpc>
                <a:spcBef>
                  <a:spcPct val="20000"/>
                </a:spcBef>
                <a:buSzPct val="85000"/>
              </a:pPr>
              <a:r>
                <a:rPr lang="en-US" altLang="zh-CN" b="1">
                  <a:solidFill>
                    <a:srgbClr val="1557AE"/>
                  </a:solidFill>
                  <a:effectLst/>
                  <a:ea typeface="黑体" pitchFamily="49" charset="-122"/>
                </a:rPr>
                <a:t>Compile</a:t>
              </a:r>
              <a:endParaRPr lang="en-US" altLang="zh-CN" dirty="0">
                <a:solidFill>
                  <a:srgbClr val="1557AE"/>
                </a:solidFill>
                <a:effectLst/>
                <a:ea typeface="黑体" pitchFamily="49" charset="-122"/>
              </a:endParaRPr>
            </a:p>
          </p:txBody>
        </p:sp>
        <p:pic>
          <p:nvPicPr>
            <p:cNvPr id="55" name="图片 5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357928" y="5793461"/>
              <a:ext cx="1488551" cy="819964"/>
            </a:xfrm>
            <a:prstGeom prst="rect">
              <a:avLst/>
            </a:prstGeom>
          </p:spPr>
        </p:pic>
        <p:sp>
          <p:nvSpPr>
            <p:cNvPr id="56" name="右箭头 55"/>
            <p:cNvSpPr/>
            <p:nvPr/>
          </p:nvSpPr>
          <p:spPr bwMode="auto">
            <a:xfrm>
              <a:off x="3203848" y="6031859"/>
              <a:ext cx="381830" cy="310438"/>
            </a:xfrm>
            <a:prstGeom prst="rightArrow">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lang="zh-CN" altLang="en-US" sz="1800">
                <a:solidFill>
                  <a:srgbClr val="000000"/>
                </a:solidFill>
                <a:effectLst/>
                <a:latin typeface="Times New Roman" pitchFamily="18" charset="0"/>
                <a:ea typeface="宋体" pitchFamily="2" charset="-122"/>
              </a:endParaRPr>
            </a:p>
          </p:txBody>
        </p:sp>
        <p:pic>
          <p:nvPicPr>
            <p:cNvPr id="57" name="图片 5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923928" y="5786756"/>
              <a:ext cx="1428661" cy="800645"/>
            </a:xfrm>
            <a:prstGeom prst="rect">
              <a:avLst/>
            </a:prstGeom>
          </p:spPr>
        </p:pic>
        <p:sp>
          <p:nvSpPr>
            <p:cNvPr id="58" name="文本框 57"/>
            <p:cNvSpPr txBox="1"/>
            <p:nvPr/>
          </p:nvSpPr>
          <p:spPr>
            <a:xfrm>
              <a:off x="1589017" y="6579810"/>
              <a:ext cx="976549" cy="276999"/>
            </a:xfrm>
            <a:prstGeom prst="rect">
              <a:avLst/>
            </a:prstGeom>
            <a:noFill/>
          </p:spPr>
          <p:txBody>
            <a:bodyPr wrap="none" rtlCol="0">
              <a:spAutoFit/>
            </a:bodyPr>
            <a:lstStyle/>
            <a:p>
              <a:r>
                <a:rPr lang="en-US" altLang="zh-CN" sz="1200" dirty="0">
                  <a:solidFill>
                    <a:srgbClr val="000000"/>
                  </a:solidFill>
                  <a:effectLst/>
                </a:rPr>
                <a:t>Source Code</a:t>
              </a:r>
              <a:endParaRPr lang="zh-CN" altLang="en-US" sz="1200" dirty="0">
                <a:solidFill>
                  <a:srgbClr val="000000"/>
                </a:solidFill>
                <a:effectLst/>
              </a:endParaRPr>
            </a:p>
          </p:txBody>
        </p:sp>
        <p:sp>
          <p:nvSpPr>
            <p:cNvPr id="59" name="文本框 58"/>
            <p:cNvSpPr txBox="1"/>
            <p:nvPr/>
          </p:nvSpPr>
          <p:spPr>
            <a:xfrm>
              <a:off x="3980519" y="6674780"/>
              <a:ext cx="1984839" cy="276999"/>
            </a:xfrm>
            <a:prstGeom prst="rect">
              <a:avLst/>
            </a:prstGeom>
            <a:noFill/>
          </p:spPr>
          <p:txBody>
            <a:bodyPr wrap="none" rtlCol="0">
              <a:spAutoFit/>
            </a:bodyPr>
            <a:lstStyle/>
            <a:p>
              <a:r>
                <a:rPr lang="en-US" altLang="zh-CN" sz="1200" dirty="0">
                  <a:solidFill>
                    <a:srgbClr val="000000"/>
                  </a:solidFill>
                  <a:effectLst/>
                </a:rPr>
                <a:t>Native Code / Machine Code</a:t>
              </a:r>
              <a:endParaRPr lang="zh-CN" altLang="en-US" sz="1200" dirty="0">
                <a:solidFill>
                  <a:srgbClr val="000000"/>
                </a:solidFill>
                <a:effectLst/>
              </a:endParaRPr>
            </a:p>
          </p:txBody>
        </p:sp>
        <p:sp>
          <p:nvSpPr>
            <p:cNvPr id="60" name="文本框 59"/>
            <p:cNvSpPr txBox="1"/>
            <p:nvPr/>
          </p:nvSpPr>
          <p:spPr>
            <a:xfrm>
              <a:off x="2980141" y="5793461"/>
              <a:ext cx="754758" cy="276999"/>
            </a:xfrm>
            <a:prstGeom prst="rect">
              <a:avLst/>
            </a:prstGeom>
            <a:noFill/>
          </p:spPr>
          <p:txBody>
            <a:bodyPr wrap="none" rtlCol="0">
              <a:spAutoFit/>
            </a:bodyPr>
            <a:lstStyle/>
            <a:p>
              <a:r>
                <a:rPr lang="en-US" altLang="zh-CN" sz="1200" dirty="0">
                  <a:solidFill>
                    <a:srgbClr val="000000"/>
                  </a:solidFill>
                  <a:effectLst/>
                </a:rPr>
                <a:t>Translate</a:t>
              </a:r>
              <a:endParaRPr lang="zh-CN" altLang="en-US" sz="1200" dirty="0">
                <a:solidFill>
                  <a:srgbClr val="000000"/>
                </a:solidFill>
                <a:effectLst/>
              </a:endParaRPr>
            </a:p>
          </p:txBody>
        </p:sp>
      </p:grpSp>
    </p:spTree>
    <p:extLst>
      <p:ext uri="{BB962C8B-B14F-4D97-AF65-F5344CB8AC3E}">
        <p14:creationId xmlns:p14="http://schemas.microsoft.com/office/powerpoint/2010/main" val="1864955573"/>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1960s-1970s</a:t>
            </a:r>
            <a:r>
              <a:rPr lang="en-US" altLang="zh-CN" sz="4000" dirty="0">
                <a:solidFill>
                  <a:srgbClr val="1557AE"/>
                </a:solidFill>
                <a:ea typeface="黑体" pitchFamily="49" charset="-122"/>
              </a:rPr>
              <a:t>:</a:t>
            </a:r>
            <a:r>
              <a:rPr lang="en-US" altLang="zh-CN" sz="4000" b="1" dirty="0">
                <a:solidFill>
                  <a:srgbClr val="1557AE"/>
                </a:solidFill>
                <a:ea typeface="黑体" pitchFamily="49" charset="-122"/>
              </a:rPr>
              <a:t> </a:t>
            </a:r>
            <a:r>
              <a:rPr lang="en-US" altLang="zh-CN" sz="2900" b="1" dirty="0" err="1">
                <a:solidFill>
                  <a:srgbClr val="1557AE"/>
                </a:solidFill>
                <a:ea typeface="黑体" pitchFamily="49" charset="-122"/>
              </a:rPr>
              <a:t>Multiprograming</a:t>
            </a:r>
            <a:endParaRPr lang="en-US" altLang="zh-CN" sz="2900" b="1" dirty="0">
              <a:solidFill>
                <a:srgbClr val="1557AE"/>
              </a:solidFill>
              <a:ea typeface="黑体" pitchFamily="49" charset="-122"/>
            </a:endParaRPr>
          </a:p>
        </p:txBody>
      </p:sp>
      <p:pic>
        <p:nvPicPr>
          <p:cNvPr id="13" name="图片 12"/>
          <p:cNvPicPr>
            <a:picLocks noChangeAspect="1"/>
          </p:cNvPicPr>
          <p:nvPr/>
        </p:nvPicPr>
        <p:blipFill>
          <a:blip r:embed="rId3"/>
          <a:stretch>
            <a:fillRect/>
          </a:stretch>
        </p:blipFill>
        <p:spPr>
          <a:xfrm>
            <a:off x="-89172" y="-49"/>
            <a:ext cx="847417" cy="1012024"/>
          </a:xfrm>
          <a:prstGeom prst="rect">
            <a:avLst/>
          </a:prstGeom>
        </p:spPr>
      </p:pic>
      <p:sp>
        <p:nvSpPr>
          <p:cNvPr id="14" name="Rectangle 11">
            <a:extLst>
              <a:ext uri="{FF2B5EF4-FFF2-40B4-BE49-F238E27FC236}">
                <a16:creationId xmlns:a16="http://schemas.microsoft.com/office/drawing/2014/main" id="{A42AECF7-7186-44B3-BE82-488BE58EA86F}"/>
              </a:ext>
            </a:extLst>
          </p:cNvPr>
          <p:cNvSpPr>
            <a:spLocks noChangeArrowheads="1"/>
          </p:cNvSpPr>
          <p:nvPr/>
        </p:nvSpPr>
        <p:spPr bwMode="auto">
          <a:xfrm>
            <a:off x="2514600" y="4267200"/>
            <a:ext cx="2057400" cy="1524000"/>
          </a:xfrm>
          <a:prstGeom prst="rect">
            <a:avLst/>
          </a:prstGeom>
          <a:solidFill>
            <a:srgbClr val="339966"/>
          </a:solidFill>
          <a:ln w="9525">
            <a:miter lim="800000"/>
            <a:headEnd/>
            <a:tailEnd/>
          </a:ln>
          <a:effectLst/>
          <a:scene3d>
            <a:camera prst="legacyObliqueTopRight"/>
            <a:lightRig rig="legacyFlat3" dir="b"/>
          </a:scene3d>
          <a:sp3d extrusionH="201600" prstMaterial="legacyMatte">
            <a:bevelT w="13500" h="13500" prst="angle"/>
            <a:bevelB w="13500" h="13500" prst="angle"/>
            <a:extrusionClr>
              <a:srgbClr val="339966"/>
            </a:extrusionClr>
            <a:contourClr>
              <a:srgbClr val="3399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Operating</a:t>
            </a:r>
            <a:b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b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system</a:t>
            </a:r>
          </a:p>
        </p:txBody>
      </p:sp>
      <p:sp>
        <p:nvSpPr>
          <p:cNvPr id="16" name="Rectangle 4">
            <a:extLst>
              <a:ext uri="{FF2B5EF4-FFF2-40B4-BE49-F238E27FC236}">
                <a16:creationId xmlns:a16="http://schemas.microsoft.com/office/drawing/2014/main" id="{2739C434-F5E8-466A-B75F-314D5EA0A46C}"/>
              </a:ext>
            </a:extLst>
          </p:cNvPr>
          <p:cNvSpPr txBox="1">
            <a:spLocks noChangeArrowheads="1"/>
          </p:cNvSpPr>
          <p:nvPr/>
        </p:nvSpPr>
        <p:spPr>
          <a:xfrm>
            <a:off x="4972050" y="1447800"/>
            <a:ext cx="3983038" cy="4953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Multiple jobs in memory</a:t>
            </a:r>
          </a:p>
          <a:p>
            <a:pPr lvl="1"/>
            <a:r>
              <a:rPr lang="en-US" altLang="en-US" sz="2000" dirty="0"/>
              <a:t>Protected from one another</a:t>
            </a:r>
          </a:p>
          <a:p>
            <a:r>
              <a:rPr lang="en-US" altLang="en-US" sz="2400" dirty="0"/>
              <a:t>Operating system protected from each job as well</a:t>
            </a:r>
          </a:p>
          <a:p>
            <a:r>
              <a:rPr lang="en-US" altLang="en-US" sz="2400" dirty="0"/>
              <a:t>Resources (time, hardware) split between jobs</a:t>
            </a:r>
          </a:p>
          <a:p>
            <a:r>
              <a:rPr lang="en-US" altLang="zh-CN" sz="2400" dirty="0"/>
              <a:t>A</a:t>
            </a:r>
            <a:r>
              <a:rPr lang="en-US" altLang="en-US" sz="2400" dirty="0"/>
              <a:t>llowed several jobs to be active at one time</a:t>
            </a:r>
            <a:endParaRPr lang="en-US" altLang="en-US" sz="2000" dirty="0"/>
          </a:p>
        </p:txBody>
      </p:sp>
      <p:sp>
        <p:nvSpPr>
          <p:cNvPr id="17" name="Rectangle 6">
            <a:extLst>
              <a:ext uri="{FF2B5EF4-FFF2-40B4-BE49-F238E27FC236}">
                <a16:creationId xmlns:a16="http://schemas.microsoft.com/office/drawing/2014/main" id="{F911D69E-8D5A-40A3-933A-F9F83B3EC62C}"/>
              </a:ext>
            </a:extLst>
          </p:cNvPr>
          <p:cNvSpPr>
            <a:spLocks noChangeArrowheads="1"/>
          </p:cNvSpPr>
          <p:nvPr/>
        </p:nvSpPr>
        <p:spPr bwMode="auto">
          <a:xfrm>
            <a:off x="2514600" y="3581400"/>
            <a:ext cx="2057400" cy="685800"/>
          </a:xfrm>
          <a:prstGeom prst="rect">
            <a:avLst/>
          </a:prstGeom>
          <a:solidFill>
            <a:srgbClr val="99CCFF"/>
          </a:solidFill>
          <a:ln w="9525">
            <a:miter lim="800000"/>
            <a:headEnd/>
            <a:tailEnd/>
          </a:ln>
          <a:effectLst/>
          <a:scene3d>
            <a:camera prst="legacyObliqueTopRight"/>
            <a:lightRig rig="legacyFlat3" dir="b"/>
          </a:scene3d>
          <a:sp3d extrusionH="201600" prstMaterial="legacyMatte">
            <a:bevelT w="13500" h="13500" prst="angle"/>
            <a:bevelB w="13500" h="13500" prst="angle"/>
            <a:extrusionClr>
              <a:srgbClr val="99CCFF"/>
            </a:extrusionClr>
            <a:contourClr>
              <a:srgbClr val="99CC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Job 1</a:t>
            </a:r>
          </a:p>
        </p:txBody>
      </p:sp>
      <p:sp>
        <p:nvSpPr>
          <p:cNvPr id="18" name="Rectangle 9">
            <a:extLst>
              <a:ext uri="{FF2B5EF4-FFF2-40B4-BE49-F238E27FC236}">
                <a16:creationId xmlns:a16="http://schemas.microsoft.com/office/drawing/2014/main" id="{157BB1A7-727C-4C16-9087-6F2B494BF9DD}"/>
              </a:ext>
            </a:extLst>
          </p:cNvPr>
          <p:cNvSpPr>
            <a:spLocks noChangeArrowheads="1"/>
          </p:cNvSpPr>
          <p:nvPr/>
        </p:nvSpPr>
        <p:spPr bwMode="auto">
          <a:xfrm>
            <a:off x="2514600" y="2895600"/>
            <a:ext cx="2057400" cy="685800"/>
          </a:xfrm>
          <a:prstGeom prst="rect">
            <a:avLst/>
          </a:prstGeom>
          <a:solidFill>
            <a:srgbClr val="FFFF00"/>
          </a:solidFill>
          <a:ln w="9525">
            <a:miter lim="800000"/>
            <a:headEnd/>
            <a:tailEnd/>
          </a:ln>
          <a:effectLst/>
          <a:scene3d>
            <a:camera prst="legacyObliqueTopRight"/>
            <a:lightRig rig="legacyFlat3" dir="b"/>
          </a:scene3d>
          <a:sp3d extrusionH="201600" prstMaterial="legacyMatte">
            <a:bevelT w="13500" h="13500" prst="angle"/>
            <a:bevelB w="13500" h="13500" prst="angle"/>
            <a:extrusionClr>
              <a:srgbClr val="FFFF00"/>
            </a:extrusionClr>
            <a:contourClr>
              <a:srgbClr val="FFFF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Job 2</a:t>
            </a:r>
          </a:p>
        </p:txBody>
      </p:sp>
      <p:sp>
        <p:nvSpPr>
          <p:cNvPr id="20" name="Rectangle 10">
            <a:extLst>
              <a:ext uri="{FF2B5EF4-FFF2-40B4-BE49-F238E27FC236}">
                <a16:creationId xmlns:a16="http://schemas.microsoft.com/office/drawing/2014/main" id="{927C3ED1-7172-43C8-9578-97C10815B2F1}"/>
              </a:ext>
            </a:extLst>
          </p:cNvPr>
          <p:cNvSpPr>
            <a:spLocks noChangeArrowheads="1"/>
          </p:cNvSpPr>
          <p:nvPr/>
        </p:nvSpPr>
        <p:spPr bwMode="auto">
          <a:xfrm>
            <a:off x="2514600" y="1981200"/>
            <a:ext cx="2057400" cy="914400"/>
          </a:xfrm>
          <a:prstGeom prst="rect">
            <a:avLst/>
          </a:prstGeom>
          <a:solidFill>
            <a:srgbClr val="CC99FF"/>
          </a:solidFill>
          <a:ln w="9525">
            <a:miter lim="800000"/>
            <a:headEnd/>
            <a:tailEnd/>
          </a:ln>
          <a:effectLst/>
          <a:scene3d>
            <a:camera prst="legacyObliqueTopRight"/>
            <a:lightRig rig="legacyFlat3" dir="b"/>
          </a:scene3d>
          <a:sp3d extrusionH="201600" prstMaterial="legacyMatte">
            <a:bevelT w="13500" h="13500" prst="angle"/>
            <a:bevelB w="13500" h="13500" prst="angle"/>
            <a:extrusionClr>
              <a:srgbClr val="CC99FF"/>
            </a:extrusionClr>
            <a:contourClr>
              <a:srgbClr val="CC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Job 3</a:t>
            </a:r>
          </a:p>
        </p:txBody>
      </p:sp>
      <p:sp>
        <p:nvSpPr>
          <p:cNvPr id="21" name="Text Box 12">
            <a:extLst>
              <a:ext uri="{FF2B5EF4-FFF2-40B4-BE49-F238E27FC236}">
                <a16:creationId xmlns:a16="http://schemas.microsoft.com/office/drawing/2014/main" id="{3BDE3B68-601A-4F48-B99E-00E5B668FC88}"/>
              </a:ext>
            </a:extLst>
          </p:cNvPr>
          <p:cNvSpPr txBox="1">
            <a:spLocks noChangeArrowheads="1"/>
          </p:cNvSpPr>
          <p:nvPr/>
        </p:nvSpPr>
        <p:spPr bwMode="auto">
          <a:xfrm>
            <a:off x="533400" y="3429000"/>
            <a:ext cx="1333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eaLnBrk="0" fontAlgn="base" hangingPunct="0">
              <a:spcBef>
                <a:spcPct val="0"/>
              </a:spcBef>
              <a:spcAft>
                <a:spcPct val="0"/>
              </a:spcAft>
              <a:defRPr>
                <a:solidFill>
                  <a:schemeClr val="tx1"/>
                </a:solidFill>
                <a:latin typeface="Times" panose="02020603050405020304" pitchFamily="18" charset="0"/>
              </a:defRPr>
            </a:lvl6pPr>
            <a:lvl7pPr marL="2971800" indent="-228600" eaLnBrk="0" fontAlgn="base" hangingPunct="0">
              <a:spcBef>
                <a:spcPct val="0"/>
              </a:spcBef>
              <a:spcAft>
                <a:spcPct val="0"/>
              </a:spcAft>
              <a:defRPr>
                <a:solidFill>
                  <a:schemeClr val="tx1"/>
                </a:solidFill>
                <a:latin typeface="Times" panose="02020603050405020304" pitchFamily="18" charset="0"/>
              </a:defRPr>
            </a:lvl7pPr>
            <a:lvl8pPr marL="3429000" indent="-228600" eaLnBrk="0" fontAlgn="base" hangingPunct="0">
              <a:spcBef>
                <a:spcPct val="0"/>
              </a:spcBef>
              <a:spcAft>
                <a:spcPct val="0"/>
              </a:spcAft>
              <a:defRPr>
                <a:solidFill>
                  <a:schemeClr val="tx1"/>
                </a:solidFill>
                <a:latin typeface="Times" panose="02020603050405020304" pitchFamily="18" charset="0"/>
              </a:defRPr>
            </a:lvl8pPr>
            <a:lvl9pPr marL="3886200" indent="-228600" eaLnBrk="0" fontAlgn="base" hangingPunct="0">
              <a:spcBef>
                <a:spcPct val="0"/>
              </a:spcBef>
              <a:spcAft>
                <a:spcPct val="0"/>
              </a:spcAft>
              <a:defRPr>
                <a:solidFill>
                  <a:schemeClr val="tx1"/>
                </a:solidFill>
                <a:latin typeface="Times"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Memory</a:t>
            </a:r>
            <a:br>
              <a:rPr kumimoji="0" lang="en-US" alt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br>
            <a:r>
              <a:rPr kumimoji="0" lang="en-US" alt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partitions</a:t>
            </a:r>
          </a:p>
        </p:txBody>
      </p:sp>
      <p:cxnSp>
        <p:nvCxnSpPr>
          <p:cNvPr id="22" name="AutoShape 13">
            <a:extLst>
              <a:ext uri="{FF2B5EF4-FFF2-40B4-BE49-F238E27FC236}">
                <a16:creationId xmlns:a16="http://schemas.microsoft.com/office/drawing/2014/main" id="{CDF51970-EE71-41FB-BB55-FCC47D61356D}"/>
              </a:ext>
            </a:extLst>
          </p:cNvPr>
          <p:cNvCxnSpPr>
            <a:cxnSpLocks noChangeShapeType="1"/>
            <a:stCxn id="21" idx="3"/>
            <a:endCxn id="20" idx="1"/>
          </p:cNvCxnSpPr>
          <p:nvPr/>
        </p:nvCxnSpPr>
        <p:spPr bwMode="auto">
          <a:xfrm flipV="1">
            <a:off x="1866900" y="2438400"/>
            <a:ext cx="647700" cy="1401763"/>
          </a:xfrm>
          <a:prstGeom prst="straightConnector1">
            <a:avLst/>
          </a:prstGeom>
          <a:noFill/>
          <a:ln w="19050">
            <a:solidFill>
              <a:srgbClr val="ED181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14">
            <a:extLst>
              <a:ext uri="{FF2B5EF4-FFF2-40B4-BE49-F238E27FC236}">
                <a16:creationId xmlns:a16="http://schemas.microsoft.com/office/drawing/2014/main" id="{D2DD3316-36FA-4339-9D12-83D14E5949C8}"/>
              </a:ext>
            </a:extLst>
          </p:cNvPr>
          <p:cNvCxnSpPr>
            <a:cxnSpLocks noChangeShapeType="1"/>
            <a:stCxn id="21" idx="3"/>
            <a:endCxn id="18" idx="1"/>
          </p:cNvCxnSpPr>
          <p:nvPr/>
        </p:nvCxnSpPr>
        <p:spPr bwMode="auto">
          <a:xfrm flipV="1">
            <a:off x="1866900" y="3238500"/>
            <a:ext cx="647700" cy="601663"/>
          </a:xfrm>
          <a:prstGeom prst="straightConnector1">
            <a:avLst/>
          </a:prstGeom>
          <a:noFill/>
          <a:ln w="19050">
            <a:solidFill>
              <a:srgbClr val="ED181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15">
            <a:extLst>
              <a:ext uri="{FF2B5EF4-FFF2-40B4-BE49-F238E27FC236}">
                <a16:creationId xmlns:a16="http://schemas.microsoft.com/office/drawing/2014/main" id="{8DC3BC6A-D155-4687-A5CE-3BF890842323}"/>
              </a:ext>
            </a:extLst>
          </p:cNvPr>
          <p:cNvCxnSpPr>
            <a:cxnSpLocks noChangeShapeType="1"/>
            <a:stCxn id="21" idx="3"/>
            <a:endCxn id="17" idx="1"/>
          </p:cNvCxnSpPr>
          <p:nvPr/>
        </p:nvCxnSpPr>
        <p:spPr bwMode="auto">
          <a:xfrm>
            <a:off x="1866900" y="3840163"/>
            <a:ext cx="647700" cy="84137"/>
          </a:xfrm>
          <a:prstGeom prst="straightConnector1">
            <a:avLst/>
          </a:prstGeom>
          <a:noFill/>
          <a:ln w="19050">
            <a:solidFill>
              <a:srgbClr val="ED181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16">
            <a:extLst>
              <a:ext uri="{FF2B5EF4-FFF2-40B4-BE49-F238E27FC236}">
                <a16:creationId xmlns:a16="http://schemas.microsoft.com/office/drawing/2014/main" id="{01888994-346C-4524-ABF4-FCEBFE16E924}"/>
              </a:ext>
            </a:extLst>
          </p:cNvPr>
          <p:cNvCxnSpPr>
            <a:cxnSpLocks noChangeShapeType="1"/>
            <a:stCxn id="21" idx="3"/>
            <a:endCxn id="14" idx="1"/>
          </p:cNvCxnSpPr>
          <p:nvPr/>
        </p:nvCxnSpPr>
        <p:spPr bwMode="auto">
          <a:xfrm>
            <a:off x="1866900" y="3840163"/>
            <a:ext cx="647700" cy="1189037"/>
          </a:xfrm>
          <a:prstGeom prst="straightConnector1">
            <a:avLst/>
          </a:prstGeom>
          <a:noFill/>
          <a:ln w="19050">
            <a:solidFill>
              <a:srgbClr val="ED181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19579638"/>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1640558" y="1105153"/>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600" dirty="0">
              <a:solidFill>
                <a:srgbClr val="1557AE"/>
              </a:solidFill>
              <a:effectLst/>
              <a:ea typeface="黑体" pitchFamily="49" charset="-122"/>
            </a:endParaRPr>
          </a:p>
        </p:txBody>
      </p:sp>
      <p:sp>
        <p:nvSpPr>
          <p:cNvPr id="2255876" name="Rectangle 20"/>
          <p:cNvSpPr>
            <a:spLocks noChangeArrowheads="1"/>
          </p:cNvSpPr>
          <p:nvPr/>
        </p:nvSpPr>
        <p:spPr bwMode="auto">
          <a:xfrm>
            <a:off x="0" y="1008134"/>
            <a:ext cx="9144000" cy="755672"/>
          </a:xfrm>
          <a:prstGeom prst="rect">
            <a:avLst/>
          </a:prstGeom>
          <a:solidFill>
            <a:schemeClr val="accent6">
              <a:lumMod val="20000"/>
              <a:lumOff val="80000"/>
            </a:schemeClr>
          </a:solidFill>
          <a:ln>
            <a:noFill/>
          </a:ln>
          <a:extLst/>
        </p:spPr>
        <p:txBody>
          <a:bodyPr/>
          <a:lstStyle/>
          <a:p>
            <a:pPr marL="514350" indent="-342900" eaLnBrk="1" hangingPunct="1">
              <a:spcBef>
                <a:spcPct val="20000"/>
              </a:spcBef>
              <a:buSzPct val="85000"/>
              <a:buFont typeface="Wingdings" panose="05000000000000000000" pitchFamily="2" charset="2"/>
              <a:buChar char="Ø"/>
            </a:pPr>
            <a:r>
              <a:rPr lang="en-US" altLang="zh-CN" sz="2200" dirty="0">
                <a:solidFill>
                  <a:srgbClr val="000000"/>
                </a:solidFill>
                <a:effectLst/>
                <a:latin typeface="+mn-lt"/>
                <a:ea typeface="黑体" pitchFamily="49" charset="-122"/>
              </a:rPr>
              <a:t>1970s: Portable, multi-tasking, multi-user, time-sharing, hierarchical FS, treat everything as file, pipes, </a:t>
            </a:r>
            <a:r>
              <a:rPr lang="en-US" altLang="zh-CN" sz="2200" dirty="0" err="1">
                <a:solidFill>
                  <a:srgbClr val="000000"/>
                </a:solidFill>
                <a:effectLst/>
                <a:latin typeface="+mn-lt"/>
                <a:ea typeface="黑体" pitchFamily="49" charset="-122"/>
              </a:rPr>
              <a:t>etc</a:t>
            </a:r>
            <a:r>
              <a:rPr lang="en-US" altLang="zh-CN" sz="2200" dirty="0">
                <a:solidFill>
                  <a:srgbClr val="000000"/>
                </a:solidFill>
                <a:effectLst/>
                <a:latin typeface="+mn-lt"/>
                <a:ea typeface="黑体" pitchFamily="49" charset="-122"/>
              </a:rPr>
              <a:t> modern OS features from UNIX1</a:t>
            </a:r>
            <a:endParaRPr lang="zh-CN" altLang="en-US" sz="2200" baseline="30000" dirty="0">
              <a:solidFill>
                <a:srgbClr val="000000"/>
              </a:solidFill>
              <a:effectLst/>
              <a:latin typeface="+mn-lt"/>
              <a:ea typeface="黑体" pitchFamily="49" charset="-122"/>
            </a:endParaRPr>
          </a:p>
        </p:txBody>
      </p:sp>
      <p:sp>
        <p:nvSpPr>
          <p:cNvPr id="52" name="Rectangle 20"/>
          <p:cNvSpPr>
            <a:spLocks noChangeArrowheads="1"/>
          </p:cNvSpPr>
          <p:nvPr/>
        </p:nvSpPr>
        <p:spPr bwMode="auto">
          <a:xfrm>
            <a:off x="616662" y="1842858"/>
            <a:ext cx="8208912" cy="34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ts val="350"/>
              </a:spcBef>
              <a:buSzPct val="85000"/>
            </a:pPr>
            <a:r>
              <a:rPr lang="en-US" altLang="zh-CN" sz="2000" b="1" dirty="0">
                <a:solidFill>
                  <a:srgbClr val="000000"/>
                </a:solidFill>
                <a:effectLst/>
                <a:latin typeface="+mn-lt"/>
                <a:ea typeface="黑体" pitchFamily="49" charset="-122"/>
              </a:rPr>
              <a:t>UNIX (</a:t>
            </a:r>
            <a:r>
              <a:rPr lang="en-US" altLang="zh-CN" sz="2000" b="1" dirty="0" err="1">
                <a:solidFill>
                  <a:srgbClr val="000000"/>
                </a:solidFill>
                <a:effectLst/>
                <a:latin typeface="+mn-lt"/>
                <a:ea typeface="黑体" pitchFamily="49" charset="-122"/>
              </a:rPr>
              <a:t>Uniplexed</a:t>
            </a:r>
            <a:r>
              <a:rPr lang="en-US" altLang="zh-CN" sz="2000" b="1" dirty="0">
                <a:solidFill>
                  <a:srgbClr val="000000"/>
                </a:solidFill>
                <a:effectLst/>
                <a:latin typeface="+mn-lt"/>
                <a:ea typeface="黑体" pitchFamily="49" charset="-122"/>
              </a:rPr>
              <a:t> Information and Computing Service)</a:t>
            </a:r>
          </a:p>
          <a:p>
            <a:pPr marL="514350" indent="-342900" eaLnBrk="1" hangingPunct="1">
              <a:lnSpc>
                <a:spcPct val="115000"/>
              </a:lnSpc>
              <a:spcBef>
                <a:spcPts val="35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Developed at </a:t>
            </a:r>
            <a:r>
              <a:rPr lang="en-US" altLang="zh-CN" sz="2000" b="1" dirty="0">
                <a:solidFill>
                  <a:srgbClr val="FF0000"/>
                </a:solidFill>
                <a:effectLst/>
                <a:latin typeface="+mn-lt"/>
                <a:ea typeface="黑体" pitchFamily="49" charset="-122"/>
              </a:rPr>
              <a:t>Bell Labs</a:t>
            </a:r>
            <a:r>
              <a:rPr lang="en-US" altLang="zh-CN" sz="2000" dirty="0">
                <a:solidFill>
                  <a:srgbClr val="000000"/>
                </a:solidFill>
                <a:effectLst/>
                <a:latin typeface="+mn-lt"/>
                <a:ea typeface="黑体" pitchFamily="49" charset="-122"/>
              </a:rPr>
              <a:t> research center by:</a:t>
            </a: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11546" r="15331"/>
          <a:stretch/>
        </p:blipFill>
        <p:spPr>
          <a:xfrm>
            <a:off x="1083943" y="2818536"/>
            <a:ext cx="1166847" cy="1579768"/>
          </a:xfrm>
          <a:prstGeom prst="rect">
            <a:avLst/>
          </a:prstGeom>
        </p:spPr>
      </p:pic>
      <p:sp>
        <p:nvSpPr>
          <p:cNvPr id="18" name="文本框 17"/>
          <p:cNvSpPr txBox="1"/>
          <p:nvPr/>
        </p:nvSpPr>
        <p:spPr>
          <a:xfrm>
            <a:off x="2262373" y="2736311"/>
            <a:ext cx="2649571" cy="1661993"/>
          </a:xfrm>
          <a:prstGeom prst="rect">
            <a:avLst/>
          </a:prstGeom>
          <a:noFill/>
        </p:spPr>
        <p:txBody>
          <a:bodyPr wrap="square" rtlCol="0">
            <a:spAutoFit/>
          </a:bodyPr>
          <a:lstStyle/>
          <a:p>
            <a:r>
              <a:rPr lang="en-US" sz="1800" b="1" dirty="0">
                <a:solidFill>
                  <a:srgbClr val="000000"/>
                </a:solidFill>
                <a:effectLst/>
              </a:rPr>
              <a:t>Ken </a:t>
            </a:r>
            <a:r>
              <a:rPr lang="en-US" sz="1800" b="1" dirty="0" err="1">
                <a:solidFill>
                  <a:srgbClr val="000000"/>
                </a:solidFill>
                <a:effectLst/>
              </a:rPr>
              <a:t>Tompson</a:t>
            </a:r>
            <a:r>
              <a:rPr lang="en-US" sz="1800" b="1" dirty="0">
                <a:solidFill>
                  <a:srgbClr val="000000"/>
                </a:solidFill>
                <a:effectLst/>
              </a:rPr>
              <a:t> </a:t>
            </a:r>
            <a:endParaRPr lang="da-DK" sz="1200" dirty="0">
              <a:solidFill>
                <a:srgbClr val="000000"/>
              </a:solidFill>
              <a:effectLst/>
            </a:endParaRPr>
          </a:p>
          <a:p>
            <a:r>
              <a:rPr lang="da-DK" sz="1200" dirty="0">
                <a:solidFill>
                  <a:srgbClr val="000000"/>
                </a:solidFill>
                <a:effectLst/>
              </a:rPr>
              <a:t>February 4, 1943</a:t>
            </a:r>
          </a:p>
          <a:p>
            <a:r>
              <a:rPr lang="da-DK" sz="1200" dirty="0">
                <a:solidFill>
                  <a:srgbClr val="000000"/>
                </a:solidFill>
                <a:effectLst/>
              </a:rPr>
              <a:t>Co-creator of </a:t>
            </a:r>
            <a:r>
              <a:rPr lang="da-DK" sz="1200" b="1" dirty="0">
                <a:solidFill>
                  <a:srgbClr val="000000"/>
                </a:solidFill>
                <a:effectLst/>
              </a:rPr>
              <a:t>B</a:t>
            </a:r>
            <a:r>
              <a:rPr lang="da-DK" sz="1200" dirty="0">
                <a:solidFill>
                  <a:srgbClr val="000000"/>
                </a:solidFill>
                <a:effectLst/>
              </a:rPr>
              <a:t> PL (Precursor of C)</a:t>
            </a:r>
          </a:p>
          <a:p>
            <a:r>
              <a:rPr lang="da-DK" sz="1200" dirty="0">
                <a:solidFill>
                  <a:srgbClr val="000000"/>
                </a:solidFill>
                <a:effectLst/>
              </a:rPr>
              <a:t>Co-developer of UNIX</a:t>
            </a:r>
          </a:p>
          <a:p>
            <a:r>
              <a:rPr lang="da-DK" sz="1200" dirty="0">
                <a:solidFill>
                  <a:srgbClr val="000000"/>
                </a:solidFill>
                <a:effectLst/>
              </a:rPr>
              <a:t>Co-developer of UTF-8</a:t>
            </a:r>
          </a:p>
          <a:p>
            <a:r>
              <a:rPr lang="da-DK" sz="1200" dirty="0">
                <a:solidFill>
                  <a:srgbClr val="000000"/>
                </a:solidFill>
                <a:effectLst/>
              </a:rPr>
              <a:t>Co-designer of </a:t>
            </a:r>
            <a:r>
              <a:rPr lang="da-DK" sz="1200" b="1" dirty="0">
                <a:solidFill>
                  <a:srgbClr val="FF0000"/>
                </a:solidFill>
                <a:effectLst/>
              </a:rPr>
              <a:t>Go</a:t>
            </a:r>
            <a:r>
              <a:rPr lang="da-DK" sz="1200" dirty="0">
                <a:solidFill>
                  <a:srgbClr val="FF0000"/>
                </a:solidFill>
                <a:effectLst/>
              </a:rPr>
              <a:t> </a:t>
            </a:r>
            <a:r>
              <a:rPr lang="da-DK" sz="1200" dirty="0">
                <a:solidFill>
                  <a:srgbClr val="000000"/>
                </a:solidFill>
                <a:effectLst/>
              </a:rPr>
              <a:t>PL</a:t>
            </a:r>
          </a:p>
          <a:p>
            <a:r>
              <a:rPr lang="da-DK" sz="1200" dirty="0">
                <a:solidFill>
                  <a:srgbClr val="000000"/>
                </a:solidFill>
                <a:effectLst/>
              </a:rPr>
              <a:t>1998 National Medal of Technology</a:t>
            </a:r>
          </a:p>
          <a:p>
            <a:r>
              <a:rPr lang="da-DK" sz="1200" dirty="0">
                <a:solidFill>
                  <a:srgbClr val="000000"/>
                </a:solidFill>
                <a:effectLst/>
              </a:rPr>
              <a:t>1983 Turing Award</a:t>
            </a:r>
            <a:endParaRPr lang="en-US" sz="1200" dirty="0">
              <a:solidFill>
                <a:srgbClr val="000000"/>
              </a:solidFill>
              <a:effectLst/>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0171" y="2818537"/>
            <a:ext cx="1198445" cy="1579768"/>
          </a:xfrm>
          <a:prstGeom prst="rect">
            <a:avLst/>
          </a:prstGeom>
        </p:spPr>
      </p:pic>
      <p:sp>
        <p:nvSpPr>
          <p:cNvPr id="20" name="文本框 19"/>
          <p:cNvSpPr txBox="1"/>
          <p:nvPr/>
        </p:nvSpPr>
        <p:spPr>
          <a:xfrm>
            <a:off x="5918875" y="2736310"/>
            <a:ext cx="3241541" cy="1661993"/>
          </a:xfrm>
          <a:prstGeom prst="rect">
            <a:avLst/>
          </a:prstGeom>
          <a:noFill/>
        </p:spPr>
        <p:txBody>
          <a:bodyPr wrap="square" rtlCol="0">
            <a:spAutoFit/>
          </a:bodyPr>
          <a:lstStyle/>
          <a:p>
            <a:r>
              <a:rPr lang="en-US" sz="1800" b="1" dirty="0">
                <a:solidFill>
                  <a:srgbClr val="000000"/>
                </a:solidFill>
                <a:effectLst/>
              </a:rPr>
              <a:t>Dennis Ritchie</a:t>
            </a:r>
            <a:endParaRPr lang="da-DK" sz="1200" dirty="0">
              <a:solidFill>
                <a:srgbClr val="000000"/>
              </a:solidFill>
              <a:effectLst/>
            </a:endParaRPr>
          </a:p>
          <a:p>
            <a:r>
              <a:rPr lang="da-DK" sz="1200" dirty="0">
                <a:solidFill>
                  <a:srgbClr val="000000"/>
                </a:solidFill>
                <a:effectLst/>
              </a:rPr>
              <a:t>1941 - 2011</a:t>
            </a:r>
          </a:p>
          <a:p>
            <a:r>
              <a:rPr lang="da-DK" sz="1200" dirty="0">
                <a:solidFill>
                  <a:srgbClr val="000000"/>
                </a:solidFill>
                <a:effectLst/>
              </a:rPr>
              <a:t>Co-creator of </a:t>
            </a:r>
            <a:r>
              <a:rPr lang="da-DK" sz="1200" b="1" dirty="0">
                <a:solidFill>
                  <a:srgbClr val="000000"/>
                </a:solidFill>
                <a:effectLst/>
              </a:rPr>
              <a:t>B</a:t>
            </a:r>
            <a:r>
              <a:rPr lang="da-DK" sz="1200" dirty="0">
                <a:solidFill>
                  <a:srgbClr val="000000"/>
                </a:solidFill>
                <a:effectLst/>
              </a:rPr>
              <a:t> PL (Precursor of C)</a:t>
            </a:r>
          </a:p>
          <a:p>
            <a:r>
              <a:rPr lang="da-DK" sz="1200" dirty="0">
                <a:solidFill>
                  <a:srgbClr val="000000"/>
                </a:solidFill>
                <a:effectLst/>
              </a:rPr>
              <a:t>Co-developer of UNIX</a:t>
            </a:r>
          </a:p>
          <a:p>
            <a:r>
              <a:rPr lang="da-DK" sz="1200" dirty="0">
                <a:solidFill>
                  <a:srgbClr val="000000"/>
                </a:solidFill>
                <a:effectLst/>
              </a:rPr>
              <a:t>Designer of </a:t>
            </a:r>
            <a:r>
              <a:rPr lang="da-DK" sz="1200" b="1" dirty="0">
                <a:solidFill>
                  <a:srgbClr val="FF0000"/>
                </a:solidFill>
                <a:effectLst/>
              </a:rPr>
              <a:t>C</a:t>
            </a:r>
          </a:p>
          <a:p>
            <a:r>
              <a:rPr lang="en-US" altLang="zh-CN" sz="1200" dirty="0">
                <a:solidFill>
                  <a:srgbClr val="000000"/>
                </a:solidFill>
                <a:effectLst/>
              </a:rPr>
              <a:t>Co-writer of &lt;The C Programming Language&gt;</a:t>
            </a:r>
            <a:endParaRPr lang="da-DK" sz="1200" dirty="0">
              <a:solidFill>
                <a:srgbClr val="000000"/>
              </a:solidFill>
              <a:effectLst/>
            </a:endParaRPr>
          </a:p>
          <a:p>
            <a:r>
              <a:rPr lang="da-DK" sz="1200" dirty="0">
                <a:solidFill>
                  <a:srgbClr val="000000"/>
                </a:solidFill>
                <a:effectLst/>
              </a:rPr>
              <a:t>1998 National Medal of Technology</a:t>
            </a:r>
          </a:p>
          <a:p>
            <a:r>
              <a:rPr lang="da-DK" sz="1200" dirty="0">
                <a:solidFill>
                  <a:srgbClr val="000000"/>
                </a:solidFill>
                <a:effectLst/>
              </a:rPr>
              <a:t>1983 Turing Award</a:t>
            </a:r>
            <a:endParaRPr lang="en-US" sz="1200" dirty="0">
              <a:solidFill>
                <a:srgbClr val="000000"/>
              </a:solidFill>
              <a:effectLst/>
            </a:endParaRPr>
          </a:p>
        </p:txBody>
      </p:sp>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35235" r="13087"/>
          <a:stretch/>
        </p:blipFill>
        <p:spPr>
          <a:xfrm>
            <a:off x="1083943" y="4563902"/>
            <a:ext cx="1166847" cy="1504663"/>
          </a:xfrm>
          <a:prstGeom prst="rect">
            <a:avLst/>
          </a:prstGeom>
        </p:spPr>
      </p:pic>
      <p:sp>
        <p:nvSpPr>
          <p:cNvPr id="22" name="文本框 21"/>
          <p:cNvSpPr txBox="1"/>
          <p:nvPr/>
        </p:nvSpPr>
        <p:spPr>
          <a:xfrm>
            <a:off x="2263794" y="4485236"/>
            <a:ext cx="2240353" cy="1846659"/>
          </a:xfrm>
          <a:prstGeom prst="rect">
            <a:avLst/>
          </a:prstGeom>
          <a:noFill/>
        </p:spPr>
        <p:txBody>
          <a:bodyPr wrap="square" rtlCol="0">
            <a:spAutoFit/>
          </a:bodyPr>
          <a:lstStyle/>
          <a:p>
            <a:r>
              <a:rPr lang="en-US" sz="1800" b="1" dirty="0">
                <a:solidFill>
                  <a:srgbClr val="000000"/>
                </a:solidFill>
                <a:effectLst/>
              </a:rPr>
              <a:t>Brian Kernighan </a:t>
            </a:r>
            <a:endParaRPr lang="da-DK" sz="1200" dirty="0">
              <a:solidFill>
                <a:srgbClr val="000000"/>
              </a:solidFill>
              <a:effectLst/>
            </a:endParaRPr>
          </a:p>
          <a:p>
            <a:r>
              <a:rPr lang="en-US" altLang="zh-CN" sz="1200" dirty="0">
                <a:solidFill>
                  <a:srgbClr val="000000"/>
                </a:solidFill>
                <a:effectLst/>
              </a:rPr>
              <a:t>January</a:t>
            </a:r>
            <a:r>
              <a:rPr lang="da-DK" sz="1200" dirty="0">
                <a:solidFill>
                  <a:srgbClr val="000000"/>
                </a:solidFill>
                <a:effectLst/>
              </a:rPr>
              <a:t> 1, 1942</a:t>
            </a:r>
          </a:p>
          <a:p>
            <a:r>
              <a:rPr lang="da-DK" sz="1200" dirty="0">
                <a:solidFill>
                  <a:srgbClr val="000000"/>
                </a:solidFill>
                <a:effectLst/>
              </a:rPr>
              <a:t>Co-creator of </a:t>
            </a:r>
            <a:r>
              <a:rPr lang="da-DK" sz="1200" b="1" dirty="0">
                <a:solidFill>
                  <a:srgbClr val="000000"/>
                </a:solidFill>
                <a:effectLst/>
              </a:rPr>
              <a:t>C </a:t>
            </a:r>
            <a:r>
              <a:rPr lang="da-DK" sz="1200" dirty="0">
                <a:solidFill>
                  <a:srgbClr val="000000"/>
                </a:solidFill>
                <a:effectLst/>
              </a:rPr>
              <a:t>PL</a:t>
            </a:r>
          </a:p>
          <a:p>
            <a:r>
              <a:rPr lang="da-DK" sz="1200" dirty="0">
                <a:solidFill>
                  <a:srgbClr val="000000"/>
                </a:solidFill>
                <a:effectLst/>
              </a:rPr>
              <a:t>Co-developer of UNIX</a:t>
            </a:r>
          </a:p>
          <a:p>
            <a:r>
              <a:rPr lang="en-US" altLang="zh-CN" sz="1200" dirty="0">
                <a:solidFill>
                  <a:srgbClr val="000000"/>
                </a:solidFill>
                <a:effectLst/>
              </a:rPr>
              <a:t>Co-writer of &lt;The C Programming Language&gt;</a:t>
            </a:r>
          </a:p>
          <a:p>
            <a:r>
              <a:rPr lang="en-US" sz="1200" dirty="0">
                <a:solidFill>
                  <a:srgbClr val="000000"/>
                </a:solidFill>
                <a:effectLst/>
              </a:rPr>
              <a:t>The writer of first documented  “</a:t>
            </a:r>
            <a:r>
              <a:rPr lang="en-US" sz="1200" b="1" dirty="0">
                <a:solidFill>
                  <a:srgbClr val="FF0000"/>
                </a:solidFill>
                <a:effectLst/>
              </a:rPr>
              <a:t>Hello, world!</a:t>
            </a:r>
            <a:r>
              <a:rPr lang="en-US" sz="1200" dirty="0">
                <a:solidFill>
                  <a:srgbClr val="000000"/>
                </a:solidFill>
                <a:effectLst/>
              </a:rPr>
              <a:t>” program</a:t>
            </a:r>
            <a:endParaRPr lang="da-DK" sz="1200" dirty="0">
              <a:solidFill>
                <a:srgbClr val="000000"/>
              </a:solidFill>
              <a:effectLst/>
            </a:endParaRPr>
          </a:p>
          <a:p>
            <a:endParaRPr lang="en-US" sz="1200" dirty="0">
              <a:solidFill>
                <a:srgbClr val="000000"/>
              </a:solidFill>
              <a:effectLst/>
            </a:endParaRPr>
          </a:p>
        </p:txBody>
      </p:sp>
      <p:pic>
        <p:nvPicPr>
          <p:cNvPr id="14" name="图片 13"/>
          <p:cNvPicPr>
            <a:picLocks noChangeAspect="1"/>
          </p:cNvPicPr>
          <p:nvPr/>
        </p:nvPicPr>
        <p:blipFill rotWithShape="1">
          <a:blip r:embed="rId6">
            <a:extLst>
              <a:ext uri="{28A0092B-C50C-407E-A947-70E740481C1C}">
                <a14:useLocalDpi xmlns:a14="http://schemas.microsoft.com/office/drawing/2010/main" val="0"/>
              </a:ext>
            </a:extLst>
          </a:blip>
          <a:srcRect b="5180"/>
          <a:stretch/>
        </p:blipFill>
        <p:spPr>
          <a:xfrm>
            <a:off x="4720171" y="4563903"/>
            <a:ext cx="1192048" cy="1567002"/>
          </a:xfrm>
          <a:prstGeom prst="rect">
            <a:avLst/>
          </a:prstGeom>
        </p:spPr>
      </p:pic>
      <p:sp>
        <p:nvSpPr>
          <p:cNvPr id="24" name="文本框 23"/>
          <p:cNvSpPr txBox="1"/>
          <p:nvPr/>
        </p:nvSpPr>
        <p:spPr>
          <a:xfrm>
            <a:off x="5924361" y="4474720"/>
            <a:ext cx="1964162" cy="1661993"/>
          </a:xfrm>
          <a:prstGeom prst="rect">
            <a:avLst/>
          </a:prstGeom>
          <a:noFill/>
        </p:spPr>
        <p:txBody>
          <a:bodyPr wrap="square" rtlCol="0">
            <a:spAutoFit/>
          </a:bodyPr>
          <a:lstStyle/>
          <a:p>
            <a:r>
              <a:rPr lang="en-US" sz="1800" b="1" dirty="0">
                <a:solidFill>
                  <a:srgbClr val="000000"/>
                </a:solidFill>
                <a:effectLst/>
              </a:rPr>
              <a:t>Douglas McIlroy </a:t>
            </a:r>
            <a:endParaRPr lang="da-DK" sz="1200" dirty="0">
              <a:solidFill>
                <a:srgbClr val="000000"/>
              </a:solidFill>
              <a:effectLst/>
            </a:endParaRPr>
          </a:p>
          <a:p>
            <a:r>
              <a:rPr lang="da-DK" sz="1200" dirty="0">
                <a:solidFill>
                  <a:srgbClr val="000000"/>
                </a:solidFill>
                <a:effectLst/>
              </a:rPr>
              <a:t>1932</a:t>
            </a:r>
          </a:p>
          <a:p>
            <a:r>
              <a:rPr lang="da-DK" sz="1200" dirty="0">
                <a:solidFill>
                  <a:srgbClr val="000000"/>
                </a:solidFill>
                <a:effectLst/>
              </a:rPr>
              <a:t>Co-developer of UNIX</a:t>
            </a:r>
          </a:p>
          <a:p>
            <a:r>
              <a:rPr lang="da-DK" sz="1200" dirty="0">
                <a:solidFill>
                  <a:srgbClr val="000000"/>
                </a:solidFill>
                <a:effectLst/>
              </a:rPr>
              <a:t>Creator of spell, diff, sort, join, graph, speak, tr</a:t>
            </a:r>
          </a:p>
          <a:p>
            <a:r>
              <a:rPr lang="da-DK" sz="1200" dirty="0">
                <a:solidFill>
                  <a:srgbClr val="000000"/>
                </a:solidFill>
                <a:effectLst/>
              </a:rPr>
              <a:t>Pioneer of software product line engineering.</a:t>
            </a:r>
          </a:p>
          <a:p>
            <a:endParaRPr lang="en-US" sz="1200" dirty="0">
              <a:solidFill>
                <a:srgbClr val="000000"/>
              </a:solidFill>
              <a:effectLst/>
            </a:endParaRPr>
          </a:p>
        </p:txBody>
      </p:sp>
      <p:sp>
        <p:nvSpPr>
          <p:cNvPr id="16" name="文本框 15"/>
          <p:cNvSpPr txBox="1"/>
          <p:nvPr/>
        </p:nvSpPr>
        <p:spPr>
          <a:xfrm>
            <a:off x="1004342" y="6097383"/>
            <a:ext cx="2254143" cy="400110"/>
          </a:xfrm>
          <a:prstGeom prst="rect">
            <a:avLst/>
          </a:prstGeom>
          <a:noFill/>
        </p:spPr>
        <p:txBody>
          <a:bodyPr wrap="none" rtlCol="0">
            <a:spAutoFit/>
          </a:bodyPr>
          <a:lstStyle/>
          <a:p>
            <a:r>
              <a:rPr lang="en-US" sz="2000" dirty="0">
                <a:solidFill>
                  <a:srgbClr val="000000"/>
                </a:solidFill>
                <a:effectLst/>
              </a:rPr>
              <a:t>and other engineers.</a:t>
            </a:r>
          </a:p>
        </p:txBody>
      </p:sp>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8976" y="4880208"/>
            <a:ext cx="595036" cy="768814"/>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3302" y="3616213"/>
            <a:ext cx="1036786" cy="372300"/>
          </a:xfrm>
          <a:prstGeom prst="rect">
            <a:avLst/>
          </a:prstGeom>
        </p:spPr>
      </p:pic>
      <p:grpSp>
        <p:nvGrpSpPr>
          <p:cNvPr id="4" name="组合 3"/>
          <p:cNvGrpSpPr/>
          <p:nvPr/>
        </p:nvGrpSpPr>
        <p:grpSpPr>
          <a:xfrm>
            <a:off x="4636527" y="5403487"/>
            <a:ext cx="4044084" cy="1080868"/>
            <a:chOff x="4793536" y="5581903"/>
            <a:chExt cx="4044084" cy="1080868"/>
          </a:xfrm>
        </p:grpSpPr>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9556" y="5581903"/>
              <a:ext cx="838064" cy="1080868"/>
            </a:xfrm>
            <a:prstGeom prst="rect">
              <a:avLst/>
            </a:prstGeom>
          </p:spPr>
        </p:pic>
        <p:sp>
          <p:nvSpPr>
            <p:cNvPr id="3" name="文本框 2"/>
            <p:cNvSpPr txBox="1"/>
            <p:nvPr/>
          </p:nvSpPr>
          <p:spPr>
            <a:xfrm>
              <a:off x="4793536" y="6334214"/>
              <a:ext cx="2800767" cy="276999"/>
            </a:xfrm>
            <a:prstGeom prst="rect">
              <a:avLst/>
            </a:prstGeom>
            <a:noFill/>
          </p:spPr>
          <p:txBody>
            <a:bodyPr wrap="none" rtlCol="0">
              <a:spAutoFit/>
            </a:bodyPr>
            <a:lstStyle/>
            <a:p>
              <a:r>
                <a:rPr lang="en-US" altLang="zh-CN" sz="1200" dirty="0">
                  <a:solidFill>
                    <a:srgbClr val="000000"/>
                  </a:solidFill>
                  <a:effectLst/>
                </a:rPr>
                <a:t>more about Bell Labs and silicon valley…</a:t>
              </a:r>
              <a:endParaRPr lang="zh-CN" altLang="en-US" sz="1200" dirty="0">
                <a:solidFill>
                  <a:srgbClr val="000000"/>
                </a:solidFill>
                <a:effectLst/>
              </a:endParaRPr>
            </a:p>
          </p:txBody>
        </p:sp>
      </p:grpSp>
      <p:grpSp>
        <p:nvGrpSpPr>
          <p:cNvPr id="7" name="组合 6"/>
          <p:cNvGrpSpPr/>
          <p:nvPr/>
        </p:nvGrpSpPr>
        <p:grpSpPr>
          <a:xfrm>
            <a:off x="7136886" y="1792624"/>
            <a:ext cx="1416099" cy="901386"/>
            <a:chOff x="7025374" y="1880698"/>
            <a:chExt cx="1224136" cy="779196"/>
          </a:xfrm>
        </p:grpSpPr>
        <p:pic>
          <p:nvPicPr>
            <p:cNvPr id="5" name="图片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1386" y="1880698"/>
              <a:ext cx="548124" cy="779196"/>
            </a:xfrm>
            <a:prstGeom prst="rect">
              <a:avLst/>
            </a:prstGeom>
            <a:effectLst>
              <a:outerShdw blurRad="50800" dist="38100" dir="2700000" algn="tl" rotWithShape="0">
                <a:prstClr val="black">
                  <a:alpha val="40000"/>
                </a:prstClr>
              </a:outerShdw>
            </a:effectLst>
          </p:spPr>
        </p:pic>
        <p:pic>
          <p:nvPicPr>
            <p:cNvPr id="6" name="图片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25374" y="1881920"/>
              <a:ext cx="579342" cy="777973"/>
            </a:xfrm>
            <a:prstGeom prst="rect">
              <a:avLst/>
            </a:prstGeom>
            <a:effectLst>
              <a:outerShdw blurRad="50800" dist="38100" dir="2700000" algn="tl" rotWithShape="0">
                <a:prstClr val="black">
                  <a:alpha val="40000"/>
                </a:prstClr>
              </a:outerShdw>
            </a:effectLst>
          </p:spPr>
        </p:pic>
      </p:grpSp>
      <p:sp>
        <p:nvSpPr>
          <p:cNvPr id="23"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1970s: UNIX</a:t>
            </a:r>
          </a:p>
        </p:txBody>
      </p:sp>
      <p:pic>
        <p:nvPicPr>
          <p:cNvPr id="25" name="图片 24"/>
          <p:cNvPicPr>
            <a:picLocks noChangeAspect="1"/>
          </p:cNvPicPr>
          <p:nvPr/>
        </p:nvPicPr>
        <p:blipFill>
          <a:blip r:embed="rId12"/>
          <a:stretch>
            <a:fillRect/>
          </a:stretch>
        </p:blipFill>
        <p:spPr>
          <a:xfrm>
            <a:off x="-89172" y="-49"/>
            <a:ext cx="847417" cy="1012024"/>
          </a:xfrm>
          <a:prstGeom prst="rect">
            <a:avLst/>
          </a:prstGeom>
        </p:spPr>
      </p:pic>
    </p:spTree>
    <p:extLst>
      <p:ext uri="{BB962C8B-B14F-4D97-AF65-F5344CB8AC3E}">
        <p14:creationId xmlns:p14="http://schemas.microsoft.com/office/powerpoint/2010/main" val="1203532"/>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Hierarchical File System</a:t>
            </a:r>
          </a:p>
        </p:txBody>
      </p:sp>
      <p:pic>
        <p:nvPicPr>
          <p:cNvPr id="25" name="图片 24"/>
          <p:cNvPicPr>
            <a:picLocks noChangeAspect="1"/>
          </p:cNvPicPr>
          <p:nvPr/>
        </p:nvPicPr>
        <p:blipFill>
          <a:blip r:embed="rId3"/>
          <a:stretch>
            <a:fillRect/>
          </a:stretch>
        </p:blipFill>
        <p:spPr>
          <a:xfrm>
            <a:off x="-89172" y="-49"/>
            <a:ext cx="847417" cy="1012024"/>
          </a:xfrm>
          <a:prstGeom prst="rect">
            <a:avLst/>
          </a:prstGeom>
        </p:spPr>
      </p:pic>
      <p:sp>
        <p:nvSpPr>
          <p:cNvPr id="26" name="Rectangle 5">
            <a:extLst>
              <a:ext uri="{FF2B5EF4-FFF2-40B4-BE49-F238E27FC236}">
                <a16:creationId xmlns:a16="http://schemas.microsoft.com/office/drawing/2014/main" id="{1E535DB8-03D0-4F52-8E93-7DD4FC5D54C2}"/>
              </a:ext>
            </a:extLst>
          </p:cNvPr>
          <p:cNvSpPr>
            <a:spLocks noChangeArrowheads="1"/>
          </p:cNvSpPr>
          <p:nvPr/>
        </p:nvSpPr>
        <p:spPr bwMode="auto">
          <a:xfrm>
            <a:off x="3667125" y="13335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27" name="Rectangle 6">
            <a:extLst>
              <a:ext uri="{FF2B5EF4-FFF2-40B4-BE49-F238E27FC236}">
                <a16:creationId xmlns:a16="http://schemas.microsoft.com/office/drawing/2014/main" id="{80C67F3E-EB9D-4A07-AB6C-9464BA95474E}"/>
              </a:ext>
            </a:extLst>
          </p:cNvPr>
          <p:cNvSpPr>
            <a:spLocks noChangeArrowheads="1"/>
          </p:cNvSpPr>
          <p:nvPr/>
        </p:nvSpPr>
        <p:spPr bwMode="auto">
          <a:xfrm>
            <a:off x="3667125" y="14859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28" name="Rectangle 7">
            <a:extLst>
              <a:ext uri="{FF2B5EF4-FFF2-40B4-BE49-F238E27FC236}">
                <a16:creationId xmlns:a16="http://schemas.microsoft.com/office/drawing/2014/main" id="{36E15409-813E-4206-8F28-AD8C3BE17C22}"/>
              </a:ext>
            </a:extLst>
          </p:cNvPr>
          <p:cNvSpPr>
            <a:spLocks noChangeArrowheads="1"/>
          </p:cNvSpPr>
          <p:nvPr/>
        </p:nvSpPr>
        <p:spPr bwMode="auto">
          <a:xfrm>
            <a:off x="3667125" y="16383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29" name="Rectangle 8">
            <a:extLst>
              <a:ext uri="{FF2B5EF4-FFF2-40B4-BE49-F238E27FC236}">
                <a16:creationId xmlns:a16="http://schemas.microsoft.com/office/drawing/2014/main" id="{5A7656B8-F511-42C8-8BC6-08E0E13C0B24}"/>
              </a:ext>
            </a:extLst>
          </p:cNvPr>
          <p:cNvSpPr>
            <a:spLocks noChangeArrowheads="1"/>
          </p:cNvSpPr>
          <p:nvPr/>
        </p:nvSpPr>
        <p:spPr bwMode="auto">
          <a:xfrm>
            <a:off x="3667125" y="17907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30" name="Text Box 10">
            <a:extLst>
              <a:ext uri="{FF2B5EF4-FFF2-40B4-BE49-F238E27FC236}">
                <a16:creationId xmlns:a16="http://schemas.microsoft.com/office/drawing/2014/main" id="{7109FBA7-2EEB-43F1-BF99-FE192108D670}"/>
              </a:ext>
            </a:extLst>
          </p:cNvPr>
          <p:cNvSpPr txBox="1">
            <a:spLocks noChangeArrowheads="1"/>
          </p:cNvSpPr>
          <p:nvPr/>
        </p:nvSpPr>
        <p:spPr bwMode="auto">
          <a:xfrm>
            <a:off x="3295650" y="1104900"/>
            <a:ext cx="12747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Root directory</a:t>
            </a:r>
          </a:p>
        </p:txBody>
      </p:sp>
      <p:sp>
        <p:nvSpPr>
          <p:cNvPr id="31" name="Rectangle 18">
            <a:extLst>
              <a:ext uri="{FF2B5EF4-FFF2-40B4-BE49-F238E27FC236}">
                <a16:creationId xmlns:a16="http://schemas.microsoft.com/office/drawing/2014/main" id="{DAA645DE-526B-4BC2-9490-F749D23CE6F6}"/>
              </a:ext>
            </a:extLst>
          </p:cNvPr>
          <p:cNvSpPr>
            <a:spLocks noChangeArrowheads="1"/>
          </p:cNvSpPr>
          <p:nvPr/>
        </p:nvSpPr>
        <p:spPr bwMode="auto">
          <a:xfrm>
            <a:off x="1301750" y="21717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32" name="Rectangle 19">
            <a:extLst>
              <a:ext uri="{FF2B5EF4-FFF2-40B4-BE49-F238E27FC236}">
                <a16:creationId xmlns:a16="http://schemas.microsoft.com/office/drawing/2014/main" id="{5287F4EA-5B61-45C7-96DA-95DF7C7BAAE4}"/>
              </a:ext>
            </a:extLst>
          </p:cNvPr>
          <p:cNvSpPr>
            <a:spLocks noChangeArrowheads="1"/>
          </p:cNvSpPr>
          <p:nvPr/>
        </p:nvSpPr>
        <p:spPr bwMode="auto">
          <a:xfrm>
            <a:off x="1301750" y="23241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33" name="Rectangle 20">
            <a:extLst>
              <a:ext uri="{FF2B5EF4-FFF2-40B4-BE49-F238E27FC236}">
                <a16:creationId xmlns:a16="http://schemas.microsoft.com/office/drawing/2014/main" id="{B7B5C530-EFF0-4BA5-9BDC-42E9A129081A}"/>
              </a:ext>
            </a:extLst>
          </p:cNvPr>
          <p:cNvSpPr>
            <a:spLocks noChangeArrowheads="1"/>
          </p:cNvSpPr>
          <p:nvPr/>
        </p:nvSpPr>
        <p:spPr bwMode="auto">
          <a:xfrm>
            <a:off x="1301750" y="24765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34" name="Rectangle 21">
            <a:extLst>
              <a:ext uri="{FF2B5EF4-FFF2-40B4-BE49-F238E27FC236}">
                <a16:creationId xmlns:a16="http://schemas.microsoft.com/office/drawing/2014/main" id="{8B57F32B-8CB4-417E-B644-A7054934D213}"/>
              </a:ext>
            </a:extLst>
          </p:cNvPr>
          <p:cNvSpPr>
            <a:spLocks noChangeArrowheads="1"/>
          </p:cNvSpPr>
          <p:nvPr/>
        </p:nvSpPr>
        <p:spPr bwMode="auto">
          <a:xfrm>
            <a:off x="1301750" y="26289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35" name="Text Box 22">
            <a:extLst>
              <a:ext uri="{FF2B5EF4-FFF2-40B4-BE49-F238E27FC236}">
                <a16:creationId xmlns:a16="http://schemas.microsoft.com/office/drawing/2014/main" id="{C24F0194-08F0-4344-9EB4-D96D38061996}"/>
              </a:ext>
            </a:extLst>
          </p:cNvPr>
          <p:cNvSpPr txBox="1">
            <a:spLocks noChangeArrowheads="1"/>
          </p:cNvSpPr>
          <p:nvPr/>
        </p:nvSpPr>
        <p:spPr bwMode="auto">
          <a:xfrm>
            <a:off x="1390650" y="1943100"/>
            <a:ext cx="3524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bin</a:t>
            </a:r>
          </a:p>
        </p:txBody>
      </p:sp>
      <p:grpSp>
        <p:nvGrpSpPr>
          <p:cNvPr id="36" name="Group 23">
            <a:extLst>
              <a:ext uri="{FF2B5EF4-FFF2-40B4-BE49-F238E27FC236}">
                <a16:creationId xmlns:a16="http://schemas.microsoft.com/office/drawing/2014/main" id="{3FB847A8-7DBE-4383-BB31-D19108A3EB2E}"/>
              </a:ext>
            </a:extLst>
          </p:cNvPr>
          <p:cNvGrpSpPr>
            <a:grpSpLocks/>
          </p:cNvGrpSpPr>
          <p:nvPr/>
        </p:nvGrpSpPr>
        <p:grpSpPr bwMode="auto">
          <a:xfrm>
            <a:off x="5648325" y="1866900"/>
            <a:ext cx="533400" cy="838200"/>
            <a:chOff x="2394" y="912"/>
            <a:chExt cx="336" cy="528"/>
          </a:xfrm>
        </p:grpSpPr>
        <p:sp>
          <p:nvSpPr>
            <p:cNvPr id="106" name="Rectangle 24">
              <a:extLst>
                <a:ext uri="{FF2B5EF4-FFF2-40B4-BE49-F238E27FC236}">
                  <a16:creationId xmlns:a16="http://schemas.microsoft.com/office/drawing/2014/main" id="{A988DC14-5407-4489-AF3F-5A34A74E31F0}"/>
                </a:ext>
              </a:extLst>
            </p:cNvPr>
            <p:cNvSpPr>
              <a:spLocks noChangeArrowheads="1"/>
            </p:cNvSpPr>
            <p:nvPr/>
          </p:nvSpPr>
          <p:spPr bwMode="auto">
            <a:xfrm>
              <a:off x="2394" y="1056"/>
              <a:ext cx="336" cy="9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107" name="Rectangle 25">
              <a:extLst>
                <a:ext uri="{FF2B5EF4-FFF2-40B4-BE49-F238E27FC236}">
                  <a16:creationId xmlns:a16="http://schemas.microsoft.com/office/drawing/2014/main" id="{ABEDF7C4-A765-4CA1-86C1-730FCF425F8A}"/>
                </a:ext>
              </a:extLst>
            </p:cNvPr>
            <p:cNvSpPr>
              <a:spLocks noChangeArrowheads="1"/>
            </p:cNvSpPr>
            <p:nvPr/>
          </p:nvSpPr>
          <p:spPr bwMode="auto">
            <a:xfrm>
              <a:off x="2394" y="1152"/>
              <a:ext cx="336" cy="9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108" name="Rectangle 26">
              <a:extLst>
                <a:ext uri="{FF2B5EF4-FFF2-40B4-BE49-F238E27FC236}">
                  <a16:creationId xmlns:a16="http://schemas.microsoft.com/office/drawing/2014/main" id="{72D3D54B-A4E6-457C-A4B4-651005E95A03}"/>
                </a:ext>
              </a:extLst>
            </p:cNvPr>
            <p:cNvSpPr>
              <a:spLocks noChangeArrowheads="1"/>
            </p:cNvSpPr>
            <p:nvPr/>
          </p:nvSpPr>
          <p:spPr bwMode="auto">
            <a:xfrm>
              <a:off x="2394" y="1248"/>
              <a:ext cx="336" cy="9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109" name="Rectangle 27">
              <a:extLst>
                <a:ext uri="{FF2B5EF4-FFF2-40B4-BE49-F238E27FC236}">
                  <a16:creationId xmlns:a16="http://schemas.microsoft.com/office/drawing/2014/main" id="{396BC767-BB8A-4C2A-B5CB-F0A019E448D1}"/>
                </a:ext>
              </a:extLst>
            </p:cNvPr>
            <p:cNvSpPr>
              <a:spLocks noChangeArrowheads="1"/>
            </p:cNvSpPr>
            <p:nvPr/>
          </p:nvSpPr>
          <p:spPr bwMode="auto">
            <a:xfrm>
              <a:off x="2394" y="1344"/>
              <a:ext cx="336" cy="9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110" name="Text Box 28">
              <a:extLst>
                <a:ext uri="{FF2B5EF4-FFF2-40B4-BE49-F238E27FC236}">
                  <a16:creationId xmlns:a16="http://schemas.microsoft.com/office/drawing/2014/main" id="{A2EA9CE2-F2E9-41A7-AF38-D20B9EC034C4}"/>
                </a:ext>
              </a:extLst>
            </p:cNvPr>
            <p:cNvSpPr txBox="1">
              <a:spLocks noChangeArrowheads="1"/>
            </p:cNvSpPr>
            <p:nvPr/>
          </p:nvSpPr>
          <p:spPr bwMode="auto">
            <a:xfrm>
              <a:off x="2451" y="912"/>
              <a:ext cx="22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cse</a:t>
              </a:r>
            </a:p>
          </p:txBody>
        </p:sp>
      </p:grpSp>
      <p:cxnSp>
        <p:nvCxnSpPr>
          <p:cNvPr id="37" name="AutoShape 29">
            <a:extLst>
              <a:ext uri="{FF2B5EF4-FFF2-40B4-BE49-F238E27FC236}">
                <a16:creationId xmlns:a16="http://schemas.microsoft.com/office/drawing/2014/main" id="{4524FED8-B815-4FD2-9900-0614C37C5DCC}"/>
              </a:ext>
            </a:extLst>
          </p:cNvPr>
          <p:cNvCxnSpPr>
            <a:cxnSpLocks noChangeShapeType="1"/>
            <a:stCxn id="28" idx="1"/>
            <a:endCxn id="35" idx="0"/>
          </p:cNvCxnSpPr>
          <p:nvPr/>
        </p:nvCxnSpPr>
        <p:spPr bwMode="auto">
          <a:xfrm flipH="1">
            <a:off x="1566863" y="1714500"/>
            <a:ext cx="2100262"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30">
            <a:extLst>
              <a:ext uri="{FF2B5EF4-FFF2-40B4-BE49-F238E27FC236}">
                <a16:creationId xmlns:a16="http://schemas.microsoft.com/office/drawing/2014/main" id="{760F54DF-4031-4B4D-B6D0-99D091A30166}"/>
              </a:ext>
            </a:extLst>
          </p:cNvPr>
          <p:cNvCxnSpPr>
            <a:cxnSpLocks noChangeShapeType="1"/>
            <a:stCxn id="27" idx="3"/>
            <a:endCxn id="110" idx="0"/>
          </p:cNvCxnSpPr>
          <p:nvPr/>
        </p:nvCxnSpPr>
        <p:spPr bwMode="auto">
          <a:xfrm>
            <a:off x="4200525" y="1562100"/>
            <a:ext cx="1714500" cy="304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Rectangle 31">
            <a:extLst>
              <a:ext uri="{FF2B5EF4-FFF2-40B4-BE49-F238E27FC236}">
                <a16:creationId xmlns:a16="http://schemas.microsoft.com/office/drawing/2014/main" id="{330E0DEC-6BE9-4495-A386-B2F51C922196}"/>
              </a:ext>
            </a:extLst>
          </p:cNvPr>
          <p:cNvSpPr>
            <a:spLocks noChangeArrowheads="1"/>
          </p:cNvSpPr>
          <p:nvPr/>
        </p:nvSpPr>
        <p:spPr bwMode="auto">
          <a:xfrm>
            <a:off x="4121150" y="30099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40" name="Rectangle 32">
            <a:extLst>
              <a:ext uri="{FF2B5EF4-FFF2-40B4-BE49-F238E27FC236}">
                <a16:creationId xmlns:a16="http://schemas.microsoft.com/office/drawing/2014/main" id="{8CFA1464-5C01-4C85-9258-156C96853061}"/>
              </a:ext>
            </a:extLst>
          </p:cNvPr>
          <p:cNvSpPr>
            <a:spLocks noChangeArrowheads="1"/>
          </p:cNvSpPr>
          <p:nvPr/>
        </p:nvSpPr>
        <p:spPr bwMode="auto">
          <a:xfrm>
            <a:off x="4121150" y="31623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41" name="Rectangle 33">
            <a:extLst>
              <a:ext uri="{FF2B5EF4-FFF2-40B4-BE49-F238E27FC236}">
                <a16:creationId xmlns:a16="http://schemas.microsoft.com/office/drawing/2014/main" id="{9C2281B8-8214-4433-8DE8-37FBA35EBE9E}"/>
              </a:ext>
            </a:extLst>
          </p:cNvPr>
          <p:cNvSpPr>
            <a:spLocks noChangeArrowheads="1"/>
          </p:cNvSpPr>
          <p:nvPr/>
        </p:nvSpPr>
        <p:spPr bwMode="auto">
          <a:xfrm>
            <a:off x="4121150" y="33147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42" name="Rectangle 34">
            <a:extLst>
              <a:ext uri="{FF2B5EF4-FFF2-40B4-BE49-F238E27FC236}">
                <a16:creationId xmlns:a16="http://schemas.microsoft.com/office/drawing/2014/main" id="{AC5B6DCE-6E61-4060-A057-0469E5A3454A}"/>
              </a:ext>
            </a:extLst>
          </p:cNvPr>
          <p:cNvSpPr>
            <a:spLocks noChangeArrowheads="1"/>
          </p:cNvSpPr>
          <p:nvPr/>
        </p:nvSpPr>
        <p:spPr bwMode="auto">
          <a:xfrm>
            <a:off x="4121150" y="34671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43" name="Text Box 35">
            <a:extLst>
              <a:ext uri="{FF2B5EF4-FFF2-40B4-BE49-F238E27FC236}">
                <a16:creationId xmlns:a16="http://schemas.microsoft.com/office/drawing/2014/main" id="{E84EBB9B-6DC3-4296-963F-1F79C4FF82C2}"/>
              </a:ext>
            </a:extLst>
          </p:cNvPr>
          <p:cNvSpPr txBox="1">
            <a:spLocks noChangeArrowheads="1"/>
          </p:cNvSpPr>
          <p:nvPr/>
        </p:nvSpPr>
        <p:spPr bwMode="auto">
          <a:xfrm>
            <a:off x="4057650" y="2781300"/>
            <a:ext cx="6588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faculty</a:t>
            </a:r>
          </a:p>
        </p:txBody>
      </p:sp>
      <p:sp>
        <p:nvSpPr>
          <p:cNvPr id="44" name="Rectangle 36">
            <a:extLst>
              <a:ext uri="{FF2B5EF4-FFF2-40B4-BE49-F238E27FC236}">
                <a16:creationId xmlns:a16="http://schemas.microsoft.com/office/drawing/2014/main" id="{F2CE733C-CA58-4D24-819F-FC7F01492B12}"/>
              </a:ext>
            </a:extLst>
          </p:cNvPr>
          <p:cNvSpPr>
            <a:spLocks noChangeArrowheads="1"/>
          </p:cNvSpPr>
          <p:nvPr/>
        </p:nvSpPr>
        <p:spPr bwMode="auto">
          <a:xfrm>
            <a:off x="7181850" y="30099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45" name="Rectangle 37">
            <a:extLst>
              <a:ext uri="{FF2B5EF4-FFF2-40B4-BE49-F238E27FC236}">
                <a16:creationId xmlns:a16="http://schemas.microsoft.com/office/drawing/2014/main" id="{77BE1E46-37F0-4495-AF36-D1D35283658A}"/>
              </a:ext>
            </a:extLst>
          </p:cNvPr>
          <p:cNvSpPr>
            <a:spLocks noChangeArrowheads="1"/>
          </p:cNvSpPr>
          <p:nvPr/>
        </p:nvSpPr>
        <p:spPr bwMode="auto">
          <a:xfrm>
            <a:off x="7181850" y="31623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46" name="Rectangle 38">
            <a:extLst>
              <a:ext uri="{FF2B5EF4-FFF2-40B4-BE49-F238E27FC236}">
                <a16:creationId xmlns:a16="http://schemas.microsoft.com/office/drawing/2014/main" id="{84372082-E08C-460E-8206-374599D8CDC1}"/>
              </a:ext>
            </a:extLst>
          </p:cNvPr>
          <p:cNvSpPr>
            <a:spLocks noChangeArrowheads="1"/>
          </p:cNvSpPr>
          <p:nvPr/>
        </p:nvSpPr>
        <p:spPr bwMode="auto">
          <a:xfrm>
            <a:off x="7181850" y="33147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47" name="Rectangle 39">
            <a:extLst>
              <a:ext uri="{FF2B5EF4-FFF2-40B4-BE49-F238E27FC236}">
                <a16:creationId xmlns:a16="http://schemas.microsoft.com/office/drawing/2014/main" id="{9FE5EC06-4708-4FE5-8B73-DD65FB5933FC}"/>
              </a:ext>
            </a:extLst>
          </p:cNvPr>
          <p:cNvSpPr>
            <a:spLocks noChangeArrowheads="1"/>
          </p:cNvSpPr>
          <p:nvPr/>
        </p:nvSpPr>
        <p:spPr bwMode="auto">
          <a:xfrm>
            <a:off x="7181850" y="34671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48" name="Text Box 40">
            <a:extLst>
              <a:ext uri="{FF2B5EF4-FFF2-40B4-BE49-F238E27FC236}">
                <a16:creationId xmlns:a16="http://schemas.microsoft.com/office/drawing/2014/main" id="{C651704D-46CC-4E02-ACD5-CA5FC2EC926B}"/>
              </a:ext>
            </a:extLst>
          </p:cNvPr>
          <p:cNvSpPr txBox="1">
            <a:spLocks noChangeArrowheads="1"/>
          </p:cNvSpPr>
          <p:nvPr/>
        </p:nvSpPr>
        <p:spPr bwMode="auto">
          <a:xfrm>
            <a:off x="7181850" y="2781300"/>
            <a:ext cx="533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grads</a:t>
            </a:r>
          </a:p>
        </p:txBody>
      </p:sp>
      <p:sp>
        <p:nvSpPr>
          <p:cNvPr id="49" name="Oval 41">
            <a:extLst>
              <a:ext uri="{FF2B5EF4-FFF2-40B4-BE49-F238E27FC236}">
                <a16:creationId xmlns:a16="http://schemas.microsoft.com/office/drawing/2014/main" id="{D6F60F16-33B9-4EDC-B38D-C97409EC89C9}"/>
              </a:ext>
            </a:extLst>
          </p:cNvPr>
          <p:cNvSpPr>
            <a:spLocks noChangeArrowheads="1"/>
          </p:cNvSpPr>
          <p:nvPr/>
        </p:nvSpPr>
        <p:spPr bwMode="auto">
          <a:xfrm>
            <a:off x="628650" y="3162300"/>
            <a:ext cx="304800" cy="304800"/>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50" name="Text Box 44">
            <a:extLst>
              <a:ext uri="{FF2B5EF4-FFF2-40B4-BE49-F238E27FC236}">
                <a16:creationId xmlns:a16="http://schemas.microsoft.com/office/drawing/2014/main" id="{A120FA79-37C7-4521-9784-A8CB5533DC98}"/>
              </a:ext>
            </a:extLst>
          </p:cNvPr>
          <p:cNvSpPr txBox="1">
            <a:spLocks noChangeArrowheads="1"/>
          </p:cNvSpPr>
          <p:nvPr/>
        </p:nvSpPr>
        <p:spPr bwMode="auto">
          <a:xfrm>
            <a:off x="666750" y="3467100"/>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ls</a:t>
            </a:r>
          </a:p>
        </p:txBody>
      </p:sp>
      <p:sp>
        <p:nvSpPr>
          <p:cNvPr id="51" name="Oval 45">
            <a:extLst>
              <a:ext uri="{FF2B5EF4-FFF2-40B4-BE49-F238E27FC236}">
                <a16:creationId xmlns:a16="http://schemas.microsoft.com/office/drawing/2014/main" id="{BAC6EE2E-954B-47D1-A28C-E35DA8BBAD70}"/>
              </a:ext>
            </a:extLst>
          </p:cNvPr>
          <p:cNvSpPr>
            <a:spLocks noChangeArrowheads="1"/>
          </p:cNvSpPr>
          <p:nvPr/>
        </p:nvSpPr>
        <p:spPr bwMode="auto">
          <a:xfrm>
            <a:off x="1162050" y="3162300"/>
            <a:ext cx="304800" cy="304800"/>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53" name="Text Box 46">
            <a:extLst>
              <a:ext uri="{FF2B5EF4-FFF2-40B4-BE49-F238E27FC236}">
                <a16:creationId xmlns:a16="http://schemas.microsoft.com/office/drawing/2014/main" id="{A4B64D1A-7761-4B1D-9584-3D6F9BAA9EF1}"/>
              </a:ext>
            </a:extLst>
          </p:cNvPr>
          <p:cNvSpPr txBox="1">
            <a:spLocks noChangeArrowheads="1"/>
          </p:cNvSpPr>
          <p:nvPr/>
        </p:nvSpPr>
        <p:spPr bwMode="auto">
          <a:xfrm>
            <a:off x="1177925" y="3467100"/>
            <a:ext cx="2730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ps</a:t>
            </a:r>
          </a:p>
        </p:txBody>
      </p:sp>
      <p:sp>
        <p:nvSpPr>
          <p:cNvPr id="54" name="Oval 47">
            <a:extLst>
              <a:ext uri="{FF2B5EF4-FFF2-40B4-BE49-F238E27FC236}">
                <a16:creationId xmlns:a16="http://schemas.microsoft.com/office/drawing/2014/main" id="{3F06D383-D608-440F-90E7-EB41D18B0B3B}"/>
              </a:ext>
            </a:extLst>
          </p:cNvPr>
          <p:cNvSpPr>
            <a:spLocks noChangeArrowheads="1"/>
          </p:cNvSpPr>
          <p:nvPr/>
        </p:nvSpPr>
        <p:spPr bwMode="auto">
          <a:xfrm>
            <a:off x="1695450" y="3162300"/>
            <a:ext cx="304800" cy="304800"/>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55" name="Text Box 48">
            <a:extLst>
              <a:ext uri="{FF2B5EF4-FFF2-40B4-BE49-F238E27FC236}">
                <a16:creationId xmlns:a16="http://schemas.microsoft.com/office/drawing/2014/main" id="{6C538518-23E8-4543-83A4-6B01967BBBE7}"/>
              </a:ext>
            </a:extLst>
          </p:cNvPr>
          <p:cNvSpPr txBox="1">
            <a:spLocks noChangeArrowheads="1"/>
          </p:cNvSpPr>
          <p:nvPr/>
        </p:nvSpPr>
        <p:spPr bwMode="auto">
          <a:xfrm>
            <a:off x="1704975" y="3467100"/>
            <a:ext cx="2841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cp</a:t>
            </a:r>
          </a:p>
        </p:txBody>
      </p:sp>
      <p:sp>
        <p:nvSpPr>
          <p:cNvPr id="56" name="Oval 49">
            <a:extLst>
              <a:ext uri="{FF2B5EF4-FFF2-40B4-BE49-F238E27FC236}">
                <a16:creationId xmlns:a16="http://schemas.microsoft.com/office/drawing/2014/main" id="{E6D52BF1-44A5-4B2F-8DD5-55A8A791902F}"/>
              </a:ext>
            </a:extLst>
          </p:cNvPr>
          <p:cNvSpPr>
            <a:spLocks noChangeArrowheads="1"/>
          </p:cNvSpPr>
          <p:nvPr/>
        </p:nvSpPr>
        <p:spPr bwMode="auto">
          <a:xfrm>
            <a:off x="2228850" y="3162300"/>
            <a:ext cx="304800" cy="304800"/>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57" name="Text Box 50">
            <a:extLst>
              <a:ext uri="{FF2B5EF4-FFF2-40B4-BE49-F238E27FC236}">
                <a16:creationId xmlns:a16="http://schemas.microsoft.com/office/drawing/2014/main" id="{F10646E4-44FC-46A7-A918-3540E026EB18}"/>
              </a:ext>
            </a:extLst>
          </p:cNvPr>
          <p:cNvSpPr txBox="1">
            <a:spLocks noChangeArrowheads="1"/>
          </p:cNvSpPr>
          <p:nvPr/>
        </p:nvSpPr>
        <p:spPr bwMode="auto">
          <a:xfrm>
            <a:off x="2198688" y="3467100"/>
            <a:ext cx="36353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csh</a:t>
            </a:r>
          </a:p>
        </p:txBody>
      </p:sp>
      <p:cxnSp>
        <p:nvCxnSpPr>
          <p:cNvPr id="58" name="AutoShape 51">
            <a:extLst>
              <a:ext uri="{FF2B5EF4-FFF2-40B4-BE49-F238E27FC236}">
                <a16:creationId xmlns:a16="http://schemas.microsoft.com/office/drawing/2014/main" id="{010CBAA6-765A-4EE1-92C4-FE9C502DA9E9}"/>
              </a:ext>
            </a:extLst>
          </p:cNvPr>
          <p:cNvCxnSpPr>
            <a:cxnSpLocks noChangeShapeType="1"/>
            <a:stCxn id="31" idx="1"/>
            <a:endCxn id="49" idx="0"/>
          </p:cNvCxnSpPr>
          <p:nvPr/>
        </p:nvCxnSpPr>
        <p:spPr bwMode="auto">
          <a:xfrm flipH="1">
            <a:off x="781050" y="2247900"/>
            <a:ext cx="520700" cy="914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AutoShape 52">
            <a:extLst>
              <a:ext uri="{FF2B5EF4-FFF2-40B4-BE49-F238E27FC236}">
                <a16:creationId xmlns:a16="http://schemas.microsoft.com/office/drawing/2014/main" id="{C9D4351C-524D-463C-90E7-5447C9E426E3}"/>
              </a:ext>
            </a:extLst>
          </p:cNvPr>
          <p:cNvCxnSpPr>
            <a:cxnSpLocks noChangeShapeType="1"/>
            <a:stCxn id="32" idx="3"/>
            <a:endCxn id="56" idx="0"/>
          </p:cNvCxnSpPr>
          <p:nvPr/>
        </p:nvCxnSpPr>
        <p:spPr bwMode="auto">
          <a:xfrm>
            <a:off x="1835150" y="2400300"/>
            <a:ext cx="546100" cy="762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AutoShape 53">
            <a:extLst>
              <a:ext uri="{FF2B5EF4-FFF2-40B4-BE49-F238E27FC236}">
                <a16:creationId xmlns:a16="http://schemas.microsoft.com/office/drawing/2014/main" id="{87B7FB21-E284-4648-92AD-17A489CFEA18}"/>
              </a:ext>
            </a:extLst>
          </p:cNvPr>
          <p:cNvCxnSpPr>
            <a:cxnSpLocks noChangeShapeType="1"/>
            <a:stCxn id="33" idx="1"/>
            <a:endCxn id="51" idx="1"/>
          </p:cNvCxnSpPr>
          <p:nvPr/>
        </p:nvCxnSpPr>
        <p:spPr bwMode="auto">
          <a:xfrm flipH="1">
            <a:off x="1206500" y="2552700"/>
            <a:ext cx="95250" cy="6540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AutoShape 54">
            <a:extLst>
              <a:ext uri="{FF2B5EF4-FFF2-40B4-BE49-F238E27FC236}">
                <a16:creationId xmlns:a16="http://schemas.microsoft.com/office/drawing/2014/main" id="{DB9708B8-5985-436D-83E5-C49D253BC380}"/>
              </a:ext>
            </a:extLst>
          </p:cNvPr>
          <p:cNvCxnSpPr>
            <a:cxnSpLocks noChangeShapeType="1"/>
            <a:stCxn id="34" idx="3"/>
            <a:endCxn id="54" idx="7"/>
          </p:cNvCxnSpPr>
          <p:nvPr/>
        </p:nvCxnSpPr>
        <p:spPr bwMode="auto">
          <a:xfrm>
            <a:off x="1835150" y="2705100"/>
            <a:ext cx="120650" cy="501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AutoShape 57">
            <a:extLst>
              <a:ext uri="{FF2B5EF4-FFF2-40B4-BE49-F238E27FC236}">
                <a16:creationId xmlns:a16="http://schemas.microsoft.com/office/drawing/2014/main" id="{71EF0D39-12E9-41AC-B758-197F0D5F7F42}"/>
              </a:ext>
            </a:extLst>
          </p:cNvPr>
          <p:cNvCxnSpPr>
            <a:cxnSpLocks noChangeShapeType="1"/>
            <a:stCxn id="107" idx="1"/>
            <a:endCxn id="43" idx="0"/>
          </p:cNvCxnSpPr>
          <p:nvPr/>
        </p:nvCxnSpPr>
        <p:spPr bwMode="auto">
          <a:xfrm flipH="1">
            <a:off x="4387850" y="2324100"/>
            <a:ext cx="1260475"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AutoShape 58">
            <a:extLst>
              <a:ext uri="{FF2B5EF4-FFF2-40B4-BE49-F238E27FC236}">
                <a16:creationId xmlns:a16="http://schemas.microsoft.com/office/drawing/2014/main" id="{B0E90456-6FAF-41CD-A891-FBE4DB18DD9A}"/>
              </a:ext>
            </a:extLst>
          </p:cNvPr>
          <p:cNvCxnSpPr>
            <a:cxnSpLocks noChangeShapeType="1"/>
            <a:stCxn id="106" idx="3"/>
            <a:endCxn id="48" idx="0"/>
          </p:cNvCxnSpPr>
          <p:nvPr/>
        </p:nvCxnSpPr>
        <p:spPr bwMode="auto">
          <a:xfrm>
            <a:off x="6181725" y="2171700"/>
            <a:ext cx="1266825" cy="609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Rectangle 60">
            <a:extLst>
              <a:ext uri="{FF2B5EF4-FFF2-40B4-BE49-F238E27FC236}">
                <a16:creationId xmlns:a16="http://schemas.microsoft.com/office/drawing/2014/main" id="{03A1D7DF-FEF9-44DA-AA29-2D8F147BDE55}"/>
              </a:ext>
            </a:extLst>
          </p:cNvPr>
          <p:cNvSpPr>
            <a:spLocks noChangeArrowheads="1"/>
          </p:cNvSpPr>
          <p:nvPr/>
        </p:nvSpPr>
        <p:spPr bwMode="auto">
          <a:xfrm>
            <a:off x="3206750" y="40005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65" name="Rectangle 61">
            <a:extLst>
              <a:ext uri="{FF2B5EF4-FFF2-40B4-BE49-F238E27FC236}">
                <a16:creationId xmlns:a16="http://schemas.microsoft.com/office/drawing/2014/main" id="{18C18129-4C12-4FB7-AF3F-8749FB069926}"/>
              </a:ext>
            </a:extLst>
          </p:cNvPr>
          <p:cNvSpPr>
            <a:spLocks noChangeArrowheads="1"/>
          </p:cNvSpPr>
          <p:nvPr/>
        </p:nvSpPr>
        <p:spPr bwMode="auto">
          <a:xfrm>
            <a:off x="3206750" y="41529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66" name="Rectangle 62">
            <a:extLst>
              <a:ext uri="{FF2B5EF4-FFF2-40B4-BE49-F238E27FC236}">
                <a16:creationId xmlns:a16="http://schemas.microsoft.com/office/drawing/2014/main" id="{7C2B77EE-B2E3-479B-96DA-C1022AE80FB3}"/>
              </a:ext>
            </a:extLst>
          </p:cNvPr>
          <p:cNvSpPr>
            <a:spLocks noChangeArrowheads="1"/>
          </p:cNvSpPr>
          <p:nvPr/>
        </p:nvSpPr>
        <p:spPr bwMode="auto">
          <a:xfrm>
            <a:off x="3206750" y="43053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67" name="Rectangle 63">
            <a:extLst>
              <a:ext uri="{FF2B5EF4-FFF2-40B4-BE49-F238E27FC236}">
                <a16:creationId xmlns:a16="http://schemas.microsoft.com/office/drawing/2014/main" id="{9AF5B955-FED2-4705-8DB7-37B69AC4685E}"/>
              </a:ext>
            </a:extLst>
          </p:cNvPr>
          <p:cNvSpPr>
            <a:spLocks noChangeArrowheads="1"/>
          </p:cNvSpPr>
          <p:nvPr/>
        </p:nvSpPr>
        <p:spPr bwMode="auto">
          <a:xfrm>
            <a:off x="3206750" y="44577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68" name="Text Box 64">
            <a:extLst>
              <a:ext uri="{FF2B5EF4-FFF2-40B4-BE49-F238E27FC236}">
                <a16:creationId xmlns:a16="http://schemas.microsoft.com/office/drawing/2014/main" id="{1E8DFD21-0E1C-4121-8639-48D7DA10BA42}"/>
              </a:ext>
            </a:extLst>
          </p:cNvPr>
          <p:cNvSpPr txBox="1">
            <a:spLocks noChangeArrowheads="1"/>
          </p:cNvSpPr>
          <p:nvPr/>
        </p:nvSpPr>
        <p:spPr bwMode="auto">
          <a:xfrm>
            <a:off x="3273425" y="3771900"/>
            <a:ext cx="3984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elm</a:t>
            </a:r>
          </a:p>
        </p:txBody>
      </p:sp>
      <p:sp>
        <p:nvSpPr>
          <p:cNvPr id="69" name="Rectangle 65">
            <a:extLst>
              <a:ext uri="{FF2B5EF4-FFF2-40B4-BE49-F238E27FC236}">
                <a16:creationId xmlns:a16="http://schemas.microsoft.com/office/drawing/2014/main" id="{BD5A2E2B-4DD5-4246-82D3-898DA467ADBE}"/>
              </a:ext>
            </a:extLst>
          </p:cNvPr>
          <p:cNvSpPr>
            <a:spLocks noChangeArrowheads="1"/>
          </p:cNvSpPr>
          <p:nvPr/>
        </p:nvSpPr>
        <p:spPr bwMode="auto">
          <a:xfrm>
            <a:off x="4806950" y="40005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70" name="Rectangle 66">
            <a:extLst>
              <a:ext uri="{FF2B5EF4-FFF2-40B4-BE49-F238E27FC236}">
                <a16:creationId xmlns:a16="http://schemas.microsoft.com/office/drawing/2014/main" id="{445B723F-FF4F-4A51-AEEE-2160F72C5858}"/>
              </a:ext>
            </a:extLst>
          </p:cNvPr>
          <p:cNvSpPr>
            <a:spLocks noChangeArrowheads="1"/>
          </p:cNvSpPr>
          <p:nvPr/>
        </p:nvSpPr>
        <p:spPr bwMode="auto">
          <a:xfrm>
            <a:off x="4806950" y="41529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71" name="Rectangle 67">
            <a:extLst>
              <a:ext uri="{FF2B5EF4-FFF2-40B4-BE49-F238E27FC236}">
                <a16:creationId xmlns:a16="http://schemas.microsoft.com/office/drawing/2014/main" id="{13A31F90-9CD2-44D2-B25B-40E06BA02FE7}"/>
              </a:ext>
            </a:extLst>
          </p:cNvPr>
          <p:cNvSpPr>
            <a:spLocks noChangeArrowheads="1"/>
          </p:cNvSpPr>
          <p:nvPr/>
        </p:nvSpPr>
        <p:spPr bwMode="auto">
          <a:xfrm>
            <a:off x="4806950" y="43053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72" name="Rectangle 68">
            <a:extLst>
              <a:ext uri="{FF2B5EF4-FFF2-40B4-BE49-F238E27FC236}">
                <a16:creationId xmlns:a16="http://schemas.microsoft.com/office/drawing/2014/main" id="{9C4655C6-C547-4CEE-8F4F-DC8A05942663}"/>
              </a:ext>
            </a:extLst>
          </p:cNvPr>
          <p:cNvSpPr>
            <a:spLocks noChangeArrowheads="1"/>
          </p:cNvSpPr>
          <p:nvPr/>
        </p:nvSpPr>
        <p:spPr bwMode="auto">
          <a:xfrm>
            <a:off x="4806950" y="44577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73" name="Text Box 69">
            <a:extLst>
              <a:ext uri="{FF2B5EF4-FFF2-40B4-BE49-F238E27FC236}">
                <a16:creationId xmlns:a16="http://schemas.microsoft.com/office/drawing/2014/main" id="{9C1CA5FC-6F62-46CB-AC86-444BC8D394F0}"/>
              </a:ext>
            </a:extLst>
          </p:cNvPr>
          <p:cNvSpPr txBox="1">
            <a:spLocks noChangeArrowheads="1"/>
          </p:cNvSpPr>
          <p:nvPr/>
        </p:nvSpPr>
        <p:spPr bwMode="auto">
          <a:xfrm>
            <a:off x="4727575" y="3771900"/>
            <a:ext cx="692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sbrandt</a:t>
            </a:r>
          </a:p>
        </p:txBody>
      </p:sp>
      <p:sp>
        <p:nvSpPr>
          <p:cNvPr id="74" name="Rectangle 70">
            <a:extLst>
              <a:ext uri="{FF2B5EF4-FFF2-40B4-BE49-F238E27FC236}">
                <a16:creationId xmlns:a16="http://schemas.microsoft.com/office/drawing/2014/main" id="{00046CEC-7439-420D-8378-DFC7AA6A8EEB}"/>
              </a:ext>
            </a:extLst>
          </p:cNvPr>
          <p:cNvSpPr>
            <a:spLocks noChangeArrowheads="1"/>
          </p:cNvSpPr>
          <p:nvPr/>
        </p:nvSpPr>
        <p:spPr bwMode="auto">
          <a:xfrm>
            <a:off x="6270625" y="40005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75" name="Rectangle 71">
            <a:extLst>
              <a:ext uri="{FF2B5EF4-FFF2-40B4-BE49-F238E27FC236}">
                <a16:creationId xmlns:a16="http://schemas.microsoft.com/office/drawing/2014/main" id="{65CD171E-5DCF-4E67-BFC3-3A696A608401}"/>
              </a:ext>
            </a:extLst>
          </p:cNvPr>
          <p:cNvSpPr>
            <a:spLocks noChangeArrowheads="1"/>
          </p:cNvSpPr>
          <p:nvPr/>
        </p:nvSpPr>
        <p:spPr bwMode="auto">
          <a:xfrm>
            <a:off x="6270625" y="41529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76" name="Rectangle 72">
            <a:extLst>
              <a:ext uri="{FF2B5EF4-FFF2-40B4-BE49-F238E27FC236}">
                <a16:creationId xmlns:a16="http://schemas.microsoft.com/office/drawing/2014/main" id="{939F2B6B-0892-4772-96B2-9843D5430F3A}"/>
              </a:ext>
            </a:extLst>
          </p:cNvPr>
          <p:cNvSpPr>
            <a:spLocks noChangeArrowheads="1"/>
          </p:cNvSpPr>
          <p:nvPr/>
        </p:nvSpPr>
        <p:spPr bwMode="auto">
          <a:xfrm>
            <a:off x="6270625" y="43053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77" name="Rectangle 73">
            <a:extLst>
              <a:ext uri="{FF2B5EF4-FFF2-40B4-BE49-F238E27FC236}">
                <a16:creationId xmlns:a16="http://schemas.microsoft.com/office/drawing/2014/main" id="{5AD39AAB-23D6-480A-81E3-9BF564767D96}"/>
              </a:ext>
            </a:extLst>
          </p:cNvPr>
          <p:cNvSpPr>
            <a:spLocks noChangeArrowheads="1"/>
          </p:cNvSpPr>
          <p:nvPr/>
        </p:nvSpPr>
        <p:spPr bwMode="auto">
          <a:xfrm>
            <a:off x="6270625" y="44577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78" name="Text Box 74">
            <a:extLst>
              <a:ext uri="{FF2B5EF4-FFF2-40B4-BE49-F238E27FC236}">
                <a16:creationId xmlns:a16="http://schemas.microsoft.com/office/drawing/2014/main" id="{B60A62FD-8236-4AB6-A514-058E6A02E03A}"/>
              </a:ext>
            </a:extLst>
          </p:cNvPr>
          <p:cNvSpPr txBox="1">
            <a:spLocks noChangeArrowheads="1"/>
          </p:cNvSpPr>
          <p:nvPr/>
        </p:nvSpPr>
        <p:spPr bwMode="auto">
          <a:xfrm>
            <a:off x="6345238" y="3771900"/>
            <a:ext cx="3857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kag</a:t>
            </a:r>
          </a:p>
        </p:txBody>
      </p:sp>
      <p:sp>
        <p:nvSpPr>
          <p:cNvPr id="79" name="Rectangle 75">
            <a:extLst>
              <a:ext uri="{FF2B5EF4-FFF2-40B4-BE49-F238E27FC236}">
                <a16:creationId xmlns:a16="http://schemas.microsoft.com/office/drawing/2014/main" id="{75E2A4FB-5831-476D-9492-2CEED3DB8070}"/>
              </a:ext>
            </a:extLst>
          </p:cNvPr>
          <p:cNvSpPr>
            <a:spLocks noChangeArrowheads="1"/>
          </p:cNvSpPr>
          <p:nvPr/>
        </p:nvSpPr>
        <p:spPr bwMode="auto">
          <a:xfrm>
            <a:off x="7945438" y="40005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80" name="Rectangle 76">
            <a:extLst>
              <a:ext uri="{FF2B5EF4-FFF2-40B4-BE49-F238E27FC236}">
                <a16:creationId xmlns:a16="http://schemas.microsoft.com/office/drawing/2014/main" id="{D33F8462-2DA6-4D8F-AAF0-8E2F6687AC1C}"/>
              </a:ext>
            </a:extLst>
          </p:cNvPr>
          <p:cNvSpPr>
            <a:spLocks noChangeArrowheads="1"/>
          </p:cNvSpPr>
          <p:nvPr/>
        </p:nvSpPr>
        <p:spPr bwMode="auto">
          <a:xfrm>
            <a:off x="7945438" y="41529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81" name="Rectangle 77">
            <a:extLst>
              <a:ext uri="{FF2B5EF4-FFF2-40B4-BE49-F238E27FC236}">
                <a16:creationId xmlns:a16="http://schemas.microsoft.com/office/drawing/2014/main" id="{9BDC555F-C482-47B5-8E7B-C7494EFB3A35}"/>
              </a:ext>
            </a:extLst>
          </p:cNvPr>
          <p:cNvSpPr>
            <a:spLocks noChangeArrowheads="1"/>
          </p:cNvSpPr>
          <p:nvPr/>
        </p:nvSpPr>
        <p:spPr bwMode="auto">
          <a:xfrm>
            <a:off x="7945438" y="43053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82" name="Rectangle 78">
            <a:extLst>
              <a:ext uri="{FF2B5EF4-FFF2-40B4-BE49-F238E27FC236}">
                <a16:creationId xmlns:a16="http://schemas.microsoft.com/office/drawing/2014/main" id="{4B74B051-5994-4CFF-BB45-47A31DA1845A}"/>
              </a:ext>
            </a:extLst>
          </p:cNvPr>
          <p:cNvSpPr>
            <a:spLocks noChangeArrowheads="1"/>
          </p:cNvSpPr>
          <p:nvPr/>
        </p:nvSpPr>
        <p:spPr bwMode="auto">
          <a:xfrm>
            <a:off x="7945438" y="44577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83" name="Text Box 79">
            <a:extLst>
              <a:ext uri="{FF2B5EF4-FFF2-40B4-BE49-F238E27FC236}">
                <a16:creationId xmlns:a16="http://schemas.microsoft.com/office/drawing/2014/main" id="{88451FAA-BB39-441E-AB54-24B8010EB5B3}"/>
              </a:ext>
            </a:extLst>
          </p:cNvPr>
          <p:cNvSpPr txBox="1">
            <a:spLocks noChangeArrowheads="1"/>
          </p:cNvSpPr>
          <p:nvPr/>
        </p:nvSpPr>
        <p:spPr bwMode="auto">
          <a:xfrm>
            <a:off x="7913688" y="3771900"/>
            <a:ext cx="6016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amer4</a:t>
            </a:r>
          </a:p>
        </p:txBody>
      </p:sp>
      <p:cxnSp>
        <p:nvCxnSpPr>
          <p:cNvPr id="84" name="AutoShape 80">
            <a:extLst>
              <a:ext uri="{FF2B5EF4-FFF2-40B4-BE49-F238E27FC236}">
                <a16:creationId xmlns:a16="http://schemas.microsoft.com/office/drawing/2014/main" id="{B6E90DBB-F81C-4B90-B675-EEC48A59BA61}"/>
              </a:ext>
            </a:extLst>
          </p:cNvPr>
          <p:cNvCxnSpPr>
            <a:cxnSpLocks noChangeShapeType="1"/>
            <a:stCxn id="41" idx="1"/>
            <a:endCxn id="68" idx="0"/>
          </p:cNvCxnSpPr>
          <p:nvPr/>
        </p:nvCxnSpPr>
        <p:spPr bwMode="auto">
          <a:xfrm flipH="1">
            <a:off x="3473450" y="3390900"/>
            <a:ext cx="647700" cy="381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AutoShape 81">
            <a:extLst>
              <a:ext uri="{FF2B5EF4-FFF2-40B4-BE49-F238E27FC236}">
                <a16:creationId xmlns:a16="http://schemas.microsoft.com/office/drawing/2014/main" id="{EA5325C4-90C2-4CBE-A205-7995D931BFD3}"/>
              </a:ext>
            </a:extLst>
          </p:cNvPr>
          <p:cNvCxnSpPr>
            <a:cxnSpLocks noChangeShapeType="1"/>
            <a:stCxn id="40" idx="3"/>
            <a:endCxn id="73" idx="0"/>
          </p:cNvCxnSpPr>
          <p:nvPr/>
        </p:nvCxnSpPr>
        <p:spPr bwMode="auto">
          <a:xfrm>
            <a:off x="4654550" y="3238500"/>
            <a:ext cx="419100" cy="533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AutoShape 82">
            <a:extLst>
              <a:ext uri="{FF2B5EF4-FFF2-40B4-BE49-F238E27FC236}">
                <a16:creationId xmlns:a16="http://schemas.microsoft.com/office/drawing/2014/main" id="{C1F99DD8-E52F-4986-804A-F43C5ECB5408}"/>
              </a:ext>
            </a:extLst>
          </p:cNvPr>
          <p:cNvCxnSpPr>
            <a:cxnSpLocks noChangeShapeType="1"/>
            <a:stCxn id="45" idx="1"/>
            <a:endCxn id="78" idx="0"/>
          </p:cNvCxnSpPr>
          <p:nvPr/>
        </p:nvCxnSpPr>
        <p:spPr bwMode="auto">
          <a:xfrm flipH="1">
            <a:off x="6538913" y="3238500"/>
            <a:ext cx="642937" cy="533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AutoShape 83">
            <a:extLst>
              <a:ext uri="{FF2B5EF4-FFF2-40B4-BE49-F238E27FC236}">
                <a16:creationId xmlns:a16="http://schemas.microsoft.com/office/drawing/2014/main" id="{F3EE2651-5892-4CD6-A86D-EB17CCA09F10}"/>
              </a:ext>
            </a:extLst>
          </p:cNvPr>
          <p:cNvCxnSpPr>
            <a:cxnSpLocks noChangeShapeType="1"/>
            <a:stCxn id="47" idx="3"/>
            <a:endCxn id="83" idx="0"/>
          </p:cNvCxnSpPr>
          <p:nvPr/>
        </p:nvCxnSpPr>
        <p:spPr bwMode="auto">
          <a:xfrm>
            <a:off x="7715250" y="3543300"/>
            <a:ext cx="500063"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Oval 84">
            <a:extLst>
              <a:ext uri="{FF2B5EF4-FFF2-40B4-BE49-F238E27FC236}">
                <a16:creationId xmlns:a16="http://schemas.microsoft.com/office/drawing/2014/main" id="{7227AF56-78E6-469E-A395-BFD04C9F9182}"/>
              </a:ext>
            </a:extLst>
          </p:cNvPr>
          <p:cNvSpPr>
            <a:spLocks noChangeArrowheads="1"/>
          </p:cNvSpPr>
          <p:nvPr/>
        </p:nvSpPr>
        <p:spPr bwMode="auto">
          <a:xfrm>
            <a:off x="1314450" y="4914900"/>
            <a:ext cx="304800" cy="304800"/>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89" name="Text Box 85">
            <a:extLst>
              <a:ext uri="{FF2B5EF4-FFF2-40B4-BE49-F238E27FC236}">
                <a16:creationId xmlns:a16="http://schemas.microsoft.com/office/drawing/2014/main" id="{7D33F8C0-9C85-429B-AD1D-BA3A55958CF2}"/>
              </a:ext>
            </a:extLst>
          </p:cNvPr>
          <p:cNvSpPr txBox="1">
            <a:spLocks noChangeArrowheads="1"/>
          </p:cNvSpPr>
          <p:nvPr/>
        </p:nvSpPr>
        <p:spPr bwMode="auto">
          <a:xfrm>
            <a:off x="1235075" y="5219700"/>
            <a:ext cx="4667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stuff</a:t>
            </a:r>
          </a:p>
        </p:txBody>
      </p:sp>
      <p:sp>
        <p:nvSpPr>
          <p:cNvPr id="90" name="Rectangle 86">
            <a:extLst>
              <a:ext uri="{FF2B5EF4-FFF2-40B4-BE49-F238E27FC236}">
                <a16:creationId xmlns:a16="http://schemas.microsoft.com/office/drawing/2014/main" id="{719AEEC5-0465-4EBD-8F33-EE860F66EA3A}"/>
              </a:ext>
            </a:extLst>
          </p:cNvPr>
          <p:cNvSpPr>
            <a:spLocks noChangeArrowheads="1"/>
          </p:cNvSpPr>
          <p:nvPr/>
        </p:nvSpPr>
        <p:spPr bwMode="auto">
          <a:xfrm>
            <a:off x="2162175" y="51435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91" name="Rectangle 87">
            <a:extLst>
              <a:ext uri="{FF2B5EF4-FFF2-40B4-BE49-F238E27FC236}">
                <a16:creationId xmlns:a16="http://schemas.microsoft.com/office/drawing/2014/main" id="{2E9942A3-082A-4532-BFA8-57E489689E95}"/>
              </a:ext>
            </a:extLst>
          </p:cNvPr>
          <p:cNvSpPr>
            <a:spLocks noChangeArrowheads="1"/>
          </p:cNvSpPr>
          <p:nvPr/>
        </p:nvSpPr>
        <p:spPr bwMode="auto">
          <a:xfrm>
            <a:off x="2162175" y="52959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92" name="Rectangle 88">
            <a:extLst>
              <a:ext uri="{FF2B5EF4-FFF2-40B4-BE49-F238E27FC236}">
                <a16:creationId xmlns:a16="http://schemas.microsoft.com/office/drawing/2014/main" id="{D5FB8961-DD71-4D16-AC2E-7CE6FB307F26}"/>
              </a:ext>
            </a:extLst>
          </p:cNvPr>
          <p:cNvSpPr>
            <a:spLocks noChangeArrowheads="1"/>
          </p:cNvSpPr>
          <p:nvPr/>
        </p:nvSpPr>
        <p:spPr bwMode="auto">
          <a:xfrm>
            <a:off x="2162175" y="54483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93" name="Rectangle 89">
            <a:extLst>
              <a:ext uri="{FF2B5EF4-FFF2-40B4-BE49-F238E27FC236}">
                <a16:creationId xmlns:a16="http://schemas.microsoft.com/office/drawing/2014/main" id="{455EF113-6605-405F-BF2A-DCACB75B5EBC}"/>
              </a:ext>
            </a:extLst>
          </p:cNvPr>
          <p:cNvSpPr>
            <a:spLocks noChangeArrowheads="1"/>
          </p:cNvSpPr>
          <p:nvPr/>
        </p:nvSpPr>
        <p:spPr bwMode="auto">
          <a:xfrm>
            <a:off x="2162175" y="56007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94" name="Text Box 90">
            <a:extLst>
              <a:ext uri="{FF2B5EF4-FFF2-40B4-BE49-F238E27FC236}">
                <a16:creationId xmlns:a16="http://schemas.microsoft.com/office/drawing/2014/main" id="{14563BF2-2D97-49C8-90A1-AFA9A4578A07}"/>
              </a:ext>
            </a:extLst>
          </p:cNvPr>
          <p:cNvSpPr txBox="1">
            <a:spLocks noChangeArrowheads="1"/>
          </p:cNvSpPr>
          <p:nvPr/>
        </p:nvSpPr>
        <p:spPr bwMode="auto">
          <a:xfrm>
            <a:off x="2100263" y="4914900"/>
            <a:ext cx="65881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classes</a:t>
            </a:r>
          </a:p>
        </p:txBody>
      </p:sp>
      <p:sp>
        <p:nvSpPr>
          <p:cNvPr id="95" name="Rectangle 91">
            <a:extLst>
              <a:ext uri="{FF2B5EF4-FFF2-40B4-BE49-F238E27FC236}">
                <a16:creationId xmlns:a16="http://schemas.microsoft.com/office/drawing/2014/main" id="{186F5BC8-363E-4995-A757-BA0B3A8BE160}"/>
              </a:ext>
            </a:extLst>
          </p:cNvPr>
          <p:cNvSpPr>
            <a:spLocks noChangeArrowheads="1"/>
          </p:cNvSpPr>
          <p:nvPr/>
        </p:nvSpPr>
        <p:spPr bwMode="auto">
          <a:xfrm>
            <a:off x="3943350" y="51435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96" name="Rectangle 92">
            <a:extLst>
              <a:ext uri="{FF2B5EF4-FFF2-40B4-BE49-F238E27FC236}">
                <a16:creationId xmlns:a16="http://schemas.microsoft.com/office/drawing/2014/main" id="{F2160990-B232-4A26-9111-9F3DA6F0969B}"/>
              </a:ext>
            </a:extLst>
          </p:cNvPr>
          <p:cNvSpPr>
            <a:spLocks noChangeArrowheads="1"/>
          </p:cNvSpPr>
          <p:nvPr/>
        </p:nvSpPr>
        <p:spPr bwMode="auto">
          <a:xfrm>
            <a:off x="3943350" y="52959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97" name="Rectangle 93">
            <a:extLst>
              <a:ext uri="{FF2B5EF4-FFF2-40B4-BE49-F238E27FC236}">
                <a16:creationId xmlns:a16="http://schemas.microsoft.com/office/drawing/2014/main" id="{779EDEB3-88A9-46B8-ACE8-953555A97DF7}"/>
              </a:ext>
            </a:extLst>
          </p:cNvPr>
          <p:cNvSpPr>
            <a:spLocks noChangeArrowheads="1"/>
          </p:cNvSpPr>
          <p:nvPr/>
        </p:nvSpPr>
        <p:spPr bwMode="auto">
          <a:xfrm>
            <a:off x="3943350" y="54483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98" name="Rectangle 94">
            <a:extLst>
              <a:ext uri="{FF2B5EF4-FFF2-40B4-BE49-F238E27FC236}">
                <a16:creationId xmlns:a16="http://schemas.microsoft.com/office/drawing/2014/main" id="{57A05BA8-B146-44A8-BE0B-7F92042AAC51}"/>
              </a:ext>
            </a:extLst>
          </p:cNvPr>
          <p:cNvSpPr>
            <a:spLocks noChangeArrowheads="1"/>
          </p:cNvSpPr>
          <p:nvPr/>
        </p:nvSpPr>
        <p:spPr bwMode="auto">
          <a:xfrm>
            <a:off x="3943350" y="5600700"/>
            <a:ext cx="533400" cy="152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99" name="Text Box 95">
            <a:extLst>
              <a:ext uri="{FF2B5EF4-FFF2-40B4-BE49-F238E27FC236}">
                <a16:creationId xmlns:a16="http://schemas.microsoft.com/office/drawing/2014/main" id="{FA708D4E-3C10-463E-BE0A-D179B8D12F20}"/>
              </a:ext>
            </a:extLst>
          </p:cNvPr>
          <p:cNvSpPr txBox="1">
            <a:spLocks noChangeArrowheads="1"/>
          </p:cNvSpPr>
          <p:nvPr/>
        </p:nvSpPr>
        <p:spPr bwMode="auto">
          <a:xfrm>
            <a:off x="3829050" y="4914900"/>
            <a:ext cx="7715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research</a:t>
            </a:r>
          </a:p>
        </p:txBody>
      </p:sp>
      <p:cxnSp>
        <p:nvCxnSpPr>
          <p:cNvPr id="100" name="AutoShape 96">
            <a:extLst>
              <a:ext uri="{FF2B5EF4-FFF2-40B4-BE49-F238E27FC236}">
                <a16:creationId xmlns:a16="http://schemas.microsoft.com/office/drawing/2014/main" id="{67BF4581-A4D1-425A-8248-A422FE21730C}"/>
              </a:ext>
            </a:extLst>
          </p:cNvPr>
          <p:cNvCxnSpPr>
            <a:cxnSpLocks noChangeShapeType="1"/>
            <a:stCxn id="64" idx="1"/>
            <a:endCxn id="88" idx="7"/>
          </p:cNvCxnSpPr>
          <p:nvPr/>
        </p:nvCxnSpPr>
        <p:spPr bwMode="auto">
          <a:xfrm flipH="1">
            <a:off x="1574800" y="4076700"/>
            <a:ext cx="1631950" cy="882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AutoShape 97">
            <a:extLst>
              <a:ext uri="{FF2B5EF4-FFF2-40B4-BE49-F238E27FC236}">
                <a16:creationId xmlns:a16="http://schemas.microsoft.com/office/drawing/2014/main" id="{C9E079AF-742D-4F4E-A6D6-CBBF0B7BE4FE}"/>
              </a:ext>
            </a:extLst>
          </p:cNvPr>
          <p:cNvCxnSpPr>
            <a:cxnSpLocks noChangeShapeType="1"/>
            <a:stCxn id="66" idx="1"/>
            <a:endCxn id="94" idx="0"/>
          </p:cNvCxnSpPr>
          <p:nvPr/>
        </p:nvCxnSpPr>
        <p:spPr bwMode="auto">
          <a:xfrm flipH="1">
            <a:off x="2430463" y="4381500"/>
            <a:ext cx="776287" cy="533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AutoShape 98">
            <a:extLst>
              <a:ext uri="{FF2B5EF4-FFF2-40B4-BE49-F238E27FC236}">
                <a16:creationId xmlns:a16="http://schemas.microsoft.com/office/drawing/2014/main" id="{810E6499-BDAD-4CE6-8DEE-9473C3F8D02F}"/>
              </a:ext>
            </a:extLst>
          </p:cNvPr>
          <p:cNvCxnSpPr>
            <a:cxnSpLocks noChangeShapeType="1"/>
            <a:stCxn id="65" idx="3"/>
            <a:endCxn id="99" idx="0"/>
          </p:cNvCxnSpPr>
          <p:nvPr/>
        </p:nvCxnSpPr>
        <p:spPr bwMode="auto">
          <a:xfrm>
            <a:off x="3740150" y="4229100"/>
            <a:ext cx="474663" cy="685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Oval 99">
            <a:extLst>
              <a:ext uri="{FF2B5EF4-FFF2-40B4-BE49-F238E27FC236}">
                <a16:creationId xmlns:a16="http://schemas.microsoft.com/office/drawing/2014/main" id="{B1F4B266-217D-4CFA-8CAE-440DBBDB3A1C}"/>
              </a:ext>
            </a:extLst>
          </p:cNvPr>
          <p:cNvSpPr>
            <a:spLocks noChangeArrowheads="1"/>
          </p:cNvSpPr>
          <p:nvPr/>
        </p:nvSpPr>
        <p:spPr bwMode="auto">
          <a:xfrm>
            <a:off x="5429250" y="4914900"/>
            <a:ext cx="304800" cy="304800"/>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sp>
        <p:nvSpPr>
          <p:cNvPr id="104" name="Text Box 100">
            <a:extLst>
              <a:ext uri="{FF2B5EF4-FFF2-40B4-BE49-F238E27FC236}">
                <a16:creationId xmlns:a16="http://schemas.microsoft.com/office/drawing/2014/main" id="{B9CEE6AF-18A1-48F2-9C93-790D4D9E9B66}"/>
              </a:ext>
            </a:extLst>
          </p:cNvPr>
          <p:cNvSpPr txBox="1">
            <a:spLocks noChangeArrowheads="1"/>
          </p:cNvSpPr>
          <p:nvPr/>
        </p:nvSpPr>
        <p:spPr bwMode="auto">
          <a:xfrm>
            <a:off x="5348288" y="5219700"/>
            <a:ext cx="4667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sz="1600"/>
              <a:t>stuff</a:t>
            </a:r>
          </a:p>
        </p:txBody>
      </p:sp>
      <p:cxnSp>
        <p:nvCxnSpPr>
          <p:cNvPr id="105" name="AutoShape 101">
            <a:extLst>
              <a:ext uri="{FF2B5EF4-FFF2-40B4-BE49-F238E27FC236}">
                <a16:creationId xmlns:a16="http://schemas.microsoft.com/office/drawing/2014/main" id="{465AFCA4-97F9-455C-B8E6-E5A892019DDA}"/>
              </a:ext>
            </a:extLst>
          </p:cNvPr>
          <p:cNvCxnSpPr>
            <a:cxnSpLocks noChangeShapeType="1"/>
            <a:stCxn id="71" idx="3"/>
            <a:endCxn id="103" idx="0"/>
          </p:cNvCxnSpPr>
          <p:nvPr/>
        </p:nvCxnSpPr>
        <p:spPr bwMode="auto">
          <a:xfrm>
            <a:off x="5340350" y="4381500"/>
            <a:ext cx="241300" cy="533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71158002"/>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Anatomy of a device request</a:t>
            </a:r>
          </a:p>
        </p:txBody>
      </p:sp>
      <p:pic>
        <p:nvPicPr>
          <p:cNvPr id="25" name="图片 24"/>
          <p:cNvPicPr>
            <a:picLocks noChangeAspect="1"/>
          </p:cNvPicPr>
          <p:nvPr/>
        </p:nvPicPr>
        <p:blipFill>
          <a:blip r:embed="rId3"/>
          <a:stretch>
            <a:fillRect/>
          </a:stretch>
        </p:blipFill>
        <p:spPr>
          <a:xfrm>
            <a:off x="-89172" y="-49"/>
            <a:ext cx="847417" cy="1012024"/>
          </a:xfrm>
          <a:prstGeom prst="rect">
            <a:avLst/>
          </a:prstGeom>
        </p:spPr>
      </p:pic>
      <p:sp>
        <p:nvSpPr>
          <p:cNvPr id="114" name="Rectangle 49">
            <a:extLst>
              <a:ext uri="{FF2B5EF4-FFF2-40B4-BE49-F238E27FC236}">
                <a16:creationId xmlns:a16="http://schemas.microsoft.com/office/drawing/2014/main" id="{542A493F-0AC2-4FB2-A4EA-DC9C65C3FC0C}"/>
              </a:ext>
            </a:extLst>
          </p:cNvPr>
          <p:cNvSpPr>
            <a:spLocks noChangeArrowheads="1"/>
          </p:cNvSpPr>
          <p:nvPr/>
        </p:nvSpPr>
        <p:spPr bwMode="auto">
          <a:xfrm>
            <a:off x="6097588" y="1251081"/>
            <a:ext cx="1828800" cy="26670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pic>
        <p:nvPicPr>
          <p:cNvPr id="115" name="Picture 10">
            <a:extLst>
              <a:ext uri="{FF2B5EF4-FFF2-40B4-BE49-F238E27FC236}">
                <a16:creationId xmlns:a16="http://schemas.microsoft.com/office/drawing/2014/main" id="{13D57BC9-C57A-4015-8A8F-4D4F419BB168}"/>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3388" y="1327281"/>
            <a:ext cx="9144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Rectangle 13">
            <a:extLst>
              <a:ext uri="{FF2B5EF4-FFF2-40B4-BE49-F238E27FC236}">
                <a16:creationId xmlns:a16="http://schemas.microsoft.com/office/drawing/2014/main" id="{4064BE6D-1DC9-4B54-8EEB-B3F7761BD2B6}"/>
              </a:ext>
            </a:extLst>
          </p:cNvPr>
          <p:cNvSpPr>
            <a:spLocks noChangeArrowheads="1"/>
          </p:cNvSpPr>
          <p:nvPr/>
        </p:nvSpPr>
        <p:spPr bwMode="auto">
          <a:xfrm>
            <a:off x="1525588" y="2241681"/>
            <a:ext cx="1066800" cy="609600"/>
          </a:xfrm>
          <a:prstGeom prst="rect">
            <a:avLst/>
          </a:prstGeom>
          <a:solidFill>
            <a:srgbClr val="CC99FF"/>
          </a:soli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CC99FF"/>
            </a:extrusionClr>
            <a:contourClr>
              <a:srgbClr val="CC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Interrupt</a:t>
            </a:r>
            <a:br>
              <a:rPr lang="en-US" altLang="en-US"/>
            </a:br>
            <a:r>
              <a:rPr lang="en-US" altLang="en-US"/>
              <a:t>controller</a:t>
            </a:r>
          </a:p>
        </p:txBody>
      </p:sp>
      <p:sp>
        <p:nvSpPr>
          <p:cNvPr id="117" name="Rectangle 14">
            <a:extLst>
              <a:ext uri="{FF2B5EF4-FFF2-40B4-BE49-F238E27FC236}">
                <a16:creationId xmlns:a16="http://schemas.microsoft.com/office/drawing/2014/main" id="{25884541-CC88-479F-A36E-DA4A085F9A5A}"/>
              </a:ext>
            </a:extLst>
          </p:cNvPr>
          <p:cNvSpPr>
            <a:spLocks noChangeArrowheads="1"/>
          </p:cNvSpPr>
          <p:nvPr/>
        </p:nvSpPr>
        <p:spPr bwMode="auto">
          <a:xfrm>
            <a:off x="153988" y="2241681"/>
            <a:ext cx="1066800" cy="609600"/>
          </a:xfrm>
          <a:prstGeom prst="rect">
            <a:avLst/>
          </a:prstGeom>
          <a:solidFill>
            <a:srgbClr val="CCFFCC"/>
          </a:soli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CCFFCC"/>
            </a:extrusionClr>
            <a:contourClr>
              <a:srgbClr val="CC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CPU</a:t>
            </a:r>
          </a:p>
        </p:txBody>
      </p:sp>
      <p:sp>
        <p:nvSpPr>
          <p:cNvPr id="118" name="Rectangle 18">
            <a:extLst>
              <a:ext uri="{FF2B5EF4-FFF2-40B4-BE49-F238E27FC236}">
                <a16:creationId xmlns:a16="http://schemas.microsoft.com/office/drawing/2014/main" id="{7672A12A-5D92-44D1-A76B-181CDC798792}"/>
              </a:ext>
            </a:extLst>
          </p:cNvPr>
          <p:cNvSpPr>
            <a:spLocks noChangeArrowheads="1"/>
          </p:cNvSpPr>
          <p:nvPr/>
        </p:nvSpPr>
        <p:spPr bwMode="auto">
          <a:xfrm>
            <a:off x="230188" y="3308481"/>
            <a:ext cx="4114800" cy="1524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endParaRPr lang="en-US" altLang="en-US" sz="2400">
              <a:solidFill>
                <a:srgbClr val="555555"/>
              </a:solidFill>
            </a:endParaRPr>
          </a:p>
        </p:txBody>
      </p:sp>
      <p:sp>
        <p:nvSpPr>
          <p:cNvPr id="119" name="Rectangle 20">
            <a:extLst>
              <a:ext uri="{FF2B5EF4-FFF2-40B4-BE49-F238E27FC236}">
                <a16:creationId xmlns:a16="http://schemas.microsoft.com/office/drawing/2014/main" id="{09606C49-1D06-4DAB-A987-CCCDA39E5E90}"/>
              </a:ext>
            </a:extLst>
          </p:cNvPr>
          <p:cNvSpPr>
            <a:spLocks noChangeArrowheads="1"/>
          </p:cNvSpPr>
          <p:nvPr/>
        </p:nvSpPr>
        <p:spPr bwMode="auto">
          <a:xfrm>
            <a:off x="1068388" y="3308481"/>
            <a:ext cx="304800" cy="15240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zh-CN"/>
          </a:p>
        </p:txBody>
      </p:sp>
      <p:cxnSp>
        <p:nvCxnSpPr>
          <p:cNvPr id="120" name="AutoShape 21">
            <a:extLst>
              <a:ext uri="{FF2B5EF4-FFF2-40B4-BE49-F238E27FC236}">
                <a16:creationId xmlns:a16="http://schemas.microsoft.com/office/drawing/2014/main" id="{E4EDA0DF-F023-4B63-B768-B094E866D106}"/>
              </a:ext>
            </a:extLst>
          </p:cNvPr>
          <p:cNvCxnSpPr>
            <a:cxnSpLocks noChangeShapeType="1"/>
            <a:stCxn id="117" idx="2"/>
            <a:endCxn id="119" idx="1"/>
          </p:cNvCxnSpPr>
          <p:nvPr/>
        </p:nvCxnSpPr>
        <p:spPr bwMode="auto">
          <a:xfrm rot="16200000" flipH="1">
            <a:off x="611188" y="2927481"/>
            <a:ext cx="533400" cy="381000"/>
          </a:xfrm>
          <a:prstGeom prst="bentConnector2">
            <a:avLst/>
          </a:prstGeom>
          <a:noFill/>
          <a:ln w="76200">
            <a:solidFill>
              <a:srgbClr val="808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AutoShape 22">
            <a:extLst>
              <a:ext uri="{FF2B5EF4-FFF2-40B4-BE49-F238E27FC236}">
                <a16:creationId xmlns:a16="http://schemas.microsoft.com/office/drawing/2014/main" id="{871615FF-D621-41D7-AD71-1A8FA31DC7C1}"/>
              </a:ext>
            </a:extLst>
          </p:cNvPr>
          <p:cNvCxnSpPr>
            <a:cxnSpLocks noChangeShapeType="1"/>
            <a:stCxn id="116" idx="2"/>
            <a:endCxn id="119" idx="3"/>
          </p:cNvCxnSpPr>
          <p:nvPr/>
        </p:nvCxnSpPr>
        <p:spPr bwMode="auto">
          <a:xfrm rot="5400000">
            <a:off x="1449388" y="2775081"/>
            <a:ext cx="533400" cy="685800"/>
          </a:xfrm>
          <a:prstGeom prst="bentConnector2">
            <a:avLst/>
          </a:prstGeom>
          <a:noFill/>
          <a:ln w="76200">
            <a:solidFill>
              <a:srgbClr val="808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AutoShape 23">
            <a:extLst>
              <a:ext uri="{FF2B5EF4-FFF2-40B4-BE49-F238E27FC236}">
                <a16:creationId xmlns:a16="http://schemas.microsoft.com/office/drawing/2014/main" id="{95FEF3F9-F0A1-416C-A4A7-89BD5FE8705B}"/>
              </a:ext>
            </a:extLst>
          </p:cNvPr>
          <p:cNvCxnSpPr>
            <a:cxnSpLocks noChangeShapeType="1"/>
            <a:stCxn id="115" idx="2"/>
            <a:endCxn id="119" idx="3"/>
          </p:cNvCxnSpPr>
          <p:nvPr/>
        </p:nvCxnSpPr>
        <p:spPr bwMode="auto">
          <a:xfrm rot="5400000">
            <a:off x="1635919" y="1590013"/>
            <a:ext cx="1531937" cy="2057400"/>
          </a:xfrm>
          <a:prstGeom prst="bentConnector2">
            <a:avLst/>
          </a:prstGeom>
          <a:noFill/>
          <a:ln w="76200">
            <a:solidFill>
              <a:srgbClr val="808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 name="Freeform 26">
            <a:extLst>
              <a:ext uri="{FF2B5EF4-FFF2-40B4-BE49-F238E27FC236}">
                <a16:creationId xmlns:a16="http://schemas.microsoft.com/office/drawing/2014/main" id="{DCCDD8C6-8593-4CF6-99F3-3C2927A59959}"/>
              </a:ext>
            </a:extLst>
          </p:cNvPr>
          <p:cNvSpPr>
            <a:spLocks/>
          </p:cNvSpPr>
          <p:nvPr/>
        </p:nvSpPr>
        <p:spPr bwMode="auto">
          <a:xfrm>
            <a:off x="382588" y="2851281"/>
            <a:ext cx="3429000" cy="762000"/>
          </a:xfrm>
          <a:custGeom>
            <a:avLst/>
            <a:gdLst>
              <a:gd name="T0" fmla="*/ 0 w 2160"/>
              <a:gd name="T1" fmla="*/ 0 h 480"/>
              <a:gd name="T2" fmla="*/ 0 w 2160"/>
              <a:gd name="T3" fmla="*/ 762000 h 480"/>
              <a:gd name="T4" fmla="*/ 3429000 w 2160"/>
              <a:gd name="T5" fmla="*/ 762000 h 480"/>
              <a:gd name="T6" fmla="*/ 3429000 w 2160"/>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 h="480">
                <a:moveTo>
                  <a:pt x="0" y="0"/>
                </a:moveTo>
                <a:lnTo>
                  <a:pt x="0" y="480"/>
                </a:lnTo>
                <a:lnTo>
                  <a:pt x="2160" y="480"/>
                </a:lnTo>
                <a:lnTo>
                  <a:pt x="2160" y="0"/>
                </a:lnTo>
              </a:path>
            </a:pathLst>
          </a:custGeom>
          <a:noFill/>
          <a:ln w="19050" cmpd="sng">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en-US"/>
          </a:p>
        </p:txBody>
      </p:sp>
      <p:sp>
        <p:nvSpPr>
          <p:cNvPr id="124" name="Freeform 27">
            <a:extLst>
              <a:ext uri="{FF2B5EF4-FFF2-40B4-BE49-F238E27FC236}">
                <a16:creationId xmlns:a16="http://schemas.microsoft.com/office/drawing/2014/main" id="{A9BE3497-6481-4F25-9AAF-705D823A5901}"/>
              </a:ext>
            </a:extLst>
          </p:cNvPr>
          <p:cNvSpPr>
            <a:spLocks/>
          </p:cNvSpPr>
          <p:nvPr/>
        </p:nvSpPr>
        <p:spPr bwMode="auto">
          <a:xfrm>
            <a:off x="2363788" y="2851281"/>
            <a:ext cx="838200" cy="381000"/>
          </a:xfrm>
          <a:custGeom>
            <a:avLst/>
            <a:gdLst>
              <a:gd name="T0" fmla="*/ 838200 w 528"/>
              <a:gd name="T1" fmla="*/ 0 h 240"/>
              <a:gd name="T2" fmla="*/ 838200 w 528"/>
              <a:gd name="T3" fmla="*/ 381000 h 240"/>
              <a:gd name="T4" fmla="*/ 0 w 528"/>
              <a:gd name="T5" fmla="*/ 381000 h 240"/>
              <a:gd name="T6" fmla="*/ 0 w 528"/>
              <a:gd name="T7" fmla="*/ 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8" h="240">
                <a:moveTo>
                  <a:pt x="528" y="0"/>
                </a:moveTo>
                <a:lnTo>
                  <a:pt x="528" y="240"/>
                </a:lnTo>
                <a:lnTo>
                  <a:pt x="0" y="240"/>
                </a:lnTo>
                <a:lnTo>
                  <a:pt x="0" y="0"/>
                </a:lnTo>
              </a:path>
            </a:pathLst>
          </a:custGeom>
          <a:noFill/>
          <a:ln w="1905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en-US"/>
          </a:p>
        </p:txBody>
      </p:sp>
      <p:cxnSp>
        <p:nvCxnSpPr>
          <p:cNvPr id="125" name="AutoShape 28">
            <a:extLst>
              <a:ext uri="{FF2B5EF4-FFF2-40B4-BE49-F238E27FC236}">
                <a16:creationId xmlns:a16="http://schemas.microsoft.com/office/drawing/2014/main" id="{CA939484-7983-48B4-AF07-381ECBE93B9B}"/>
              </a:ext>
            </a:extLst>
          </p:cNvPr>
          <p:cNvCxnSpPr>
            <a:cxnSpLocks noChangeShapeType="1"/>
            <a:stCxn id="116" idx="1"/>
            <a:endCxn id="117" idx="3"/>
          </p:cNvCxnSpPr>
          <p:nvPr/>
        </p:nvCxnSpPr>
        <p:spPr bwMode="auto">
          <a:xfrm flipH="1">
            <a:off x="1220788" y="2546481"/>
            <a:ext cx="304800"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Freeform 29">
            <a:extLst>
              <a:ext uri="{FF2B5EF4-FFF2-40B4-BE49-F238E27FC236}">
                <a16:creationId xmlns:a16="http://schemas.microsoft.com/office/drawing/2014/main" id="{90A188A8-6B88-4923-A0CA-0D31631BFCCA}"/>
              </a:ext>
            </a:extLst>
          </p:cNvPr>
          <p:cNvSpPr>
            <a:spLocks/>
          </p:cNvSpPr>
          <p:nvPr/>
        </p:nvSpPr>
        <p:spPr bwMode="auto">
          <a:xfrm>
            <a:off x="915988" y="2851281"/>
            <a:ext cx="838200" cy="381000"/>
          </a:xfrm>
          <a:custGeom>
            <a:avLst/>
            <a:gdLst>
              <a:gd name="T0" fmla="*/ 838200 w 528"/>
              <a:gd name="T1" fmla="*/ 0 h 240"/>
              <a:gd name="T2" fmla="*/ 838200 w 528"/>
              <a:gd name="T3" fmla="*/ 381000 h 240"/>
              <a:gd name="T4" fmla="*/ 0 w 528"/>
              <a:gd name="T5" fmla="*/ 381000 h 240"/>
              <a:gd name="T6" fmla="*/ 0 w 528"/>
              <a:gd name="T7" fmla="*/ 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8" h="240">
                <a:moveTo>
                  <a:pt x="528" y="0"/>
                </a:moveTo>
                <a:lnTo>
                  <a:pt x="528" y="240"/>
                </a:lnTo>
                <a:lnTo>
                  <a:pt x="0" y="240"/>
                </a:lnTo>
                <a:lnTo>
                  <a:pt x="0" y="0"/>
                </a:lnTo>
              </a:path>
            </a:pathLst>
          </a:custGeom>
          <a:noFill/>
          <a:ln w="1905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en-US"/>
          </a:p>
        </p:txBody>
      </p:sp>
      <p:sp>
        <p:nvSpPr>
          <p:cNvPr id="127" name="Text Box 32">
            <a:extLst>
              <a:ext uri="{FF2B5EF4-FFF2-40B4-BE49-F238E27FC236}">
                <a16:creationId xmlns:a16="http://schemas.microsoft.com/office/drawing/2014/main" id="{13D39AA1-E96E-4732-B6CC-6B7B9513D5CB}"/>
              </a:ext>
            </a:extLst>
          </p:cNvPr>
          <p:cNvSpPr txBox="1">
            <a:spLocks noChangeArrowheads="1"/>
          </p:cNvSpPr>
          <p:nvPr/>
        </p:nvSpPr>
        <p:spPr bwMode="auto">
          <a:xfrm>
            <a:off x="1296988" y="2241681"/>
            <a:ext cx="2063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5</a:t>
            </a:r>
          </a:p>
        </p:txBody>
      </p:sp>
      <p:sp>
        <p:nvSpPr>
          <p:cNvPr id="128" name="Rectangle 11">
            <a:extLst>
              <a:ext uri="{FF2B5EF4-FFF2-40B4-BE49-F238E27FC236}">
                <a16:creationId xmlns:a16="http://schemas.microsoft.com/office/drawing/2014/main" id="{59D4D3C4-BBE2-470D-91F4-8AF57B48E815}"/>
              </a:ext>
            </a:extLst>
          </p:cNvPr>
          <p:cNvSpPr>
            <a:spLocks noChangeArrowheads="1"/>
          </p:cNvSpPr>
          <p:nvPr/>
        </p:nvSpPr>
        <p:spPr bwMode="auto">
          <a:xfrm>
            <a:off x="2897188" y="2241681"/>
            <a:ext cx="1066800" cy="609600"/>
          </a:xfrm>
          <a:prstGeom prst="rect">
            <a:avLst/>
          </a:prstGeom>
          <a:solidFill>
            <a:srgbClr val="99CCFF"/>
          </a:soli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99CCFF"/>
            </a:extrusionClr>
            <a:contourClr>
              <a:srgbClr val="99CC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Disk</a:t>
            </a:r>
            <a:br>
              <a:rPr lang="en-US" altLang="en-US"/>
            </a:br>
            <a:r>
              <a:rPr lang="en-US" altLang="en-US"/>
              <a:t>controller</a:t>
            </a:r>
          </a:p>
        </p:txBody>
      </p:sp>
      <p:sp>
        <p:nvSpPr>
          <p:cNvPr id="129" name="Line 34">
            <a:extLst>
              <a:ext uri="{FF2B5EF4-FFF2-40B4-BE49-F238E27FC236}">
                <a16:creationId xmlns:a16="http://schemas.microsoft.com/office/drawing/2014/main" id="{2F8E3F89-E8ED-4358-8741-6761834A312B}"/>
              </a:ext>
            </a:extLst>
          </p:cNvPr>
          <p:cNvSpPr>
            <a:spLocks noChangeShapeType="1"/>
          </p:cNvSpPr>
          <p:nvPr/>
        </p:nvSpPr>
        <p:spPr bwMode="auto">
          <a:xfrm flipV="1">
            <a:off x="3582988" y="1860681"/>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en-US"/>
          </a:p>
        </p:txBody>
      </p:sp>
      <p:sp>
        <p:nvSpPr>
          <p:cNvPr id="130" name="Line 35">
            <a:extLst>
              <a:ext uri="{FF2B5EF4-FFF2-40B4-BE49-F238E27FC236}">
                <a16:creationId xmlns:a16="http://schemas.microsoft.com/office/drawing/2014/main" id="{1B2D1AC6-5A9D-4337-A1EF-6C649AAF59C6}"/>
              </a:ext>
            </a:extLst>
          </p:cNvPr>
          <p:cNvSpPr>
            <a:spLocks noChangeShapeType="1"/>
          </p:cNvSpPr>
          <p:nvPr/>
        </p:nvSpPr>
        <p:spPr bwMode="auto">
          <a:xfrm>
            <a:off x="3201988" y="1860681"/>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endParaRPr lang="zh-CN" altLang="en-US"/>
          </a:p>
        </p:txBody>
      </p:sp>
      <p:sp>
        <p:nvSpPr>
          <p:cNvPr id="131" name="Text Box 38">
            <a:extLst>
              <a:ext uri="{FF2B5EF4-FFF2-40B4-BE49-F238E27FC236}">
                <a16:creationId xmlns:a16="http://schemas.microsoft.com/office/drawing/2014/main" id="{71CA8C48-2784-43B2-BAA0-994FF8C07F2B}"/>
              </a:ext>
            </a:extLst>
          </p:cNvPr>
          <p:cNvSpPr txBox="1">
            <a:spLocks noChangeArrowheads="1"/>
          </p:cNvSpPr>
          <p:nvPr/>
        </p:nvSpPr>
        <p:spPr bwMode="auto">
          <a:xfrm>
            <a:off x="2973388" y="1860681"/>
            <a:ext cx="2063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3</a:t>
            </a:r>
          </a:p>
        </p:txBody>
      </p:sp>
      <p:sp>
        <p:nvSpPr>
          <p:cNvPr id="132" name="Text Box 39">
            <a:extLst>
              <a:ext uri="{FF2B5EF4-FFF2-40B4-BE49-F238E27FC236}">
                <a16:creationId xmlns:a16="http://schemas.microsoft.com/office/drawing/2014/main" id="{59BA11E8-FF96-4680-A724-5B56E72C303E}"/>
              </a:ext>
            </a:extLst>
          </p:cNvPr>
          <p:cNvSpPr txBox="1">
            <a:spLocks noChangeArrowheads="1"/>
          </p:cNvSpPr>
          <p:nvPr/>
        </p:nvSpPr>
        <p:spPr bwMode="auto">
          <a:xfrm>
            <a:off x="3659188" y="1860681"/>
            <a:ext cx="2063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2</a:t>
            </a:r>
          </a:p>
        </p:txBody>
      </p:sp>
      <p:sp>
        <p:nvSpPr>
          <p:cNvPr id="133" name="Text Box 40">
            <a:extLst>
              <a:ext uri="{FF2B5EF4-FFF2-40B4-BE49-F238E27FC236}">
                <a16:creationId xmlns:a16="http://schemas.microsoft.com/office/drawing/2014/main" id="{F53B55E1-8214-45EF-9B4C-F79D5146AFF6}"/>
              </a:ext>
            </a:extLst>
          </p:cNvPr>
          <p:cNvSpPr txBox="1">
            <a:spLocks noChangeArrowheads="1"/>
          </p:cNvSpPr>
          <p:nvPr/>
        </p:nvSpPr>
        <p:spPr bwMode="auto">
          <a:xfrm>
            <a:off x="1525588" y="2851281"/>
            <a:ext cx="2063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6</a:t>
            </a:r>
          </a:p>
        </p:txBody>
      </p:sp>
      <p:sp>
        <p:nvSpPr>
          <p:cNvPr id="134" name="Text Box 41">
            <a:extLst>
              <a:ext uri="{FF2B5EF4-FFF2-40B4-BE49-F238E27FC236}">
                <a16:creationId xmlns:a16="http://schemas.microsoft.com/office/drawing/2014/main" id="{BB3CF98A-FF6D-4378-9263-355E56E84454}"/>
              </a:ext>
            </a:extLst>
          </p:cNvPr>
          <p:cNvSpPr txBox="1">
            <a:spLocks noChangeArrowheads="1"/>
          </p:cNvSpPr>
          <p:nvPr/>
        </p:nvSpPr>
        <p:spPr bwMode="auto">
          <a:xfrm>
            <a:off x="153988" y="2851281"/>
            <a:ext cx="2063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1</a:t>
            </a:r>
          </a:p>
        </p:txBody>
      </p:sp>
      <p:sp>
        <p:nvSpPr>
          <p:cNvPr id="135" name="Text Box 42">
            <a:extLst>
              <a:ext uri="{FF2B5EF4-FFF2-40B4-BE49-F238E27FC236}">
                <a16:creationId xmlns:a16="http://schemas.microsoft.com/office/drawing/2014/main" id="{2A0A820F-1AEA-44D6-A895-D454BD9BA698}"/>
              </a:ext>
            </a:extLst>
          </p:cNvPr>
          <p:cNvSpPr txBox="1">
            <a:spLocks noChangeArrowheads="1"/>
          </p:cNvSpPr>
          <p:nvPr/>
        </p:nvSpPr>
        <p:spPr bwMode="auto">
          <a:xfrm>
            <a:off x="2973388" y="2851281"/>
            <a:ext cx="2063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4</a:t>
            </a:r>
          </a:p>
        </p:txBody>
      </p:sp>
      <p:sp>
        <p:nvSpPr>
          <p:cNvPr id="136" name="Rectangle 44">
            <a:extLst>
              <a:ext uri="{FF2B5EF4-FFF2-40B4-BE49-F238E27FC236}">
                <a16:creationId xmlns:a16="http://schemas.microsoft.com/office/drawing/2014/main" id="{759196DC-6E3F-4142-8924-6355ED812D64}"/>
              </a:ext>
            </a:extLst>
          </p:cNvPr>
          <p:cNvSpPr>
            <a:spLocks noGrp="1" noChangeArrowheads="1"/>
          </p:cNvSpPr>
          <p:nvPr/>
        </p:nvSpPr>
        <p:spPr bwMode="auto">
          <a:xfrm>
            <a:off x="763588" y="3879981"/>
            <a:ext cx="8116888"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10000"/>
              </a:spcBef>
              <a:spcAft>
                <a:spcPct val="0"/>
              </a:spcAft>
              <a:buClr>
                <a:schemeClr val="folHlink"/>
              </a:buClr>
              <a:buSzPct val="60000"/>
              <a:buFont typeface="Wingdings" panose="05000000000000000000" pitchFamily="2" charset="2"/>
              <a:buChar char="n"/>
              <a:defRPr sz="2800" kern="1200">
                <a:solidFill>
                  <a:schemeClr val="tx1"/>
                </a:solidFill>
                <a:latin typeface="+mn-lt"/>
                <a:ea typeface="+mn-ea"/>
                <a:cs typeface="+mn-cs"/>
              </a:defRPr>
            </a:lvl1pPr>
            <a:lvl2pPr marL="742950" indent="-285750" algn="l" rtl="0" eaLnBrk="0" fontAlgn="base" hangingPunct="0">
              <a:spcBef>
                <a:spcPct val="10000"/>
              </a:spcBef>
              <a:spcAft>
                <a:spcPct val="0"/>
              </a:spcAft>
              <a:buClr>
                <a:schemeClr val="hlink"/>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eaLnBrk="0" fontAlgn="base" hangingPunct="0">
              <a:spcBef>
                <a:spcPct val="5000"/>
              </a:spcBef>
              <a:spcAft>
                <a:spcPct val="0"/>
              </a:spcAft>
              <a:buClr>
                <a:schemeClr val="accent1"/>
              </a:buClr>
              <a:buSzPct val="60000"/>
              <a:buFont typeface="Wingdings" panose="05000000000000000000" pitchFamily="2" charset="2"/>
              <a:buChar char="n"/>
              <a:defRPr sz="2000" kern="1200">
                <a:solidFill>
                  <a:schemeClr val="tx1"/>
                </a:solidFill>
                <a:latin typeface="+mn-lt"/>
                <a:ea typeface="+mn-ea"/>
                <a:cs typeface="+mn-cs"/>
              </a:defRPr>
            </a:lvl3pPr>
            <a:lvl4pPr marL="1600200" indent="-228600" algn="l" rtl="0" eaLnBrk="0" fontAlgn="base" hangingPunct="0">
              <a:spcBef>
                <a:spcPct val="5000"/>
              </a:spcBef>
              <a:spcAft>
                <a:spcPct val="0"/>
              </a:spcAft>
              <a:buClr>
                <a:schemeClr val="tx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5000"/>
              </a:spcBef>
              <a:spcAft>
                <a:spcPct val="0"/>
              </a:spcAft>
              <a:buClr>
                <a:schemeClr val="hlink"/>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2400" dirty="0"/>
              <a:t>Left: sequence as seen by hardware</a:t>
            </a:r>
          </a:p>
          <a:p>
            <a:pPr lvl="1" eaLnBrk="1" hangingPunct="1"/>
            <a:r>
              <a:rPr lang="en-US" altLang="en-US" sz="2000" dirty="0"/>
              <a:t>Request sent to controller, then to disk</a:t>
            </a:r>
          </a:p>
          <a:p>
            <a:pPr lvl="1" eaLnBrk="1" hangingPunct="1"/>
            <a:r>
              <a:rPr lang="en-US" altLang="en-US" sz="2000" dirty="0"/>
              <a:t>Disk responds, signals disk controller which tells interrupt controller</a:t>
            </a:r>
          </a:p>
          <a:p>
            <a:pPr lvl="1" eaLnBrk="1" hangingPunct="1"/>
            <a:r>
              <a:rPr lang="en-US" altLang="en-US" sz="2000" dirty="0"/>
              <a:t>Interrupt controller notifies CPU</a:t>
            </a:r>
          </a:p>
          <a:p>
            <a:pPr eaLnBrk="1" hangingPunct="1"/>
            <a:r>
              <a:rPr lang="en-US" altLang="en-US" sz="2400" dirty="0"/>
              <a:t>Right: interrupt handling (software point of view)</a:t>
            </a:r>
          </a:p>
        </p:txBody>
      </p:sp>
      <p:sp>
        <p:nvSpPr>
          <p:cNvPr id="137" name="Rectangle 46">
            <a:extLst>
              <a:ext uri="{FF2B5EF4-FFF2-40B4-BE49-F238E27FC236}">
                <a16:creationId xmlns:a16="http://schemas.microsoft.com/office/drawing/2014/main" id="{0DB2900B-0A93-46B1-925D-45B0AEC0D169}"/>
              </a:ext>
            </a:extLst>
          </p:cNvPr>
          <p:cNvSpPr>
            <a:spLocks noChangeArrowheads="1"/>
          </p:cNvSpPr>
          <p:nvPr/>
        </p:nvSpPr>
        <p:spPr bwMode="auto">
          <a:xfrm>
            <a:off x="6097588" y="1632081"/>
            <a:ext cx="1828800" cy="3048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Instruction</a:t>
            </a:r>
            <a:r>
              <a:rPr lang="en-US" altLang="en-US" baseline="-25000"/>
              <a:t>n</a:t>
            </a:r>
            <a:endParaRPr lang="en-US" altLang="en-US"/>
          </a:p>
        </p:txBody>
      </p:sp>
      <p:sp>
        <p:nvSpPr>
          <p:cNvPr id="138" name="Rectangle 47">
            <a:extLst>
              <a:ext uri="{FF2B5EF4-FFF2-40B4-BE49-F238E27FC236}">
                <a16:creationId xmlns:a16="http://schemas.microsoft.com/office/drawing/2014/main" id="{5E75C4CB-DC3D-4A76-81AB-20DFDC3FB011}"/>
              </a:ext>
            </a:extLst>
          </p:cNvPr>
          <p:cNvSpPr>
            <a:spLocks noChangeArrowheads="1"/>
          </p:cNvSpPr>
          <p:nvPr/>
        </p:nvSpPr>
        <p:spPr bwMode="auto">
          <a:xfrm>
            <a:off x="6097588" y="2622681"/>
            <a:ext cx="1828800" cy="129540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Operating</a:t>
            </a:r>
            <a:br>
              <a:rPr lang="en-US" altLang="en-US"/>
            </a:br>
            <a:r>
              <a:rPr lang="en-US" altLang="en-US"/>
              <a:t>system</a:t>
            </a:r>
          </a:p>
        </p:txBody>
      </p:sp>
      <p:sp>
        <p:nvSpPr>
          <p:cNvPr id="139" name="Rectangle 50">
            <a:extLst>
              <a:ext uri="{FF2B5EF4-FFF2-40B4-BE49-F238E27FC236}">
                <a16:creationId xmlns:a16="http://schemas.microsoft.com/office/drawing/2014/main" id="{C99609A6-952D-4512-8C62-49FEF11C5F6A}"/>
              </a:ext>
            </a:extLst>
          </p:cNvPr>
          <p:cNvSpPr>
            <a:spLocks noChangeArrowheads="1"/>
          </p:cNvSpPr>
          <p:nvPr/>
        </p:nvSpPr>
        <p:spPr bwMode="auto">
          <a:xfrm>
            <a:off x="6097588" y="1936881"/>
            <a:ext cx="1828800" cy="3048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Instruction</a:t>
            </a:r>
            <a:r>
              <a:rPr lang="en-US" altLang="en-US" baseline="-25000"/>
              <a:t>n+1</a:t>
            </a:r>
            <a:endParaRPr lang="en-US" altLang="en-US"/>
          </a:p>
        </p:txBody>
      </p:sp>
      <p:sp>
        <p:nvSpPr>
          <p:cNvPr id="140" name="Rectangle 51">
            <a:extLst>
              <a:ext uri="{FF2B5EF4-FFF2-40B4-BE49-F238E27FC236}">
                <a16:creationId xmlns:a16="http://schemas.microsoft.com/office/drawing/2014/main" id="{344C56B7-C541-48A1-9416-338787EAAD74}"/>
              </a:ext>
            </a:extLst>
          </p:cNvPr>
          <p:cNvSpPr>
            <a:spLocks noChangeArrowheads="1"/>
          </p:cNvSpPr>
          <p:nvPr/>
        </p:nvSpPr>
        <p:spPr bwMode="auto">
          <a:xfrm>
            <a:off x="6097588" y="3537081"/>
            <a:ext cx="1828800" cy="3048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Interrupt handler</a:t>
            </a:r>
          </a:p>
        </p:txBody>
      </p:sp>
      <p:cxnSp>
        <p:nvCxnSpPr>
          <p:cNvPr id="141" name="AutoShape 52">
            <a:extLst>
              <a:ext uri="{FF2B5EF4-FFF2-40B4-BE49-F238E27FC236}">
                <a16:creationId xmlns:a16="http://schemas.microsoft.com/office/drawing/2014/main" id="{DE3EBDA4-9EE4-4711-9A2C-1D75A693F65C}"/>
              </a:ext>
            </a:extLst>
          </p:cNvPr>
          <p:cNvCxnSpPr>
            <a:cxnSpLocks noChangeShapeType="1"/>
            <a:stCxn id="137" idx="1"/>
            <a:endCxn id="140" idx="1"/>
          </p:cNvCxnSpPr>
          <p:nvPr/>
        </p:nvCxnSpPr>
        <p:spPr bwMode="auto">
          <a:xfrm rot="10800000" flipH="1" flipV="1">
            <a:off x="6097588" y="1784481"/>
            <a:ext cx="1588" cy="1905000"/>
          </a:xfrm>
          <a:prstGeom prst="curvedConnector3">
            <a:avLst>
              <a:gd name="adj1" fmla="val -144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AutoShape 54">
            <a:extLst>
              <a:ext uri="{FF2B5EF4-FFF2-40B4-BE49-F238E27FC236}">
                <a16:creationId xmlns:a16="http://schemas.microsoft.com/office/drawing/2014/main" id="{50535934-F21B-458E-8A12-F08B3222EC96}"/>
              </a:ext>
            </a:extLst>
          </p:cNvPr>
          <p:cNvCxnSpPr>
            <a:cxnSpLocks noChangeShapeType="1"/>
            <a:stCxn id="140" idx="3"/>
            <a:endCxn id="139" idx="3"/>
          </p:cNvCxnSpPr>
          <p:nvPr/>
        </p:nvCxnSpPr>
        <p:spPr bwMode="auto">
          <a:xfrm flipV="1">
            <a:off x="7926388" y="2089281"/>
            <a:ext cx="1588" cy="1600200"/>
          </a:xfrm>
          <a:prstGeom prst="curvedConnector3">
            <a:avLst>
              <a:gd name="adj1" fmla="val 144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Text Box 55">
            <a:extLst>
              <a:ext uri="{FF2B5EF4-FFF2-40B4-BE49-F238E27FC236}">
                <a16:creationId xmlns:a16="http://schemas.microsoft.com/office/drawing/2014/main" id="{B302BCF6-B52B-4982-8D19-23E119807736}"/>
              </a:ext>
            </a:extLst>
          </p:cNvPr>
          <p:cNvSpPr txBox="1">
            <a:spLocks noChangeArrowheads="1"/>
          </p:cNvSpPr>
          <p:nvPr/>
        </p:nvSpPr>
        <p:spPr bwMode="auto">
          <a:xfrm>
            <a:off x="4795838" y="2013081"/>
            <a:ext cx="1127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1: Interrupt</a:t>
            </a:r>
          </a:p>
        </p:txBody>
      </p:sp>
      <p:sp>
        <p:nvSpPr>
          <p:cNvPr id="144" name="Text Box 56">
            <a:extLst>
              <a:ext uri="{FF2B5EF4-FFF2-40B4-BE49-F238E27FC236}">
                <a16:creationId xmlns:a16="http://schemas.microsoft.com/office/drawing/2014/main" id="{A658AA52-8C93-41E1-8007-D91D146ECA9F}"/>
              </a:ext>
            </a:extLst>
          </p:cNvPr>
          <p:cNvSpPr txBox="1">
            <a:spLocks noChangeArrowheads="1"/>
          </p:cNvSpPr>
          <p:nvPr/>
        </p:nvSpPr>
        <p:spPr bwMode="auto">
          <a:xfrm>
            <a:off x="6053138" y="3918081"/>
            <a:ext cx="1870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2: Process interrupt</a:t>
            </a:r>
          </a:p>
        </p:txBody>
      </p:sp>
      <p:sp>
        <p:nvSpPr>
          <p:cNvPr id="145" name="Text Box 57">
            <a:extLst>
              <a:ext uri="{FF2B5EF4-FFF2-40B4-BE49-F238E27FC236}">
                <a16:creationId xmlns:a16="http://schemas.microsoft.com/office/drawing/2014/main" id="{4E958288-031E-4C3A-A2D6-CD5AFE8801E6}"/>
              </a:ext>
            </a:extLst>
          </p:cNvPr>
          <p:cNvSpPr txBox="1">
            <a:spLocks noChangeArrowheads="1"/>
          </p:cNvSpPr>
          <p:nvPr/>
        </p:nvSpPr>
        <p:spPr bwMode="auto">
          <a:xfrm>
            <a:off x="8040688" y="3308481"/>
            <a:ext cx="9493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defPPr>
              <a:defRPr lang="en-US"/>
            </a:defPPr>
            <a:lvl1pPr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panose="02020603050405020304" pitchFamily="18" charset="0"/>
                <a:ea typeface="+mn-ea"/>
                <a:cs typeface="+mn-cs"/>
              </a:defRPr>
            </a:lvl5pPr>
            <a:lvl6pPr marL="2286000" algn="l" defTabSz="914400" rtl="0" eaLnBrk="1" latinLnBrk="0" hangingPunct="1">
              <a:defRPr kern="1200">
                <a:solidFill>
                  <a:schemeClr val="tx1"/>
                </a:solidFill>
                <a:latin typeface="Times" panose="02020603050405020304" pitchFamily="18" charset="0"/>
                <a:ea typeface="+mn-ea"/>
                <a:cs typeface="+mn-cs"/>
              </a:defRPr>
            </a:lvl6pPr>
            <a:lvl7pPr marL="2743200" algn="l" defTabSz="914400" rtl="0" eaLnBrk="1" latinLnBrk="0" hangingPunct="1">
              <a:defRPr kern="1200">
                <a:solidFill>
                  <a:schemeClr val="tx1"/>
                </a:solidFill>
                <a:latin typeface="Times" panose="02020603050405020304" pitchFamily="18" charset="0"/>
                <a:ea typeface="+mn-ea"/>
                <a:cs typeface="+mn-cs"/>
              </a:defRPr>
            </a:lvl7pPr>
            <a:lvl8pPr marL="3200400" algn="l" defTabSz="914400" rtl="0" eaLnBrk="1" latinLnBrk="0" hangingPunct="1">
              <a:defRPr kern="1200">
                <a:solidFill>
                  <a:schemeClr val="tx1"/>
                </a:solidFill>
                <a:latin typeface="Times" panose="02020603050405020304" pitchFamily="18" charset="0"/>
                <a:ea typeface="+mn-ea"/>
                <a:cs typeface="+mn-cs"/>
              </a:defRPr>
            </a:lvl8pPr>
            <a:lvl9pPr marL="3657600" algn="l" defTabSz="914400" rtl="0" eaLnBrk="1" latinLnBrk="0" hangingPunct="1">
              <a:defRPr kern="1200">
                <a:solidFill>
                  <a:schemeClr val="tx1"/>
                </a:solidFill>
                <a:latin typeface="Times" panose="02020603050405020304" pitchFamily="18" charset="0"/>
                <a:ea typeface="+mn-ea"/>
                <a:cs typeface="+mn-cs"/>
              </a:defRPr>
            </a:lvl9pPr>
          </a:lstStyle>
          <a:p>
            <a:pPr algn="ctr"/>
            <a:r>
              <a:rPr lang="en-US" altLang="en-US"/>
              <a:t>3: Return</a:t>
            </a:r>
          </a:p>
        </p:txBody>
      </p:sp>
    </p:spTree>
    <p:extLst>
      <p:ext uri="{BB962C8B-B14F-4D97-AF65-F5344CB8AC3E}">
        <p14:creationId xmlns:p14="http://schemas.microsoft.com/office/powerpoint/2010/main" val="2588237411"/>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1693515" y="1508195"/>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600" dirty="0">
              <a:solidFill>
                <a:srgbClr val="1557AE"/>
              </a:solidFill>
              <a:effectLst/>
              <a:ea typeface="黑体" pitchFamily="49" charset="-122"/>
            </a:endParaRPr>
          </a:p>
        </p:txBody>
      </p:sp>
      <p:sp>
        <p:nvSpPr>
          <p:cNvPr id="2255876" name="Rectangle 20"/>
          <p:cNvSpPr>
            <a:spLocks noChangeArrowheads="1"/>
          </p:cNvSpPr>
          <p:nvPr/>
        </p:nvSpPr>
        <p:spPr bwMode="auto">
          <a:xfrm>
            <a:off x="334536" y="1020340"/>
            <a:ext cx="6284690" cy="34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000" dirty="0">
                <a:solidFill>
                  <a:srgbClr val="000000"/>
                </a:solidFill>
                <a:effectLst/>
                <a:latin typeface="+mn-lt"/>
                <a:ea typeface="黑体" pitchFamily="49" charset="-122"/>
              </a:rPr>
              <a:t>UNIX is the ancestor of lots of modern operating systems</a:t>
            </a:r>
            <a:endParaRPr lang="zh-CN" altLang="en-US" sz="2000" baseline="30000" dirty="0">
              <a:solidFill>
                <a:srgbClr val="000000"/>
              </a:solidFill>
              <a:effectLst/>
              <a:latin typeface="+mn-lt"/>
              <a:ea typeface="黑体"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438800"/>
            <a:ext cx="7631241" cy="5085507"/>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31500" t="19959" r="31488" b="20191"/>
          <a:stretch/>
        </p:blipFill>
        <p:spPr>
          <a:xfrm>
            <a:off x="2421285" y="6047312"/>
            <a:ext cx="328042" cy="397839"/>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850" y="5651646"/>
            <a:ext cx="496724" cy="548680"/>
          </a:xfrm>
          <a:prstGeom prst="rect">
            <a:avLst/>
          </a:prstGeom>
        </p:spPr>
      </p:pic>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r="61564"/>
          <a:stretch/>
        </p:blipFill>
        <p:spPr>
          <a:xfrm>
            <a:off x="2908007" y="6071251"/>
            <a:ext cx="396421" cy="412156"/>
          </a:xfrm>
          <a:prstGeom prst="rect">
            <a:avLst/>
          </a:prstGeom>
        </p:spPr>
      </p:pic>
      <p:sp>
        <p:nvSpPr>
          <p:cNvPr id="8" name="Rectangle 27"/>
          <p:cNvSpPr>
            <a:spLocks noChangeArrowheads="1"/>
          </p:cNvSpPr>
          <p:nvPr/>
        </p:nvSpPr>
        <p:spPr bwMode="auto">
          <a:xfrm>
            <a:off x="914399" y="266900"/>
            <a:ext cx="8564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Since 1967: </a:t>
            </a:r>
            <a:r>
              <a:rPr lang="en-US" altLang="zh-CN" sz="3600" b="1" dirty="0">
                <a:solidFill>
                  <a:srgbClr val="1557AE"/>
                </a:solidFill>
                <a:ea typeface="黑体" pitchFamily="49" charset="-122"/>
              </a:rPr>
              <a:t>UNIX and UNIX-like OSs</a:t>
            </a:r>
          </a:p>
        </p:txBody>
      </p:sp>
      <p:pic>
        <p:nvPicPr>
          <p:cNvPr id="9" name="图片 8"/>
          <p:cNvPicPr>
            <a:picLocks noChangeAspect="1"/>
          </p:cNvPicPr>
          <p:nvPr/>
        </p:nvPicPr>
        <p:blipFill>
          <a:blip r:embed="rId7"/>
          <a:stretch>
            <a:fillRect/>
          </a:stretch>
        </p:blipFill>
        <p:spPr>
          <a:xfrm>
            <a:off x="-89172" y="-49"/>
            <a:ext cx="847417" cy="1012024"/>
          </a:xfrm>
          <a:prstGeom prst="rect">
            <a:avLst/>
          </a:prstGeom>
        </p:spPr>
      </p:pic>
    </p:spTree>
    <p:extLst>
      <p:ext uri="{BB962C8B-B14F-4D97-AF65-F5344CB8AC3E}">
        <p14:creationId xmlns:p14="http://schemas.microsoft.com/office/powerpoint/2010/main" val="547254279"/>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2825315" y="1396773"/>
            <a:ext cx="885723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600" dirty="0">
              <a:solidFill>
                <a:srgbClr val="1557AE"/>
              </a:solidFill>
              <a:effectLst/>
              <a:ea typeface="黑体" pitchFamily="49" charset="-122"/>
            </a:endParaRPr>
          </a:p>
        </p:txBody>
      </p:sp>
      <p:sp>
        <p:nvSpPr>
          <p:cNvPr id="2255876" name="Rectangle 20"/>
          <p:cNvSpPr>
            <a:spLocks noChangeArrowheads="1"/>
          </p:cNvSpPr>
          <p:nvPr/>
        </p:nvSpPr>
        <p:spPr bwMode="auto">
          <a:xfrm>
            <a:off x="671056" y="988089"/>
            <a:ext cx="8713093" cy="94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000" dirty="0">
                <a:solidFill>
                  <a:srgbClr val="000000"/>
                </a:solidFill>
                <a:effectLst/>
                <a:latin typeface="+mn-lt"/>
                <a:ea typeface="黑体" pitchFamily="49" charset="-122"/>
              </a:rPr>
              <a:t>1970s - 1980s: The rise of PC lead the rise of opportunities new operating systems and </a:t>
            </a:r>
            <a:r>
              <a:rPr lang="en-US" altLang="zh-CN" sz="2000" dirty="0" err="1">
                <a:solidFill>
                  <a:srgbClr val="000000"/>
                </a:solidFill>
                <a:effectLst/>
                <a:latin typeface="+mn-lt"/>
                <a:ea typeface="黑体" pitchFamily="49" charset="-122"/>
              </a:rPr>
              <a:t>softwares</a:t>
            </a:r>
            <a:r>
              <a:rPr lang="en-US" altLang="zh-CN" sz="2000" dirty="0">
                <a:solidFill>
                  <a:srgbClr val="000000"/>
                </a:solidFill>
                <a:effectLst/>
                <a:latin typeface="+mn-lt"/>
                <a:ea typeface="黑体" pitchFamily="49" charset="-122"/>
              </a:rPr>
              <a:t>.</a:t>
            </a:r>
            <a:endParaRPr lang="zh-CN" altLang="en-US" sz="2000" baseline="30000" dirty="0">
              <a:solidFill>
                <a:srgbClr val="000000"/>
              </a:solidFill>
              <a:effectLst/>
              <a:latin typeface="+mn-lt"/>
              <a:ea typeface="黑体" pitchFamily="49" charset="-122"/>
            </a:endParaRPr>
          </a:p>
        </p:txBody>
      </p:sp>
      <p:sp>
        <p:nvSpPr>
          <p:cNvPr id="10" name="文本框 9"/>
          <p:cNvSpPr txBox="1"/>
          <p:nvPr/>
        </p:nvSpPr>
        <p:spPr>
          <a:xfrm>
            <a:off x="5423940" y="1758964"/>
            <a:ext cx="3468540" cy="2339102"/>
          </a:xfrm>
          <a:prstGeom prst="rect">
            <a:avLst/>
          </a:prstGeom>
          <a:noFill/>
        </p:spPr>
        <p:txBody>
          <a:bodyPr wrap="square" rtlCol="0">
            <a:spAutoFit/>
          </a:bodyPr>
          <a:lstStyle/>
          <a:p>
            <a:r>
              <a:rPr lang="en-US" sz="1800" b="1">
                <a:solidFill>
                  <a:srgbClr val="000000"/>
                </a:solidFill>
                <a:effectLst/>
              </a:rPr>
              <a:t>Microsoft’s MS-DOS</a:t>
            </a:r>
          </a:p>
          <a:p>
            <a:pPr marL="285750" indent="-285750">
              <a:buFont typeface="Arial" panose="020B0604020202020204" pitchFamily="34" charset="0"/>
              <a:buChar char="•"/>
            </a:pPr>
            <a:r>
              <a:rPr lang="en-US" sz="1600">
                <a:solidFill>
                  <a:srgbClr val="000000"/>
                </a:solidFill>
                <a:effectLst/>
              </a:rPr>
              <a:t>It was resulted from a request in 1981 by IBM for an operating system to use in its IBM PC</a:t>
            </a:r>
          </a:p>
          <a:p>
            <a:pPr marL="285750" indent="-285750">
              <a:buFont typeface="Arial" panose="020B0604020202020204" pitchFamily="34" charset="0"/>
              <a:buChar char="•"/>
            </a:pPr>
            <a:r>
              <a:rPr lang="en-US" sz="1600">
                <a:solidFill>
                  <a:srgbClr val="000000"/>
                </a:solidFill>
                <a:effectLst/>
              </a:rPr>
              <a:t>A clone of </a:t>
            </a:r>
            <a:r>
              <a:rPr lang="en-US" sz="1600" b="1">
                <a:solidFill>
                  <a:srgbClr val="000000"/>
                </a:solidFill>
                <a:effectLst/>
              </a:rPr>
              <a:t>CP /M</a:t>
            </a:r>
            <a:r>
              <a:rPr lang="en-US" sz="1600">
                <a:solidFill>
                  <a:srgbClr val="000000"/>
                </a:solidFill>
                <a:effectLst/>
              </a:rPr>
              <a:t> (another OS)</a:t>
            </a:r>
          </a:p>
          <a:p>
            <a:pPr marL="285750" indent="-285750">
              <a:buFont typeface="Arial" panose="020B0604020202020204" pitchFamily="34" charset="0"/>
              <a:buChar char="•"/>
            </a:pPr>
            <a:r>
              <a:rPr lang="en-US" sz="1600">
                <a:solidFill>
                  <a:srgbClr val="000000"/>
                </a:solidFill>
                <a:effectLst/>
              </a:rPr>
              <a:t>A disk operating system</a:t>
            </a:r>
          </a:p>
          <a:p>
            <a:pPr marL="285750" indent="-285750">
              <a:buFont typeface="Arial" panose="020B0604020202020204" pitchFamily="34" charset="0"/>
              <a:buChar char="•"/>
            </a:pPr>
            <a:r>
              <a:rPr lang="en-US" sz="1600">
                <a:solidFill>
                  <a:srgbClr val="000000"/>
                </a:solidFill>
                <a:effectLst/>
              </a:rPr>
              <a:t>Initially version only support floppy</a:t>
            </a:r>
          </a:p>
          <a:p>
            <a:pPr marL="285750" indent="-285750">
              <a:buFont typeface="Arial" panose="020B0604020202020204" pitchFamily="34" charset="0"/>
              <a:buChar char="•"/>
            </a:pPr>
            <a:r>
              <a:rPr lang="en-US" sz="1600">
                <a:solidFill>
                  <a:srgbClr val="000000"/>
                </a:solidFill>
                <a:effectLst/>
              </a:rPr>
              <a:t>Single-user OS</a:t>
            </a:r>
          </a:p>
          <a:p>
            <a:pPr marL="285750" indent="-285750">
              <a:buFont typeface="Arial" panose="020B0604020202020204" pitchFamily="34" charset="0"/>
              <a:buChar char="•"/>
            </a:pPr>
            <a:r>
              <a:rPr lang="en-US" sz="1600">
                <a:solidFill>
                  <a:srgbClr val="000000"/>
                </a:solidFill>
                <a:effectLst/>
              </a:rPr>
              <a:t>Still used in embedded x86 system</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848312"/>
            <a:ext cx="1695450" cy="62865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1174" y="1840050"/>
            <a:ext cx="2768254" cy="1915632"/>
          </a:xfrm>
          <a:prstGeom prst="rect">
            <a:avLst/>
          </a:prstGeom>
        </p:spPr>
      </p:pic>
      <p:sp>
        <p:nvSpPr>
          <p:cNvPr id="17" name="文本框 16"/>
          <p:cNvSpPr txBox="1"/>
          <p:nvPr/>
        </p:nvSpPr>
        <p:spPr>
          <a:xfrm>
            <a:off x="705370" y="3764760"/>
            <a:ext cx="4706738" cy="461665"/>
          </a:xfrm>
          <a:prstGeom prst="rect">
            <a:avLst/>
          </a:prstGeom>
          <a:noFill/>
        </p:spPr>
        <p:txBody>
          <a:bodyPr wrap="none" rtlCol="0">
            <a:spAutoFit/>
          </a:bodyPr>
          <a:lstStyle/>
          <a:p>
            <a:r>
              <a:rPr lang="en-US" sz="1200">
                <a:solidFill>
                  <a:srgbClr val="000000"/>
                </a:solidFill>
                <a:effectLst/>
              </a:rPr>
              <a:t>IBM gave Microsoft a contract to develop the OS for the new line of PCs.</a:t>
            </a:r>
          </a:p>
          <a:p>
            <a:r>
              <a:rPr lang="en-US" sz="1200">
                <a:solidFill>
                  <a:srgbClr val="000000"/>
                </a:solidFill>
                <a:effectLst/>
              </a:rPr>
              <a:t>MS-DOS (Or FreeDOS) is still used in some specifical workplace.</a:t>
            </a:r>
          </a:p>
        </p:txBody>
      </p:sp>
      <p:pic>
        <p:nvPicPr>
          <p:cNvPr id="18" name="图片 17"/>
          <p:cNvPicPr>
            <a:picLocks noChangeAspect="1"/>
          </p:cNvPicPr>
          <p:nvPr/>
        </p:nvPicPr>
        <p:blipFill rotWithShape="1">
          <a:blip r:embed="rId5" cstate="print">
            <a:extLst>
              <a:ext uri="{28A0092B-C50C-407E-A947-70E740481C1C}">
                <a14:useLocalDpi xmlns:a14="http://schemas.microsoft.com/office/drawing/2010/main" val="0"/>
              </a:ext>
            </a:extLst>
          </a:blip>
          <a:srcRect l="5981" r="16281"/>
          <a:stretch/>
        </p:blipFill>
        <p:spPr>
          <a:xfrm>
            <a:off x="755577" y="4403754"/>
            <a:ext cx="1939873" cy="1661014"/>
          </a:xfrm>
          <a:prstGeom prst="rect">
            <a:avLst/>
          </a:prstGeom>
        </p:spPr>
      </p:pic>
      <p:sp>
        <p:nvSpPr>
          <p:cNvPr id="25" name="文本框 24"/>
          <p:cNvSpPr txBox="1"/>
          <p:nvPr/>
        </p:nvSpPr>
        <p:spPr>
          <a:xfrm>
            <a:off x="5407518" y="4259099"/>
            <a:ext cx="3556970" cy="1354217"/>
          </a:xfrm>
          <a:prstGeom prst="rect">
            <a:avLst/>
          </a:prstGeom>
          <a:noFill/>
        </p:spPr>
        <p:txBody>
          <a:bodyPr wrap="square" rtlCol="0">
            <a:spAutoFit/>
          </a:bodyPr>
          <a:lstStyle/>
          <a:p>
            <a:r>
              <a:rPr lang="en-US" sz="1800" b="1" dirty="0">
                <a:solidFill>
                  <a:srgbClr val="000000"/>
                </a:solidFill>
                <a:effectLst/>
              </a:rPr>
              <a:t>Apple’s Apple-DOS</a:t>
            </a:r>
          </a:p>
          <a:p>
            <a:pPr marL="285750" indent="-285750">
              <a:buFont typeface="Arial" panose="020B0604020202020204" pitchFamily="34" charset="0"/>
              <a:buChar char="•"/>
            </a:pPr>
            <a:r>
              <a:rPr lang="en-US" sz="1600" dirty="0">
                <a:solidFill>
                  <a:srgbClr val="000000"/>
                </a:solidFill>
                <a:effectLst/>
              </a:rPr>
              <a:t>A disk operating system</a:t>
            </a:r>
          </a:p>
          <a:p>
            <a:pPr marL="285750" indent="-285750">
              <a:buFont typeface="Arial" panose="020B0604020202020204" pitchFamily="34" charset="0"/>
              <a:buChar char="•"/>
            </a:pPr>
            <a:r>
              <a:rPr lang="en-US" altLang="zh-CN" sz="1600" dirty="0">
                <a:solidFill>
                  <a:srgbClr val="000000"/>
                </a:solidFill>
                <a:effectLst/>
              </a:rPr>
              <a:t>Outsource, $13,000 and 35 days</a:t>
            </a:r>
          </a:p>
          <a:p>
            <a:pPr marL="285750" indent="-285750">
              <a:buFont typeface="Arial" panose="020B0604020202020204" pitchFamily="34" charset="0"/>
              <a:buChar char="•"/>
            </a:pPr>
            <a:r>
              <a:rPr lang="en-US" altLang="zh-CN" sz="1600" dirty="0">
                <a:solidFill>
                  <a:srgbClr val="000000"/>
                </a:solidFill>
                <a:effectLst/>
              </a:rPr>
              <a:t>Source code was released in 2013 at Computer History Museum</a:t>
            </a:r>
          </a:p>
        </p:txBody>
      </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1" y="4403754"/>
            <a:ext cx="2527628" cy="1661013"/>
          </a:xfrm>
          <a:prstGeom prst="rect">
            <a:avLst/>
          </a:prstGeom>
        </p:spPr>
      </p:pic>
      <p:sp>
        <p:nvSpPr>
          <p:cNvPr id="21" name="文本框 20"/>
          <p:cNvSpPr txBox="1"/>
          <p:nvPr/>
        </p:nvSpPr>
        <p:spPr>
          <a:xfrm>
            <a:off x="671056" y="6064767"/>
            <a:ext cx="4637360" cy="461665"/>
          </a:xfrm>
          <a:prstGeom prst="rect">
            <a:avLst/>
          </a:prstGeom>
          <a:noFill/>
        </p:spPr>
        <p:txBody>
          <a:bodyPr wrap="none" rtlCol="0">
            <a:spAutoFit/>
          </a:bodyPr>
          <a:lstStyle/>
          <a:p>
            <a:r>
              <a:rPr lang="en-US" sz="1200">
                <a:solidFill>
                  <a:srgbClr val="000000"/>
                </a:solidFill>
                <a:effectLst/>
              </a:rPr>
              <a:t>The Apple II, first introduced in 1977, invented by Steve Wozniak.</a:t>
            </a:r>
          </a:p>
          <a:p>
            <a:r>
              <a:rPr lang="en-US" sz="1200">
                <a:solidFill>
                  <a:srgbClr val="000000"/>
                </a:solidFill>
                <a:effectLst/>
              </a:rPr>
              <a:t>Steve Jobs and others announced the Apple IIc in San Francisco in 1984.</a:t>
            </a:r>
          </a:p>
        </p:txBody>
      </p:sp>
      <p:pic>
        <p:nvPicPr>
          <p:cNvPr id="2" name="图片 1"/>
          <p:cNvPicPr>
            <a:picLocks noChangeAspect="1"/>
          </p:cNvPicPr>
          <p:nvPr/>
        </p:nvPicPr>
        <p:blipFill rotWithShape="1">
          <a:blip r:embed="rId7" cstate="print">
            <a:extLst>
              <a:ext uri="{28A0092B-C50C-407E-A947-70E740481C1C}">
                <a14:useLocalDpi xmlns:a14="http://schemas.microsoft.com/office/drawing/2010/main" val="0"/>
              </a:ext>
            </a:extLst>
          </a:blip>
          <a:srcRect l="1964" t="11895" r="27162" b="9355"/>
          <a:stretch/>
        </p:blipFill>
        <p:spPr>
          <a:xfrm>
            <a:off x="755576" y="2573154"/>
            <a:ext cx="1695450" cy="1167977"/>
          </a:xfrm>
          <a:prstGeom prst="rect">
            <a:avLst/>
          </a:prstGeom>
        </p:spPr>
      </p:pic>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6329" y="5596548"/>
            <a:ext cx="1749549" cy="695473"/>
          </a:xfrm>
          <a:prstGeom prst="rect">
            <a:avLst/>
          </a:prstGeom>
        </p:spPr>
      </p:pic>
      <p:sp>
        <p:nvSpPr>
          <p:cNvPr id="4" name="文本框 3"/>
          <p:cNvSpPr txBox="1"/>
          <p:nvPr/>
        </p:nvSpPr>
        <p:spPr>
          <a:xfrm>
            <a:off x="5699745" y="6250828"/>
            <a:ext cx="2110321" cy="276999"/>
          </a:xfrm>
          <a:prstGeom prst="rect">
            <a:avLst/>
          </a:prstGeom>
          <a:noFill/>
        </p:spPr>
        <p:txBody>
          <a:bodyPr wrap="none" rtlCol="0">
            <a:spAutoFit/>
          </a:bodyPr>
          <a:lstStyle/>
          <a:p>
            <a:r>
              <a:rPr lang="en-US" sz="1200" dirty="0">
                <a:solidFill>
                  <a:srgbClr val="000000"/>
                </a:solidFill>
                <a:effectLst/>
              </a:rPr>
              <a:t>Mountain View, California, US</a:t>
            </a:r>
          </a:p>
        </p:txBody>
      </p:sp>
      <p:sp>
        <p:nvSpPr>
          <p:cNvPr id="15" name="Rectangle 27"/>
          <p:cNvSpPr>
            <a:spLocks noChangeArrowheads="1"/>
          </p:cNvSpPr>
          <p:nvPr/>
        </p:nvSpPr>
        <p:spPr bwMode="auto">
          <a:xfrm>
            <a:off x="914400" y="266900"/>
            <a:ext cx="76608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1970s-1980s: Microcomputer OS</a:t>
            </a:r>
          </a:p>
        </p:txBody>
      </p:sp>
      <p:pic>
        <p:nvPicPr>
          <p:cNvPr id="16" name="图片 15"/>
          <p:cNvPicPr>
            <a:picLocks noChangeAspect="1"/>
          </p:cNvPicPr>
          <p:nvPr/>
        </p:nvPicPr>
        <p:blipFill>
          <a:blip r:embed="rId9"/>
          <a:stretch>
            <a:fillRect/>
          </a:stretch>
        </p:blipFill>
        <p:spPr>
          <a:xfrm>
            <a:off x="-89172" y="-49"/>
            <a:ext cx="847417" cy="1012024"/>
          </a:xfrm>
          <a:prstGeom prst="rect">
            <a:avLst/>
          </a:prstGeom>
        </p:spPr>
      </p:pic>
    </p:spTree>
    <p:extLst>
      <p:ext uri="{BB962C8B-B14F-4D97-AF65-F5344CB8AC3E}">
        <p14:creationId xmlns:p14="http://schemas.microsoft.com/office/powerpoint/2010/main" val="327041570"/>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9" name="Rectangle 27"/>
          <p:cNvSpPr>
            <a:spLocks noChangeArrowheads="1"/>
          </p:cNvSpPr>
          <p:nvPr/>
        </p:nvSpPr>
        <p:spPr bwMode="auto">
          <a:xfrm>
            <a:off x="-826142" y="1229604"/>
            <a:ext cx="885723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3600" dirty="0">
              <a:solidFill>
                <a:srgbClr val="1557AE"/>
              </a:solidFill>
              <a:effectLst/>
              <a:ea typeface="黑体" pitchFamily="49" charset="-122"/>
            </a:endParaRPr>
          </a:p>
        </p:txBody>
      </p:sp>
      <p:sp>
        <p:nvSpPr>
          <p:cNvPr id="2255876" name="Rectangle 20"/>
          <p:cNvSpPr>
            <a:spLocks noChangeArrowheads="1"/>
          </p:cNvSpPr>
          <p:nvPr/>
        </p:nvSpPr>
        <p:spPr bwMode="auto">
          <a:xfrm>
            <a:off x="251395" y="980728"/>
            <a:ext cx="9001125" cy="94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000" dirty="0">
                <a:solidFill>
                  <a:srgbClr val="000000"/>
                </a:solidFill>
                <a:effectLst/>
                <a:latin typeface="+mn-lt"/>
                <a:ea typeface="黑体" pitchFamily="49" charset="-122"/>
              </a:rPr>
              <a:t>1980s: Graphical User Interface (</a:t>
            </a:r>
            <a:r>
              <a:rPr lang="en-US" altLang="zh-CN" sz="2000" b="1" dirty="0">
                <a:solidFill>
                  <a:srgbClr val="FF0000"/>
                </a:solidFill>
                <a:effectLst/>
                <a:latin typeface="+mn-lt"/>
                <a:ea typeface="黑体" pitchFamily="49" charset="-122"/>
              </a:rPr>
              <a:t>GUI</a:t>
            </a:r>
            <a:r>
              <a:rPr lang="en-US" altLang="zh-CN" sz="2000" dirty="0">
                <a:solidFill>
                  <a:srgbClr val="000000"/>
                </a:solidFill>
                <a:effectLst/>
                <a:latin typeface="+mn-lt"/>
                <a:ea typeface="黑体" pitchFamily="49" charset="-122"/>
              </a:rPr>
              <a:t>) </a:t>
            </a:r>
            <a:r>
              <a:rPr lang="en-US" altLang="zh-CN" sz="2000" dirty="0" err="1">
                <a:solidFill>
                  <a:srgbClr val="000000"/>
                </a:solidFill>
                <a:effectLst/>
                <a:latin typeface="+mn-lt"/>
                <a:ea typeface="黑体" pitchFamily="49" charset="-122"/>
              </a:rPr>
              <a:t>arised</a:t>
            </a:r>
            <a:r>
              <a:rPr lang="en-US" altLang="zh-CN" sz="2000" dirty="0">
                <a:solidFill>
                  <a:srgbClr val="000000"/>
                </a:solidFill>
                <a:effectLst/>
                <a:latin typeface="+mn-lt"/>
                <a:ea typeface="黑体" pitchFamily="49" charset="-122"/>
              </a:rPr>
              <a:t>, mouse click, window, icon and buttons appeared in computer.</a:t>
            </a:r>
            <a:endParaRPr lang="zh-CN" altLang="en-US" sz="2000" baseline="30000" dirty="0">
              <a:solidFill>
                <a:srgbClr val="000000"/>
              </a:solidFill>
              <a:effectLst/>
              <a:latin typeface="+mn-lt"/>
              <a:ea typeface="黑体" pitchFamily="49" charset="-122"/>
            </a:endParaRPr>
          </a:p>
        </p:txBody>
      </p:sp>
      <p:sp>
        <p:nvSpPr>
          <p:cNvPr id="10" name="文本框 9"/>
          <p:cNvSpPr txBox="1"/>
          <p:nvPr/>
        </p:nvSpPr>
        <p:spPr>
          <a:xfrm>
            <a:off x="5275157" y="5472066"/>
            <a:ext cx="3761339" cy="1354217"/>
          </a:xfrm>
          <a:prstGeom prst="rect">
            <a:avLst/>
          </a:prstGeom>
          <a:noFill/>
        </p:spPr>
        <p:txBody>
          <a:bodyPr wrap="square" rtlCol="0">
            <a:spAutoFit/>
          </a:bodyPr>
          <a:lstStyle/>
          <a:p>
            <a:r>
              <a:rPr lang="en-US" sz="1800" b="1">
                <a:solidFill>
                  <a:srgbClr val="000000"/>
                </a:solidFill>
                <a:effectLst/>
              </a:rPr>
              <a:t>Apple Lisa &amp; Macintosh &amp; NeXT</a:t>
            </a:r>
          </a:p>
          <a:p>
            <a:pPr marL="285750" indent="-285750">
              <a:buFont typeface="Arial" panose="020B0604020202020204" pitchFamily="34" charset="0"/>
              <a:buChar char="•"/>
            </a:pPr>
            <a:r>
              <a:rPr lang="en-US" sz="1600">
                <a:solidFill>
                  <a:srgbClr val="000000"/>
                </a:solidFill>
                <a:effectLst/>
              </a:rPr>
              <a:t>Multitasking, protected memory, HFS</a:t>
            </a:r>
          </a:p>
          <a:p>
            <a:pPr marL="285750" indent="-285750">
              <a:buFont typeface="Arial" panose="020B0604020202020204" pitchFamily="34" charset="0"/>
              <a:buChar char="•"/>
            </a:pPr>
            <a:r>
              <a:rPr lang="en-US" sz="1600">
                <a:solidFill>
                  <a:srgbClr val="000000"/>
                </a:solidFill>
                <a:effectLst/>
              </a:rPr>
              <a:t>First enterprise web app. framework WebObject (on NeXT)</a:t>
            </a:r>
          </a:p>
          <a:p>
            <a:pPr marL="285750" indent="-285750">
              <a:buFont typeface="Arial" panose="020B0604020202020204" pitchFamily="34" charset="0"/>
              <a:buChar char="•"/>
            </a:pPr>
            <a:endParaRPr lang="en-US" sz="1600">
              <a:solidFill>
                <a:srgbClr val="000000"/>
              </a:solidFill>
              <a:effectLst/>
            </a:endParaRPr>
          </a:p>
        </p:txBody>
      </p:sp>
      <p:sp>
        <p:nvSpPr>
          <p:cNvPr id="17" name="文本框 16"/>
          <p:cNvSpPr txBox="1"/>
          <p:nvPr/>
        </p:nvSpPr>
        <p:spPr>
          <a:xfrm>
            <a:off x="1187624" y="3755351"/>
            <a:ext cx="1152431" cy="276999"/>
          </a:xfrm>
          <a:prstGeom prst="rect">
            <a:avLst/>
          </a:prstGeom>
          <a:noFill/>
        </p:spPr>
        <p:txBody>
          <a:bodyPr wrap="none" rtlCol="0">
            <a:spAutoFit/>
          </a:bodyPr>
          <a:lstStyle/>
          <a:p>
            <a:r>
              <a:rPr lang="en-US" sz="1200">
                <a:solidFill>
                  <a:srgbClr val="000000"/>
                </a:solidFill>
                <a:effectLst/>
              </a:rPr>
              <a:t>The Xerox Alto</a:t>
            </a:r>
          </a:p>
        </p:txBody>
      </p:sp>
      <p:sp>
        <p:nvSpPr>
          <p:cNvPr id="25" name="文本框 24"/>
          <p:cNvSpPr txBox="1"/>
          <p:nvPr/>
        </p:nvSpPr>
        <p:spPr>
          <a:xfrm>
            <a:off x="5275157" y="1728275"/>
            <a:ext cx="3600400" cy="2339102"/>
          </a:xfrm>
          <a:prstGeom prst="rect">
            <a:avLst/>
          </a:prstGeom>
          <a:noFill/>
        </p:spPr>
        <p:txBody>
          <a:bodyPr wrap="square" rtlCol="0">
            <a:spAutoFit/>
          </a:bodyPr>
          <a:lstStyle/>
          <a:p>
            <a:r>
              <a:rPr lang="en-US" sz="1800" b="1" dirty="0">
                <a:solidFill>
                  <a:srgbClr val="000000"/>
                </a:solidFill>
                <a:effectLst/>
              </a:rPr>
              <a:t>Xerox Alto Computer</a:t>
            </a:r>
          </a:p>
          <a:p>
            <a:pPr marL="285750" indent="-285750">
              <a:buFont typeface="Arial" panose="020B0604020202020204" pitchFamily="34" charset="0"/>
              <a:buChar char="•"/>
            </a:pPr>
            <a:r>
              <a:rPr lang="en-US" sz="1600" dirty="0">
                <a:solidFill>
                  <a:srgbClr val="000000"/>
                </a:solidFill>
                <a:effectLst/>
              </a:rPr>
              <a:t>First device using GUI</a:t>
            </a:r>
          </a:p>
          <a:p>
            <a:pPr marL="285750" indent="-285750">
              <a:buFont typeface="Arial" panose="020B0604020202020204" pitchFamily="34" charset="0"/>
              <a:buChar char="•"/>
            </a:pPr>
            <a:r>
              <a:rPr lang="en-US" sz="1600" dirty="0">
                <a:solidFill>
                  <a:srgbClr val="000000"/>
                </a:solidFill>
                <a:effectLst/>
              </a:rPr>
              <a:t>Use text-based </a:t>
            </a:r>
            <a:r>
              <a:rPr lang="en-US" sz="1600" b="1" dirty="0">
                <a:solidFill>
                  <a:srgbClr val="FF0000"/>
                </a:solidFill>
                <a:effectLst/>
              </a:rPr>
              <a:t>hyperlinks</a:t>
            </a:r>
            <a:r>
              <a:rPr lang="en-US" sz="1600" dirty="0">
                <a:solidFill>
                  <a:srgbClr val="FF0000"/>
                </a:solidFill>
                <a:effectLst/>
              </a:rPr>
              <a:t> </a:t>
            </a:r>
            <a:r>
              <a:rPr lang="en-US" sz="1600" dirty="0">
                <a:solidFill>
                  <a:srgbClr val="000000"/>
                </a:solidFill>
                <a:effectLst/>
              </a:rPr>
              <a:t>with a </a:t>
            </a:r>
            <a:r>
              <a:rPr lang="en-US" sz="1600" b="1" dirty="0">
                <a:solidFill>
                  <a:srgbClr val="FF0000"/>
                </a:solidFill>
                <a:effectLst/>
              </a:rPr>
              <a:t>mouse </a:t>
            </a:r>
            <a:r>
              <a:rPr lang="en-US" sz="1600" dirty="0">
                <a:solidFill>
                  <a:srgbClr val="000000"/>
                </a:solidFill>
                <a:effectLst/>
              </a:rPr>
              <a:t>for online system</a:t>
            </a:r>
          </a:p>
          <a:p>
            <a:pPr marL="285750" indent="-285750">
              <a:buFont typeface="Arial" panose="020B0604020202020204" pitchFamily="34" charset="0"/>
              <a:buChar char="•"/>
            </a:pPr>
            <a:r>
              <a:rPr lang="en-US" altLang="zh-CN" sz="1600" dirty="0">
                <a:solidFill>
                  <a:srgbClr val="000000"/>
                </a:solidFill>
                <a:effectLst/>
              </a:rPr>
              <a:t>Terms including </a:t>
            </a:r>
            <a:r>
              <a:rPr lang="en-US" sz="1600" dirty="0">
                <a:solidFill>
                  <a:srgbClr val="000000"/>
                </a:solidFill>
                <a:effectLst/>
              </a:rPr>
              <a:t>window, menu, radio buttons, check boxes, icons were introduced</a:t>
            </a:r>
          </a:p>
          <a:p>
            <a:pPr marL="285750" indent="-285750">
              <a:buFont typeface="Arial" panose="020B0604020202020204" pitchFamily="34" charset="0"/>
              <a:buChar char="•"/>
            </a:pPr>
            <a:r>
              <a:rPr lang="en-US" altLang="zh-CN" sz="1600" dirty="0">
                <a:solidFill>
                  <a:srgbClr val="000000"/>
                </a:solidFill>
                <a:effectLst/>
              </a:rPr>
              <a:t>Most modern general-purpose GUIs are derived from this </a:t>
            </a:r>
            <a:r>
              <a:rPr lang="en-US" altLang="zh-CN" sz="1600" dirty="0" err="1">
                <a:solidFill>
                  <a:srgbClr val="000000"/>
                </a:solidFill>
                <a:effectLst/>
              </a:rPr>
              <a:t>systemm</a:t>
            </a:r>
            <a:endParaRPr lang="en-US" altLang="zh-CN" sz="1600" dirty="0">
              <a:solidFill>
                <a:srgbClr val="000000"/>
              </a:solidFill>
              <a:effectLst/>
            </a:endParaRPr>
          </a:p>
        </p:txBody>
      </p:sp>
      <p:sp>
        <p:nvSpPr>
          <p:cNvPr id="21" name="文本框 20"/>
          <p:cNvSpPr txBox="1"/>
          <p:nvPr/>
        </p:nvSpPr>
        <p:spPr>
          <a:xfrm>
            <a:off x="626988" y="5981395"/>
            <a:ext cx="4821705" cy="461665"/>
          </a:xfrm>
          <a:prstGeom prst="rect">
            <a:avLst/>
          </a:prstGeom>
          <a:noFill/>
        </p:spPr>
        <p:txBody>
          <a:bodyPr wrap="none" rtlCol="0">
            <a:spAutoFit/>
          </a:bodyPr>
          <a:lstStyle/>
          <a:p>
            <a:r>
              <a:rPr lang="en-US" sz="1200">
                <a:solidFill>
                  <a:srgbClr val="000000"/>
                </a:solidFill>
                <a:effectLst/>
              </a:rPr>
              <a:t>Apple Lisa was released in 1983, one of first personal computer with GUI.</a:t>
            </a:r>
          </a:p>
          <a:p>
            <a:r>
              <a:rPr lang="en-US" sz="1200">
                <a:solidFill>
                  <a:srgbClr val="000000"/>
                </a:solidFill>
                <a:effectLst/>
              </a:rPr>
              <a:t>Macintosh introduced the </a:t>
            </a:r>
            <a:r>
              <a:rPr lang="en-US" sz="1200" b="1">
                <a:solidFill>
                  <a:srgbClr val="000000"/>
                </a:solidFill>
                <a:effectLst/>
              </a:rPr>
              <a:t>Mac OS </a:t>
            </a:r>
            <a:r>
              <a:rPr lang="en-US" sz="1200">
                <a:solidFill>
                  <a:srgbClr val="000000"/>
                </a:solidFill>
                <a:effectLst/>
              </a:rPr>
              <a:t>with GUI and was released in 1984.</a:t>
            </a:r>
          </a:p>
        </p:txBody>
      </p:sp>
      <p:pic>
        <p:nvPicPr>
          <p:cNvPr id="3" name="图片 2"/>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984649" y="1808118"/>
            <a:ext cx="2199306" cy="2008208"/>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190" y="1830343"/>
            <a:ext cx="2235626" cy="1921741"/>
          </a:xfrm>
          <a:prstGeom prst="rect">
            <a:avLst/>
          </a:prstGeom>
        </p:spPr>
      </p:pic>
      <p:sp>
        <p:nvSpPr>
          <p:cNvPr id="22" name="文本框 21"/>
          <p:cNvSpPr txBox="1"/>
          <p:nvPr/>
        </p:nvSpPr>
        <p:spPr>
          <a:xfrm>
            <a:off x="2972341" y="3752084"/>
            <a:ext cx="2247731" cy="276999"/>
          </a:xfrm>
          <a:prstGeom prst="rect">
            <a:avLst/>
          </a:prstGeom>
          <a:noFill/>
        </p:spPr>
        <p:txBody>
          <a:bodyPr wrap="none" rtlCol="0">
            <a:spAutoFit/>
          </a:bodyPr>
          <a:lstStyle/>
          <a:p>
            <a:r>
              <a:rPr lang="en-US" sz="1200">
                <a:solidFill>
                  <a:srgbClr val="000000"/>
                </a:solidFill>
                <a:effectLst/>
              </a:rPr>
              <a:t>The Xerox </a:t>
            </a:r>
            <a:r>
              <a:rPr lang="en-US" altLang="zh-CN" sz="1200">
                <a:solidFill>
                  <a:srgbClr val="000000"/>
                </a:solidFill>
                <a:effectLst/>
              </a:rPr>
              <a:t>Star 8010 workstation</a:t>
            </a:r>
            <a:endParaRPr lang="en-US" sz="1200">
              <a:solidFill>
                <a:srgbClr val="000000"/>
              </a:solidFill>
              <a:effectLst/>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076" y="4176366"/>
            <a:ext cx="3101836" cy="1803393"/>
          </a:xfrm>
          <a:prstGeom prst="rect">
            <a:avLst/>
          </a:prstGeom>
        </p:spPr>
      </p:pic>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l="21887" b="21651"/>
          <a:stretch/>
        </p:blipFill>
        <p:spPr>
          <a:xfrm>
            <a:off x="3872372" y="4170068"/>
            <a:ext cx="1347700" cy="1809691"/>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006" y="4168883"/>
            <a:ext cx="1389234" cy="1264420"/>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63440" y="4121274"/>
            <a:ext cx="1780286" cy="1350792"/>
          </a:xfrm>
          <a:prstGeom prst="rect">
            <a:avLst/>
          </a:prstGeom>
        </p:spPr>
      </p:pic>
      <p:sp>
        <p:nvSpPr>
          <p:cNvPr id="15" name="Rectangle 27"/>
          <p:cNvSpPr>
            <a:spLocks noChangeArrowheads="1"/>
          </p:cNvSpPr>
          <p:nvPr/>
        </p:nvSpPr>
        <p:spPr bwMode="auto">
          <a:xfrm>
            <a:off x="914400" y="266900"/>
            <a:ext cx="4572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1980s: GUI</a:t>
            </a:r>
          </a:p>
        </p:txBody>
      </p:sp>
      <p:pic>
        <p:nvPicPr>
          <p:cNvPr id="16" name="图片 15"/>
          <p:cNvPicPr>
            <a:picLocks noChangeAspect="1"/>
          </p:cNvPicPr>
          <p:nvPr/>
        </p:nvPicPr>
        <p:blipFill>
          <a:blip r:embed="rId9"/>
          <a:stretch>
            <a:fillRect/>
          </a:stretch>
        </p:blipFill>
        <p:spPr>
          <a:xfrm>
            <a:off x="-89172" y="-49"/>
            <a:ext cx="847417" cy="1012024"/>
          </a:xfrm>
          <a:prstGeom prst="rect">
            <a:avLst/>
          </a:prstGeom>
        </p:spPr>
      </p:pic>
    </p:spTree>
    <p:extLst>
      <p:ext uri="{BB962C8B-B14F-4D97-AF65-F5344CB8AC3E}">
        <p14:creationId xmlns:p14="http://schemas.microsoft.com/office/powerpoint/2010/main" val="1168407092"/>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97712" y="3347087"/>
            <a:ext cx="3165290" cy="1681561"/>
            <a:chOff x="2274307" y="6884240"/>
            <a:chExt cx="4608513" cy="2448273"/>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6015" t="5089" r="6015" b="10080"/>
            <a:stretch/>
          </p:blipFill>
          <p:spPr>
            <a:xfrm>
              <a:off x="2274307" y="6884240"/>
              <a:ext cx="4608513" cy="2448273"/>
            </a:xfrm>
            <a:prstGeom prst="rect">
              <a:avLst/>
            </a:prstGeom>
          </p:spPr>
        </p:pic>
        <p:sp>
          <p:nvSpPr>
            <p:cNvPr id="5" name="矩形 4"/>
            <p:cNvSpPr/>
            <p:nvPr/>
          </p:nvSpPr>
          <p:spPr bwMode="auto">
            <a:xfrm>
              <a:off x="5695100" y="8933019"/>
              <a:ext cx="1186382" cy="399494"/>
            </a:xfrm>
            <a:prstGeom prst="rect">
              <a:avLst/>
            </a:prstGeom>
            <a:solidFill>
              <a:srgbClr val="FFFFFF"/>
            </a:solidFill>
            <a:ln w="9525">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lang="zh-CN" altLang="en-US" sz="1800">
                <a:solidFill>
                  <a:srgbClr val="000000"/>
                </a:solidFill>
                <a:effectLst/>
                <a:latin typeface="Times New Roman" pitchFamily="18" charset="0"/>
                <a:ea typeface="宋体" pitchFamily="2" charset="-122"/>
              </a:endParaRPr>
            </a:p>
          </p:txBody>
        </p:sp>
      </p:grpSp>
      <p:sp>
        <p:nvSpPr>
          <p:cNvPr id="2255876" name="Rectangle 20"/>
          <p:cNvSpPr>
            <a:spLocks noChangeArrowheads="1"/>
          </p:cNvSpPr>
          <p:nvPr/>
        </p:nvSpPr>
        <p:spPr bwMode="auto">
          <a:xfrm>
            <a:off x="251395" y="946851"/>
            <a:ext cx="9001125" cy="94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spcBef>
                <a:spcPct val="20000"/>
              </a:spcBef>
              <a:buSzPct val="85000"/>
            </a:pPr>
            <a:r>
              <a:rPr lang="en-US" altLang="zh-CN" sz="2400" dirty="0">
                <a:solidFill>
                  <a:srgbClr val="000000"/>
                </a:solidFill>
                <a:effectLst/>
                <a:ea typeface="黑体" pitchFamily="49" charset="-122"/>
              </a:rPr>
              <a:t>1990s: Wintel era began in the area of desktop computing, and now Windows OS is the most popular operating system on desktop.</a:t>
            </a:r>
            <a:endParaRPr lang="zh-CN" altLang="en-US" sz="2400" baseline="30000" dirty="0">
              <a:solidFill>
                <a:srgbClr val="000000"/>
              </a:solidFill>
              <a:effectLst/>
              <a:ea typeface="黑体" pitchFamily="49" charset="-122"/>
            </a:endParaRPr>
          </a:p>
        </p:txBody>
      </p:sp>
      <p:grpSp>
        <p:nvGrpSpPr>
          <p:cNvPr id="3" name="组合 2"/>
          <p:cNvGrpSpPr/>
          <p:nvPr/>
        </p:nvGrpSpPr>
        <p:grpSpPr>
          <a:xfrm>
            <a:off x="560436" y="4991696"/>
            <a:ext cx="8005912" cy="1283346"/>
            <a:chOff x="560436" y="4991696"/>
            <a:chExt cx="8005912" cy="1381462"/>
          </a:xfrm>
        </p:grpSpPr>
        <p:pic>
          <p:nvPicPr>
            <p:cNvPr id="18" name="图片 17"/>
            <p:cNvPicPr>
              <a:picLocks noChangeAspect="1"/>
            </p:cNvPicPr>
            <p:nvPr/>
          </p:nvPicPr>
          <p:blipFill rotWithShape="1">
            <a:blip r:embed="rId4" cstate="print">
              <a:extLst>
                <a:ext uri="{28A0092B-C50C-407E-A947-70E740481C1C}">
                  <a14:useLocalDpi xmlns:a14="http://schemas.microsoft.com/office/drawing/2010/main" val="0"/>
                </a:ext>
              </a:extLst>
            </a:blip>
            <a:srcRect r="30438"/>
            <a:stretch/>
          </p:blipFill>
          <p:spPr>
            <a:xfrm>
              <a:off x="5183312" y="4991696"/>
              <a:ext cx="1440160" cy="1381462"/>
            </a:xfrm>
            <a:prstGeom prst="rect">
              <a:avLst/>
            </a:prstGeom>
          </p:spPr>
        </p:pic>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7199" y="5125827"/>
              <a:ext cx="1909149" cy="1134597"/>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41892" y="5134626"/>
              <a:ext cx="1507693" cy="1130770"/>
            </a:xfrm>
            <a:prstGeom prst="rect">
              <a:avLst/>
            </a:prstGeom>
          </p:spPr>
        </p:pic>
        <p:pic>
          <p:nvPicPr>
            <p:cNvPr id="23" name="图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8266" y="5137012"/>
              <a:ext cx="1501332" cy="1125999"/>
            </a:xfrm>
            <a:prstGeom prst="rect">
              <a:avLst/>
            </a:prstGeom>
          </p:spPr>
        </p:pic>
        <p:pic>
          <p:nvPicPr>
            <p:cNvPr id="24" name="图片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436" y="5137012"/>
              <a:ext cx="1515536" cy="1133538"/>
            </a:xfrm>
            <a:prstGeom prst="rect">
              <a:avLst/>
            </a:prstGeom>
          </p:spPr>
        </p:pic>
      </p:grpSp>
      <p:sp>
        <p:nvSpPr>
          <p:cNvPr id="26" name="文本框 25"/>
          <p:cNvSpPr txBox="1"/>
          <p:nvPr/>
        </p:nvSpPr>
        <p:spPr>
          <a:xfrm>
            <a:off x="650039" y="6196105"/>
            <a:ext cx="1342740" cy="276999"/>
          </a:xfrm>
          <a:prstGeom prst="rect">
            <a:avLst/>
          </a:prstGeom>
          <a:noFill/>
        </p:spPr>
        <p:txBody>
          <a:bodyPr wrap="none" rtlCol="0">
            <a:spAutoFit/>
          </a:bodyPr>
          <a:lstStyle/>
          <a:p>
            <a:r>
              <a:rPr lang="en-US" sz="1200">
                <a:solidFill>
                  <a:srgbClr val="000000"/>
                </a:solidFill>
                <a:effectLst/>
              </a:rPr>
              <a:t>1985 Windows 1.0</a:t>
            </a:r>
          </a:p>
        </p:txBody>
      </p:sp>
      <p:sp>
        <p:nvSpPr>
          <p:cNvPr id="27" name="文本框 26"/>
          <p:cNvSpPr txBox="1"/>
          <p:nvPr/>
        </p:nvSpPr>
        <p:spPr>
          <a:xfrm>
            <a:off x="2165575" y="6196104"/>
            <a:ext cx="1342740" cy="276999"/>
          </a:xfrm>
          <a:prstGeom prst="rect">
            <a:avLst/>
          </a:prstGeom>
          <a:noFill/>
        </p:spPr>
        <p:txBody>
          <a:bodyPr wrap="none" rtlCol="0">
            <a:spAutoFit/>
          </a:bodyPr>
          <a:lstStyle/>
          <a:p>
            <a:r>
              <a:rPr lang="en-US" sz="1200">
                <a:solidFill>
                  <a:srgbClr val="000000"/>
                </a:solidFill>
                <a:effectLst/>
              </a:rPr>
              <a:t>1990 Windows 3.0</a:t>
            </a:r>
          </a:p>
        </p:txBody>
      </p:sp>
      <p:sp>
        <p:nvSpPr>
          <p:cNvPr id="28" name="文本框 27"/>
          <p:cNvSpPr txBox="1"/>
          <p:nvPr/>
        </p:nvSpPr>
        <p:spPr>
          <a:xfrm>
            <a:off x="3731495" y="6196103"/>
            <a:ext cx="1304268" cy="276999"/>
          </a:xfrm>
          <a:prstGeom prst="rect">
            <a:avLst/>
          </a:prstGeom>
          <a:noFill/>
        </p:spPr>
        <p:txBody>
          <a:bodyPr wrap="none" rtlCol="0">
            <a:spAutoFit/>
          </a:bodyPr>
          <a:lstStyle/>
          <a:p>
            <a:r>
              <a:rPr lang="en-US" sz="1200">
                <a:solidFill>
                  <a:srgbClr val="000000"/>
                </a:solidFill>
                <a:effectLst/>
              </a:rPr>
              <a:t>1995 Windows 95</a:t>
            </a:r>
          </a:p>
        </p:txBody>
      </p:sp>
      <p:sp>
        <p:nvSpPr>
          <p:cNvPr id="29" name="文本框 28"/>
          <p:cNvSpPr txBox="1"/>
          <p:nvPr/>
        </p:nvSpPr>
        <p:spPr>
          <a:xfrm>
            <a:off x="5239188" y="6193518"/>
            <a:ext cx="1227324" cy="276999"/>
          </a:xfrm>
          <a:prstGeom prst="rect">
            <a:avLst/>
          </a:prstGeom>
          <a:noFill/>
        </p:spPr>
        <p:txBody>
          <a:bodyPr wrap="none" rtlCol="0">
            <a:spAutoFit/>
          </a:bodyPr>
          <a:lstStyle/>
          <a:p>
            <a:r>
              <a:rPr lang="en-US" sz="1200">
                <a:solidFill>
                  <a:srgbClr val="000000"/>
                </a:solidFill>
                <a:effectLst/>
              </a:rPr>
              <a:t>2009 Windows 7</a:t>
            </a:r>
          </a:p>
        </p:txBody>
      </p:sp>
      <p:sp>
        <p:nvSpPr>
          <p:cNvPr id="30" name="文本框 29"/>
          <p:cNvSpPr txBox="1"/>
          <p:nvPr/>
        </p:nvSpPr>
        <p:spPr>
          <a:xfrm>
            <a:off x="6910510" y="6202310"/>
            <a:ext cx="1342740" cy="276999"/>
          </a:xfrm>
          <a:prstGeom prst="rect">
            <a:avLst/>
          </a:prstGeom>
          <a:noFill/>
        </p:spPr>
        <p:txBody>
          <a:bodyPr wrap="none" rtlCol="0">
            <a:spAutoFit/>
          </a:bodyPr>
          <a:lstStyle/>
          <a:p>
            <a:r>
              <a:rPr lang="en-US" sz="1200">
                <a:solidFill>
                  <a:srgbClr val="000000"/>
                </a:solidFill>
                <a:effectLst/>
              </a:rPr>
              <a:t>2014 Windows 10</a:t>
            </a:r>
          </a:p>
        </p:txBody>
      </p:sp>
      <p:sp>
        <p:nvSpPr>
          <p:cNvPr id="7" name="文本框 6"/>
          <p:cNvSpPr txBox="1"/>
          <p:nvPr/>
        </p:nvSpPr>
        <p:spPr>
          <a:xfrm>
            <a:off x="2768768" y="4582413"/>
            <a:ext cx="1746248" cy="461665"/>
          </a:xfrm>
          <a:prstGeom prst="rect">
            <a:avLst/>
          </a:prstGeom>
          <a:noFill/>
        </p:spPr>
        <p:txBody>
          <a:bodyPr wrap="square" rtlCol="0">
            <a:spAutoFit/>
          </a:bodyPr>
          <a:lstStyle/>
          <a:p>
            <a:r>
              <a:rPr lang="en-US" altLang="zh-CN" sz="1200" b="1" dirty="0">
                <a:solidFill>
                  <a:srgbClr val="000000"/>
                </a:solidFill>
                <a:effectLst/>
              </a:rPr>
              <a:t>Windows share on Desktop 2016 Q2: 90%</a:t>
            </a:r>
            <a:endParaRPr lang="zh-CN" altLang="en-US" sz="1200" b="1" dirty="0">
              <a:solidFill>
                <a:srgbClr val="000000"/>
              </a:solidFill>
              <a:effectLst/>
            </a:endParaRPr>
          </a:p>
        </p:txBody>
      </p:sp>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534" y="1890124"/>
            <a:ext cx="1830647" cy="1742187"/>
          </a:xfrm>
          <a:prstGeom prst="rect">
            <a:avLst/>
          </a:prstGeom>
        </p:spPr>
      </p:pic>
      <p:sp>
        <p:nvSpPr>
          <p:cNvPr id="21" name="文本框 20"/>
          <p:cNvSpPr txBox="1"/>
          <p:nvPr/>
        </p:nvSpPr>
        <p:spPr>
          <a:xfrm>
            <a:off x="1928003" y="3256964"/>
            <a:ext cx="1953058" cy="276999"/>
          </a:xfrm>
          <a:prstGeom prst="rect">
            <a:avLst/>
          </a:prstGeom>
          <a:noFill/>
        </p:spPr>
        <p:txBody>
          <a:bodyPr wrap="square" rtlCol="0">
            <a:spAutoFit/>
          </a:bodyPr>
          <a:lstStyle/>
          <a:p>
            <a:pPr algn="ctr"/>
            <a:r>
              <a:rPr lang="en-US" altLang="zh-CN" sz="1200" dirty="0">
                <a:solidFill>
                  <a:srgbClr val="000000"/>
                </a:solidFill>
                <a:effectLst/>
              </a:rPr>
              <a:t>Windows 3.1 &amp; Windows 10</a:t>
            </a:r>
            <a:endParaRPr lang="zh-CN" altLang="en-US" sz="1200" dirty="0">
              <a:solidFill>
                <a:srgbClr val="000000"/>
              </a:solidFill>
              <a:effectLst/>
            </a:endParaRPr>
          </a:p>
        </p:txBody>
      </p:sp>
      <p:sp>
        <p:nvSpPr>
          <p:cNvPr id="22" name="Rectangle 27"/>
          <p:cNvSpPr>
            <a:spLocks noChangeArrowheads="1"/>
          </p:cNvSpPr>
          <p:nvPr/>
        </p:nvSpPr>
        <p:spPr bwMode="auto">
          <a:xfrm>
            <a:off x="914400" y="266900"/>
            <a:ext cx="4572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1990s: Windows</a:t>
            </a:r>
          </a:p>
        </p:txBody>
      </p:sp>
      <p:pic>
        <p:nvPicPr>
          <p:cNvPr id="25" name="图片 24"/>
          <p:cNvPicPr>
            <a:picLocks noChangeAspect="1"/>
          </p:cNvPicPr>
          <p:nvPr/>
        </p:nvPicPr>
        <p:blipFill>
          <a:blip r:embed="rId10"/>
          <a:stretch>
            <a:fillRect/>
          </a:stretch>
        </p:blipFill>
        <p:spPr>
          <a:xfrm>
            <a:off x="-89172" y="-49"/>
            <a:ext cx="847417" cy="1012024"/>
          </a:xfrm>
          <a:prstGeom prst="rect">
            <a:avLst/>
          </a:prstGeom>
        </p:spPr>
      </p:pic>
      <p:pic>
        <p:nvPicPr>
          <p:cNvPr id="12" name="图片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44812" y="1823284"/>
            <a:ext cx="5578491" cy="3094319"/>
          </a:xfrm>
          <a:prstGeom prst="rect">
            <a:avLst/>
          </a:prstGeom>
        </p:spPr>
      </p:pic>
      <p:pic>
        <p:nvPicPr>
          <p:cNvPr id="2" name="图片 1"/>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925" t="8068" r="7476" b="6672"/>
          <a:stretch/>
        </p:blipFill>
        <p:spPr>
          <a:xfrm>
            <a:off x="2428658" y="2310506"/>
            <a:ext cx="1334730" cy="848110"/>
          </a:xfrm>
          <a:prstGeom prst="rect">
            <a:avLst/>
          </a:prstGeom>
        </p:spPr>
      </p:pic>
    </p:spTree>
    <p:extLst>
      <p:ext uri="{BB962C8B-B14F-4D97-AF65-F5344CB8AC3E}">
        <p14:creationId xmlns:p14="http://schemas.microsoft.com/office/powerpoint/2010/main" val="3465938002"/>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0029" y="5758681"/>
            <a:ext cx="1076388" cy="807291"/>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9818" y="4552550"/>
            <a:ext cx="583050" cy="393282"/>
          </a:xfrm>
          <a:prstGeom prst="rect">
            <a:avLst/>
          </a:prstGeom>
        </p:spPr>
      </p:pic>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2408" y="3708289"/>
            <a:ext cx="1403648" cy="401042"/>
          </a:xfrm>
          <a:prstGeom prst="rect">
            <a:avLst/>
          </a:prstGeom>
        </p:spPr>
      </p:pic>
      <p:sp>
        <p:nvSpPr>
          <p:cNvPr id="2255876" name="Rectangle 20"/>
          <p:cNvSpPr>
            <a:spLocks noChangeArrowheads="1"/>
          </p:cNvSpPr>
          <p:nvPr/>
        </p:nvSpPr>
        <p:spPr bwMode="auto">
          <a:xfrm>
            <a:off x="251396" y="1052738"/>
            <a:ext cx="8641084" cy="55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400" dirty="0">
                <a:solidFill>
                  <a:srgbClr val="000000"/>
                </a:solidFill>
                <a:effectLst/>
                <a:latin typeface="+mn-lt"/>
                <a:ea typeface="黑体" pitchFamily="49" charset="-122"/>
              </a:rPr>
              <a:t>The most popular operating system on </a:t>
            </a:r>
            <a:r>
              <a:rPr lang="en-US" altLang="zh-CN" sz="2400" b="1" dirty="0">
                <a:solidFill>
                  <a:srgbClr val="000000"/>
                </a:solidFill>
                <a:effectLst/>
                <a:latin typeface="+mn-lt"/>
                <a:ea typeface="黑体" pitchFamily="49" charset="-122"/>
              </a:rPr>
              <a:t>this planet</a:t>
            </a:r>
            <a:r>
              <a:rPr lang="en-US" altLang="zh-CN" sz="2400" dirty="0">
                <a:solidFill>
                  <a:srgbClr val="000000"/>
                </a:solidFill>
                <a:effectLst/>
                <a:latin typeface="+mn-lt"/>
                <a:ea typeface="黑体" pitchFamily="49" charset="-122"/>
              </a:rPr>
              <a:t>.</a:t>
            </a:r>
            <a:endParaRPr lang="zh-CN" altLang="en-US" sz="2400" baseline="30000" dirty="0">
              <a:solidFill>
                <a:srgbClr val="000000"/>
              </a:solidFill>
              <a:effectLst/>
              <a:latin typeface="+mn-lt"/>
              <a:ea typeface="黑体" pitchFamily="49" charset="-122"/>
            </a:endParaRPr>
          </a:p>
        </p:txBody>
      </p:sp>
      <p:sp>
        <p:nvSpPr>
          <p:cNvPr id="52" name="Rectangle 20"/>
          <p:cNvSpPr>
            <a:spLocks noChangeArrowheads="1"/>
          </p:cNvSpPr>
          <p:nvPr/>
        </p:nvSpPr>
        <p:spPr bwMode="auto">
          <a:xfrm>
            <a:off x="268979" y="1627165"/>
            <a:ext cx="5114859" cy="440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indent="-342900" eaLnBrk="1" hangingPunct="1">
              <a:lnSpc>
                <a:spcPct val="115000"/>
              </a:lnSpc>
              <a:spcBef>
                <a:spcPct val="200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Written in: Primarily C, Assembly</a:t>
            </a:r>
          </a:p>
          <a:p>
            <a:pPr marL="514350" indent="-342900" eaLnBrk="1" hangingPunct="1">
              <a:lnSpc>
                <a:spcPct val="115000"/>
              </a:lnSpc>
              <a:spcBef>
                <a:spcPct val="200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Unix-like, </a:t>
            </a:r>
            <a:r>
              <a:rPr lang="en-US" altLang="zh-CN" sz="2000" b="1" dirty="0">
                <a:solidFill>
                  <a:srgbClr val="C00000"/>
                </a:solidFill>
                <a:effectLst/>
                <a:latin typeface="+mn-lt"/>
                <a:ea typeface="黑体" pitchFamily="49" charset="-122"/>
              </a:rPr>
              <a:t>free</a:t>
            </a:r>
            <a:r>
              <a:rPr lang="en-US" altLang="zh-CN" sz="2000" dirty="0">
                <a:solidFill>
                  <a:srgbClr val="000000"/>
                </a:solidFill>
                <a:effectLst/>
                <a:latin typeface="+mn-lt"/>
                <a:ea typeface="黑体" pitchFamily="49" charset="-122"/>
              </a:rPr>
              <a:t>, open-source software</a:t>
            </a:r>
          </a:p>
          <a:p>
            <a:pPr marL="514350" indent="-342900" eaLnBrk="1" hangingPunct="1">
              <a:lnSpc>
                <a:spcPct val="115000"/>
              </a:lnSpc>
              <a:spcBef>
                <a:spcPct val="200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Since 1991, used in:</a:t>
            </a:r>
          </a:p>
          <a:p>
            <a:pPr marL="971550" lvl="1" indent="-342900" eaLnBrk="1" hangingPunct="1">
              <a:lnSpc>
                <a:spcPct val="115000"/>
              </a:lnSpc>
              <a:spcBef>
                <a:spcPct val="200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Web server:         </a:t>
            </a:r>
            <a:r>
              <a:rPr lang="en-US" altLang="zh-CN" sz="2000" b="1" dirty="0">
                <a:solidFill>
                  <a:srgbClr val="C00000"/>
                </a:solidFill>
                <a:effectLst/>
                <a:latin typeface="+mn-lt"/>
                <a:ea typeface="黑体" pitchFamily="49" charset="-122"/>
              </a:rPr>
              <a:t>96.5%</a:t>
            </a:r>
          </a:p>
          <a:p>
            <a:pPr marL="971550" lvl="1" indent="-342900" eaLnBrk="1" hangingPunct="1">
              <a:lnSpc>
                <a:spcPct val="115000"/>
              </a:lnSpc>
              <a:spcBef>
                <a:spcPct val="200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Mobile device:    </a:t>
            </a:r>
            <a:r>
              <a:rPr lang="en-US" altLang="zh-CN" sz="2000" b="1" dirty="0">
                <a:solidFill>
                  <a:srgbClr val="C00000"/>
                </a:solidFill>
                <a:effectLst/>
                <a:latin typeface="+mn-lt"/>
                <a:ea typeface="黑体" pitchFamily="49" charset="-122"/>
              </a:rPr>
              <a:t>85.3%</a:t>
            </a:r>
          </a:p>
          <a:p>
            <a:pPr marL="971550" lvl="1" indent="-342900" eaLnBrk="1" hangingPunct="1">
              <a:lnSpc>
                <a:spcPct val="115000"/>
              </a:lnSpc>
              <a:spcBef>
                <a:spcPct val="200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Film production: </a:t>
            </a:r>
            <a:r>
              <a:rPr lang="en-US" altLang="zh-CN" sz="2000" b="1" dirty="0">
                <a:solidFill>
                  <a:srgbClr val="C00000"/>
                </a:solidFill>
                <a:effectLst/>
                <a:latin typeface="+mn-lt"/>
                <a:ea typeface="黑体" pitchFamily="49" charset="-122"/>
              </a:rPr>
              <a:t>95%</a:t>
            </a:r>
          </a:p>
          <a:p>
            <a:pPr marL="971550" lvl="1" indent="-342900" eaLnBrk="1" hangingPunct="1">
              <a:lnSpc>
                <a:spcPct val="115000"/>
              </a:lnSpc>
              <a:spcBef>
                <a:spcPct val="200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Supercomputing: </a:t>
            </a:r>
            <a:r>
              <a:rPr lang="en-US" altLang="zh-CN" sz="2000" b="1" dirty="0">
                <a:solidFill>
                  <a:srgbClr val="C00000"/>
                </a:solidFill>
                <a:effectLst/>
                <a:latin typeface="+mn-lt"/>
                <a:ea typeface="黑体" pitchFamily="49" charset="-122"/>
              </a:rPr>
              <a:t>99.4%</a:t>
            </a:r>
          </a:p>
          <a:p>
            <a:pPr marL="971550" lvl="1" indent="-342900" eaLnBrk="1" hangingPunct="1">
              <a:lnSpc>
                <a:spcPct val="115000"/>
              </a:lnSpc>
              <a:spcBef>
                <a:spcPct val="200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Embedded:          </a:t>
            </a:r>
            <a:r>
              <a:rPr lang="en-US" altLang="zh-CN" sz="2000" b="1" dirty="0">
                <a:solidFill>
                  <a:srgbClr val="C00000"/>
                </a:solidFill>
                <a:effectLst/>
                <a:latin typeface="+mn-lt"/>
                <a:ea typeface="黑体" pitchFamily="49" charset="-122"/>
              </a:rPr>
              <a:t>large</a:t>
            </a:r>
          </a:p>
          <a:p>
            <a:pPr marL="971550" lvl="1" indent="-342900" eaLnBrk="1" hangingPunct="1">
              <a:lnSpc>
                <a:spcPct val="115000"/>
              </a:lnSpc>
              <a:spcBef>
                <a:spcPct val="20000"/>
              </a:spcBef>
              <a:buSzPct val="85000"/>
              <a:buFont typeface="Arial" panose="020B0604020202020204" pitchFamily="34" charset="0"/>
              <a:buChar char="•"/>
            </a:pPr>
            <a:r>
              <a:rPr lang="en-US" altLang="zh-CN" sz="2000" dirty="0">
                <a:solidFill>
                  <a:srgbClr val="000000"/>
                </a:solidFill>
                <a:effectLst/>
                <a:ea typeface="黑体" pitchFamily="49" charset="-122"/>
              </a:rPr>
              <a:t>Desktop:             1.8%</a:t>
            </a:r>
          </a:p>
          <a:p>
            <a:pPr marL="514350" indent="-342900" eaLnBrk="1" hangingPunct="1">
              <a:lnSpc>
                <a:spcPct val="115000"/>
              </a:lnSpc>
              <a:spcBef>
                <a:spcPct val="20000"/>
              </a:spcBef>
              <a:buSzPct val="85000"/>
              <a:buFont typeface="Arial" panose="020B0604020202020204" pitchFamily="34" charset="0"/>
              <a:buChar char="•"/>
            </a:pPr>
            <a:r>
              <a:rPr lang="en-US" altLang="zh-CN" sz="2000" dirty="0">
                <a:solidFill>
                  <a:srgbClr val="000000"/>
                </a:solidFill>
                <a:effectLst/>
                <a:latin typeface="+mn-lt"/>
                <a:ea typeface="黑体" pitchFamily="49" charset="-122"/>
              </a:rPr>
              <a:t>Many distributions &amp; derivations:    many</a:t>
            </a:r>
          </a:p>
          <a:p>
            <a:pPr marL="514350" indent="-342900" eaLnBrk="1" hangingPunct="1">
              <a:lnSpc>
                <a:spcPct val="115000"/>
              </a:lnSpc>
              <a:spcBef>
                <a:spcPct val="20000"/>
              </a:spcBef>
              <a:buSzPct val="85000"/>
              <a:buFont typeface="Arial" panose="020B0604020202020204" pitchFamily="34" charset="0"/>
              <a:buChar char="•"/>
            </a:pPr>
            <a:endParaRPr lang="en-US" altLang="zh-CN" sz="2000" dirty="0">
              <a:solidFill>
                <a:srgbClr val="000000"/>
              </a:solidFill>
              <a:effectLst/>
              <a:latin typeface="+mn-lt"/>
              <a:ea typeface="黑体" pitchFamily="49" charset="-122"/>
            </a:endParaRP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8235" y="989088"/>
            <a:ext cx="720080" cy="679958"/>
          </a:xfrm>
          <a:prstGeom prst="rect">
            <a:avLst/>
          </a:pr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t="1" r="13640" b="19185"/>
          <a:stretch/>
        </p:blipFill>
        <p:spPr>
          <a:xfrm>
            <a:off x="4032831" y="3718853"/>
            <a:ext cx="1043225" cy="158070"/>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5468" y="3297580"/>
            <a:ext cx="313701" cy="368075"/>
          </a:xfrm>
          <a:prstGeom prst="rect">
            <a:avLst/>
          </a:prstGeom>
        </p:spPr>
      </p:pic>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05208" y="3297581"/>
            <a:ext cx="416898" cy="335186"/>
          </a:xfrm>
          <a:prstGeom prst="rect">
            <a:avLst/>
          </a:prstGeom>
        </p:spPr>
      </p:pic>
      <p:pic>
        <p:nvPicPr>
          <p:cNvPr id="17" name="图片 16"/>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6201" t="1" r="13596" b="32401"/>
          <a:stretch/>
        </p:blipFill>
        <p:spPr>
          <a:xfrm>
            <a:off x="4665248" y="3226142"/>
            <a:ext cx="456440" cy="439513"/>
          </a:xfrm>
          <a:prstGeom prst="rect">
            <a:avLst/>
          </a:prstGeom>
        </p:spPr>
      </p:pic>
      <p:pic>
        <p:nvPicPr>
          <p:cNvPr id="18" name="图片 17"/>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68309" y="2765424"/>
            <a:ext cx="1235795" cy="471187"/>
          </a:xfrm>
          <a:prstGeom prst="rect">
            <a:avLst/>
          </a:prstGeom>
        </p:spPr>
      </p:pic>
      <p:pic>
        <p:nvPicPr>
          <p:cNvPr id="24" name="图片 23"/>
          <p:cNvPicPr>
            <a:picLocks noChangeAspect="1"/>
          </p:cNvPicPr>
          <p:nvPr/>
        </p:nvPicPr>
        <p:blipFill rotWithShape="1">
          <a:blip r:embed="rId12" cstate="print">
            <a:extLst>
              <a:ext uri="{28A0092B-C50C-407E-A947-70E740481C1C}">
                <a14:useLocalDpi xmlns:a14="http://schemas.microsoft.com/office/drawing/2010/main" val="0"/>
              </a:ext>
            </a:extLst>
          </a:blip>
          <a:srcRect t="32858" b="6366"/>
          <a:stretch/>
        </p:blipFill>
        <p:spPr>
          <a:xfrm>
            <a:off x="3923928" y="4138372"/>
            <a:ext cx="1115233" cy="343887"/>
          </a:xfrm>
          <a:prstGeom prst="rect">
            <a:avLst/>
          </a:prstGeom>
        </p:spPr>
      </p:pic>
      <p:pic>
        <p:nvPicPr>
          <p:cNvPr id="26" name="图片 25"/>
          <p:cNvPicPr>
            <a:picLocks noChangeAspect="1"/>
          </p:cNvPicPr>
          <p:nvPr/>
        </p:nvPicPr>
        <p:blipFill rotWithShape="1">
          <a:blip r:embed="rId13" cstate="print">
            <a:extLst>
              <a:ext uri="{28A0092B-C50C-407E-A947-70E740481C1C}">
                <a14:useLocalDpi xmlns:a14="http://schemas.microsoft.com/office/drawing/2010/main" val="0"/>
              </a:ext>
            </a:extLst>
          </a:blip>
          <a:srcRect r="3577" b="2504"/>
          <a:stretch/>
        </p:blipFill>
        <p:spPr>
          <a:xfrm>
            <a:off x="7929246" y="1838896"/>
            <a:ext cx="1003639" cy="1518096"/>
          </a:xfrm>
          <a:prstGeom prst="rect">
            <a:avLst/>
          </a:prstGeom>
        </p:spPr>
      </p:pic>
      <p:pic>
        <p:nvPicPr>
          <p:cNvPr id="27" name="图片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84245" y="4537698"/>
            <a:ext cx="320096" cy="404664"/>
          </a:xfrm>
          <a:prstGeom prst="rect">
            <a:avLst/>
          </a:prstGeom>
        </p:spPr>
      </p:pic>
      <p:pic>
        <p:nvPicPr>
          <p:cNvPr id="31" name="图片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03676" y="6261075"/>
            <a:ext cx="1274652" cy="377297"/>
          </a:xfrm>
          <a:prstGeom prst="rect">
            <a:avLst/>
          </a:prstGeom>
        </p:spPr>
      </p:pic>
      <p:pic>
        <p:nvPicPr>
          <p:cNvPr id="36" name="图片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29362" y="6247495"/>
            <a:ext cx="1171316" cy="392391"/>
          </a:xfrm>
          <a:prstGeom prst="rect">
            <a:avLst/>
          </a:prstGeom>
        </p:spPr>
      </p:pic>
      <p:pic>
        <p:nvPicPr>
          <p:cNvPr id="37" name="图片 3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8719" y="5795740"/>
            <a:ext cx="622993" cy="744155"/>
          </a:xfrm>
          <a:prstGeom prst="rect">
            <a:avLst/>
          </a:prstGeom>
        </p:spPr>
      </p:pic>
      <p:pic>
        <p:nvPicPr>
          <p:cNvPr id="38" name="图片 3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58384" y="5885161"/>
            <a:ext cx="832025" cy="262088"/>
          </a:xfrm>
          <a:prstGeom prst="rect">
            <a:avLst/>
          </a:prstGeom>
        </p:spPr>
      </p:pic>
      <p:pic>
        <p:nvPicPr>
          <p:cNvPr id="39" name="图片 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74684" y="6272188"/>
            <a:ext cx="1163425" cy="293918"/>
          </a:xfrm>
          <a:prstGeom prst="rect">
            <a:avLst/>
          </a:prstGeom>
        </p:spPr>
      </p:pic>
      <p:pic>
        <p:nvPicPr>
          <p:cNvPr id="41" name="图片 4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656145" y="5920679"/>
            <a:ext cx="901086" cy="201843"/>
          </a:xfrm>
          <a:prstGeom prst="rect">
            <a:avLst/>
          </a:prstGeom>
        </p:spPr>
      </p:pic>
      <p:pic>
        <p:nvPicPr>
          <p:cNvPr id="42" name="图片 4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30585" y="5791171"/>
            <a:ext cx="1408576" cy="454586"/>
          </a:xfrm>
          <a:prstGeom prst="rect">
            <a:avLst/>
          </a:prstGeom>
        </p:spPr>
      </p:pic>
      <p:pic>
        <p:nvPicPr>
          <p:cNvPr id="43" name="图片 4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102717" y="5676473"/>
            <a:ext cx="551222" cy="627015"/>
          </a:xfrm>
          <a:prstGeom prst="rect">
            <a:avLst/>
          </a:prstGeom>
        </p:spPr>
      </p:pic>
      <p:pic>
        <p:nvPicPr>
          <p:cNvPr id="44" name="图片 43"/>
          <p:cNvPicPr>
            <a:picLocks noChangeAspect="1"/>
          </p:cNvPicPr>
          <p:nvPr/>
        </p:nvPicPr>
        <p:blipFill rotWithShape="1">
          <a:blip r:embed="rId23" cstate="print">
            <a:extLst>
              <a:ext uri="{28A0092B-C50C-407E-A947-70E740481C1C}">
                <a14:useLocalDpi xmlns:a14="http://schemas.microsoft.com/office/drawing/2010/main" val="0"/>
              </a:ext>
            </a:extLst>
          </a:blip>
          <a:srcRect l="18338" t="17549" r="15902" b="17549"/>
          <a:stretch/>
        </p:blipFill>
        <p:spPr>
          <a:xfrm>
            <a:off x="3766157" y="4604234"/>
            <a:ext cx="377250" cy="279444"/>
          </a:xfrm>
          <a:prstGeom prst="rect">
            <a:avLst/>
          </a:prstGeom>
        </p:spPr>
      </p:pic>
      <p:pic>
        <p:nvPicPr>
          <p:cNvPr id="45" name="图片 4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170296" y="4992068"/>
            <a:ext cx="375747" cy="322767"/>
          </a:xfrm>
          <a:prstGeom prst="rect">
            <a:avLst/>
          </a:prstGeom>
        </p:spPr>
      </p:pic>
      <p:pic>
        <p:nvPicPr>
          <p:cNvPr id="46" name="图片 4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746480" y="4977287"/>
            <a:ext cx="437765" cy="328324"/>
          </a:xfrm>
          <a:prstGeom prst="rect">
            <a:avLst/>
          </a:prstGeom>
        </p:spPr>
      </p:pic>
      <p:sp>
        <p:nvSpPr>
          <p:cNvPr id="55" name="文本框 54"/>
          <p:cNvSpPr txBox="1"/>
          <p:nvPr/>
        </p:nvSpPr>
        <p:spPr>
          <a:xfrm>
            <a:off x="5661456" y="3413899"/>
            <a:ext cx="3357913" cy="2031325"/>
          </a:xfrm>
          <a:prstGeom prst="rect">
            <a:avLst/>
          </a:prstGeom>
          <a:noFill/>
        </p:spPr>
        <p:txBody>
          <a:bodyPr wrap="square" rtlCol="0">
            <a:spAutoFit/>
          </a:bodyPr>
          <a:lstStyle/>
          <a:p>
            <a:r>
              <a:rPr lang="en-US" sz="1800" b="1" dirty="0">
                <a:solidFill>
                  <a:srgbClr val="000000"/>
                </a:solidFill>
                <a:effectLst/>
              </a:rPr>
              <a:t>Linus Torvalds</a:t>
            </a:r>
            <a:endParaRPr lang="da-DK" sz="1200" dirty="0">
              <a:solidFill>
                <a:srgbClr val="000000"/>
              </a:solidFill>
              <a:effectLst/>
            </a:endParaRPr>
          </a:p>
          <a:p>
            <a:r>
              <a:rPr lang="en-US" altLang="zh-CN" sz="1200" dirty="0">
                <a:solidFill>
                  <a:srgbClr val="000000"/>
                </a:solidFill>
                <a:effectLst/>
              </a:rPr>
              <a:t>December</a:t>
            </a:r>
            <a:r>
              <a:rPr lang="da-DK" sz="1200" dirty="0">
                <a:solidFill>
                  <a:srgbClr val="000000"/>
                </a:solidFill>
                <a:effectLst/>
              </a:rPr>
              <a:t> 28, 1969</a:t>
            </a:r>
          </a:p>
          <a:p>
            <a:r>
              <a:rPr lang="da-DK" sz="1200" dirty="0">
                <a:solidFill>
                  <a:srgbClr val="000000"/>
                </a:solidFill>
                <a:effectLst/>
              </a:rPr>
              <a:t>Author of </a:t>
            </a:r>
            <a:r>
              <a:rPr lang="da-DK" sz="1200" b="1" dirty="0">
                <a:solidFill>
                  <a:srgbClr val="000000"/>
                </a:solidFill>
                <a:effectLst/>
              </a:rPr>
              <a:t>Linux kernel</a:t>
            </a:r>
          </a:p>
          <a:p>
            <a:r>
              <a:rPr lang="da-DK" sz="1200" dirty="0">
                <a:solidFill>
                  <a:srgbClr val="000000"/>
                </a:solidFill>
                <a:effectLst/>
              </a:rPr>
              <a:t>Author of </a:t>
            </a:r>
            <a:r>
              <a:rPr lang="da-DK" sz="1200" b="1" dirty="0">
                <a:solidFill>
                  <a:srgbClr val="000000"/>
                </a:solidFill>
                <a:effectLst/>
              </a:rPr>
              <a:t>Git </a:t>
            </a:r>
            <a:r>
              <a:rPr lang="da-DK" sz="1200" dirty="0">
                <a:solidFill>
                  <a:srgbClr val="5F5F5F"/>
                </a:solidFill>
                <a:effectLst/>
              </a:rPr>
              <a:t>(distributed revision control system)</a:t>
            </a:r>
            <a:endParaRPr lang="da-DK" sz="1200" b="1" dirty="0">
              <a:solidFill>
                <a:srgbClr val="5F5F5F"/>
              </a:solidFill>
              <a:effectLst/>
            </a:endParaRPr>
          </a:p>
          <a:p>
            <a:r>
              <a:rPr lang="da-DK" sz="1200" dirty="0">
                <a:solidFill>
                  <a:srgbClr val="000000"/>
                </a:solidFill>
                <a:effectLst/>
              </a:rPr>
              <a:t>Autobiography: &lt;</a:t>
            </a:r>
            <a:r>
              <a:rPr lang="en-US" altLang="zh-CN" sz="1200" dirty="0">
                <a:solidFill>
                  <a:srgbClr val="000000"/>
                </a:solidFill>
                <a:effectLst/>
              </a:rPr>
              <a:t>Just for Fun</a:t>
            </a:r>
            <a:r>
              <a:rPr lang="en-US" sz="1200" dirty="0">
                <a:solidFill>
                  <a:srgbClr val="000000"/>
                </a:solidFill>
                <a:effectLst/>
              </a:rPr>
              <a:t>: The Story of an Accidental Revolutionary&gt;</a:t>
            </a:r>
          </a:p>
          <a:p>
            <a:r>
              <a:rPr lang="da-DK" sz="1200" dirty="0">
                <a:solidFill>
                  <a:srgbClr val="000000"/>
                </a:solidFill>
                <a:effectLst/>
              </a:rPr>
              <a:t>2001 Takeda Award</a:t>
            </a:r>
          </a:p>
          <a:p>
            <a:r>
              <a:rPr lang="da-DK" sz="1200" dirty="0">
                <a:solidFill>
                  <a:srgbClr val="000000"/>
                </a:solidFill>
                <a:effectLst/>
              </a:rPr>
              <a:t>2012 Millennium Technology Prize</a:t>
            </a:r>
          </a:p>
          <a:p>
            <a:r>
              <a:rPr lang="da-DK" sz="1200" dirty="0">
                <a:solidFill>
                  <a:srgbClr val="000000"/>
                </a:solidFill>
                <a:effectLst/>
              </a:rPr>
              <a:t>2014 IEEE Computer Pioneer Award</a:t>
            </a:r>
          </a:p>
          <a:p>
            <a:endParaRPr lang="en-US" sz="1200" dirty="0">
              <a:solidFill>
                <a:srgbClr val="000000"/>
              </a:solidFill>
              <a:effectLst/>
            </a:endParaRPr>
          </a:p>
        </p:txBody>
      </p:sp>
      <p:pic>
        <p:nvPicPr>
          <p:cNvPr id="3" name="图片 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725884" y="1825774"/>
            <a:ext cx="2144703" cy="1531218"/>
          </a:xfrm>
          <a:prstGeom prst="rect">
            <a:avLst/>
          </a:prstGeom>
        </p:spPr>
      </p:pic>
      <p:pic>
        <p:nvPicPr>
          <p:cNvPr id="4" name="图片 3"/>
          <p:cNvPicPr>
            <a:picLocks noChangeAspect="1"/>
          </p:cNvPicPr>
          <p:nvPr/>
        </p:nvPicPr>
        <p:blipFill rotWithShape="1">
          <a:blip r:embed="rId27" cstate="print">
            <a:extLst>
              <a:ext uri="{28A0092B-C50C-407E-A947-70E740481C1C}">
                <a14:useLocalDpi xmlns:a14="http://schemas.microsoft.com/office/drawing/2010/main" val="0"/>
              </a:ext>
            </a:extLst>
          </a:blip>
          <a:srcRect l="26061" r="26060"/>
          <a:stretch/>
        </p:blipFill>
        <p:spPr>
          <a:xfrm>
            <a:off x="5868144" y="5706565"/>
            <a:ext cx="796684" cy="931807"/>
          </a:xfrm>
          <a:prstGeom prst="rect">
            <a:avLst/>
          </a:prstGeom>
        </p:spPr>
      </p:pic>
      <p:pic>
        <p:nvPicPr>
          <p:cNvPr id="6" name="图片 5"/>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752329" y="6155994"/>
            <a:ext cx="935433" cy="293784"/>
          </a:xfrm>
          <a:prstGeom prst="rect">
            <a:avLst/>
          </a:prstGeom>
        </p:spPr>
      </p:pic>
      <p:pic>
        <p:nvPicPr>
          <p:cNvPr id="7" name="图片 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703043" y="5758681"/>
            <a:ext cx="984719" cy="325053"/>
          </a:xfrm>
          <a:prstGeom prst="rect">
            <a:avLst/>
          </a:prstGeom>
        </p:spPr>
      </p:pic>
      <p:sp>
        <p:nvSpPr>
          <p:cNvPr id="33" name="Rectangle 27"/>
          <p:cNvSpPr>
            <a:spLocks noChangeArrowheads="1"/>
          </p:cNvSpPr>
          <p:nvPr/>
        </p:nvSpPr>
        <p:spPr bwMode="auto">
          <a:xfrm>
            <a:off x="914400" y="266900"/>
            <a:ext cx="4572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1990s: Linux</a:t>
            </a:r>
          </a:p>
        </p:txBody>
      </p:sp>
      <p:pic>
        <p:nvPicPr>
          <p:cNvPr id="34" name="图片 33"/>
          <p:cNvPicPr>
            <a:picLocks noChangeAspect="1"/>
          </p:cNvPicPr>
          <p:nvPr/>
        </p:nvPicPr>
        <p:blipFill>
          <a:blip r:embed="rId30"/>
          <a:stretch>
            <a:fillRect/>
          </a:stretch>
        </p:blipFill>
        <p:spPr>
          <a:xfrm>
            <a:off x="-89172" y="-49"/>
            <a:ext cx="847417" cy="1012024"/>
          </a:xfrm>
          <a:prstGeom prst="rect">
            <a:avLst/>
          </a:prstGeom>
        </p:spPr>
      </p:pic>
    </p:spTree>
    <p:extLst>
      <p:ext uri="{BB962C8B-B14F-4D97-AF65-F5344CB8AC3E}">
        <p14:creationId xmlns:p14="http://schemas.microsoft.com/office/powerpoint/2010/main" val="1996287967"/>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6" name="Rectangle 20"/>
          <p:cNvSpPr>
            <a:spLocks noChangeArrowheads="1"/>
          </p:cNvSpPr>
          <p:nvPr/>
        </p:nvSpPr>
        <p:spPr bwMode="auto">
          <a:xfrm>
            <a:off x="0" y="1316046"/>
            <a:ext cx="9144000" cy="461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indent="-514350">
              <a:lnSpc>
                <a:spcPct val="115000"/>
              </a:lnSpc>
              <a:spcBef>
                <a:spcPct val="20000"/>
              </a:spcBef>
              <a:buSzPct val="85000"/>
              <a:buAutoNum type="arabicPeriod"/>
            </a:pPr>
            <a:r>
              <a:rPr lang="en-US" altLang="zh-CN" sz="2800" dirty="0">
                <a:solidFill>
                  <a:srgbClr val="0070C0"/>
                </a:solidFill>
                <a:ea typeface="黑体" pitchFamily="49" charset="-122"/>
              </a:rPr>
              <a:t>Please read the Wikipedia “Computer Program” and </a:t>
            </a:r>
            <a:r>
              <a:rPr lang="zh-CN" altLang="en-US" sz="2800" dirty="0">
                <a:solidFill>
                  <a:srgbClr val="0070C0"/>
                </a:solidFill>
                <a:ea typeface="黑体" pitchFamily="49" charset="-122"/>
              </a:rPr>
              <a:t>“</a:t>
            </a:r>
            <a:r>
              <a:rPr lang="en-US" altLang="zh-CN" sz="2800" dirty="0">
                <a:solidFill>
                  <a:srgbClr val="0070C0"/>
                </a:solidFill>
                <a:ea typeface="黑体" pitchFamily="49" charset="-122"/>
              </a:rPr>
              <a:t>Operating System</a:t>
            </a:r>
            <a:r>
              <a:rPr lang="zh-CN" altLang="en-US" sz="2800" dirty="0">
                <a:solidFill>
                  <a:srgbClr val="0070C0"/>
                </a:solidFill>
                <a:ea typeface="黑体" pitchFamily="49" charset="-122"/>
              </a:rPr>
              <a:t>”</a:t>
            </a:r>
            <a:r>
              <a:rPr lang="en-US" altLang="zh-CN" sz="2800" dirty="0">
                <a:solidFill>
                  <a:srgbClr val="0070C0"/>
                </a:solidFill>
                <a:ea typeface="黑体" pitchFamily="49" charset="-122"/>
              </a:rPr>
              <a:t>as following website.  </a:t>
            </a:r>
            <a:r>
              <a:rPr lang="en-US" altLang="zh-CN" sz="2800" dirty="0">
                <a:solidFill>
                  <a:srgbClr val="0070C0"/>
                </a:solidFill>
                <a:ea typeface="黑体" pitchFamily="49" charset="-122"/>
                <a:hlinkClick r:id="rId3"/>
              </a:rPr>
              <a:t>https://en.wikipedia.org/wiki/Computer_program</a:t>
            </a:r>
            <a:endParaRPr lang="en-US" altLang="zh-CN" sz="2800" dirty="0">
              <a:solidFill>
                <a:srgbClr val="0070C0"/>
              </a:solidFill>
              <a:ea typeface="黑体" pitchFamily="49" charset="-122"/>
            </a:endParaRPr>
          </a:p>
          <a:p>
            <a:pPr>
              <a:lnSpc>
                <a:spcPct val="115000"/>
              </a:lnSpc>
              <a:spcBef>
                <a:spcPct val="20000"/>
              </a:spcBef>
              <a:buSzPct val="85000"/>
            </a:pPr>
            <a:r>
              <a:rPr lang="en-US" altLang="zh-CN" sz="2800" dirty="0">
                <a:solidFill>
                  <a:srgbClr val="0070C0"/>
                </a:solidFill>
                <a:ea typeface="黑体" pitchFamily="49" charset="-122"/>
              </a:rPr>
              <a:t>      </a:t>
            </a:r>
            <a:r>
              <a:rPr lang="en-US" altLang="zh-CN" sz="2800" dirty="0">
                <a:solidFill>
                  <a:srgbClr val="0070C0"/>
                </a:solidFill>
                <a:ea typeface="黑体" pitchFamily="49" charset="-122"/>
                <a:hlinkClick r:id="rId4"/>
              </a:rPr>
              <a:t>https://en.wikipedia.org/wiki/Operating_system</a:t>
            </a:r>
            <a:endParaRPr lang="en-US" altLang="zh-CN" sz="2800" dirty="0">
              <a:solidFill>
                <a:srgbClr val="0070C0"/>
              </a:solidFill>
              <a:ea typeface="黑体" pitchFamily="49" charset="-122"/>
            </a:endParaRPr>
          </a:p>
          <a:p>
            <a:pPr>
              <a:lnSpc>
                <a:spcPct val="115000"/>
              </a:lnSpc>
              <a:spcBef>
                <a:spcPct val="20000"/>
              </a:spcBef>
              <a:buSzPct val="85000"/>
            </a:pPr>
            <a:r>
              <a:rPr lang="en-US" altLang="zh-CN" sz="2800" dirty="0">
                <a:solidFill>
                  <a:srgbClr val="0070C0"/>
                </a:solidFill>
                <a:ea typeface="黑体" pitchFamily="49" charset="-122"/>
              </a:rPr>
              <a:t>      </a:t>
            </a:r>
            <a:r>
              <a:rPr lang="zh-CN" altLang="en-US" sz="2800" dirty="0">
                <a:solidFill>
                  <a:srgbClr val="1557AE"/>
                </a:solidFill>
                <a:latin typeface="Times New Roman" panose="02020603050405020304" pitchFamily="18" charset="0"/>
                <a:cs typeface="Times New Roman" panose="02020603050405020304" pitchFamily="18" charset="0"/>
                <a:hlinkClick r:id="rId5"/>
              </a:rPr>
              <a:t>https://en.wikipedia.org/wiki/Algorithm</a:t>
            </a:r>
            <a:r>
              <a:rPr lang="zh-CN" altLang="en-US" sz="2800" dirty="0">
                <a:solidFill>
                  <a:srgbClr val="1557AE"/>
                </a:solidFill>
                <a:latin typeface="Times New Roman" panose="02020603050405020304" pitchFamily="18" charset="0"/>
                <a:cs typeface="Times New Roman" panose="02020603050405020304" pitchFamily="18" charset="0"/>
              </a:rPr>
              <a:t> </a:t>
            </a:r>
            <a:endParaRPr lang="en-US" altLang="zh-CN" sz="2800" dirty="0">
              <a:solidFill>
                <a:srgbClr val="0070C0"/>
              </a:solidFill>
              <a:ea typeface="黑体" pitchFamily="49" charset="-122"/>
            </a:endParaRPr>
          </a:p>
          <a:p>
            <a:pPr marL="541338" indent="-541338">
              <a:lnSpc>
                <a:spcPct val="115000"/>
              </a:lnSpc>
              <a:spcBef>
                <a:spcPct val="20000"/>
              </a:spcBef>
              <a:buSzPct val="85000"/>
              <a:buAutoNum type="arabicPeriod" startAt="2"/>
            </a:pPr>
            <a:r>
              <a:rPr lang="en-US" altLang="zh-CN" sz="2800" dirty="0">
                <a:solidFill>
                  <a:srgbClr val="1557AE"/>
                </a:solidFill>
                <a:latin typeface="Times New Roman" panose="02020603050405020304" pitchFamily="18" charset="0"/>
                <a:cs typeface="Times New Roman" panose="02020603050405020304" pitchFamily="18" charset="0"/>
              </a:rPr>
              <a:t>List the problems that are suitable for different data structures to solve, and describe why</a:t>
            </a:r>
          </a:p>
          <a:p>
            <a:pPr marL="541338" indent="-541338">
              <a:lnSpc>
                <a:spcPct val="115000"/>
              </a:lnSpc>
              <a:spcBef>
                <a:spcPct val="20000"/>
              </a:spcBef>
              <a:buSzPct val="85000"/>
              <a:buAutoNum type="arabicPeriod" startAt="2"/>
            </a:pPr>
            <a:r>
              <a:rPr lang="en-US" altLang="zh-CN" sz="2800" dirty="0">
                <a:solidFill>
                  <a:srgbClr val="1557AE"/>
                </a:solidFill>
                <a:latin typeface="Times New Roman" panose="02020603050405020304" pitchFamily="18" charset="0"/>
                <a:cs typeface="Times New Roman" panose="02020603050405020304" pitchFamily="18" charset="0"/>
              </a:rPr>
              <a:t>Explain what’s the functionalities of OS?</a:t>
            </a:r>
            <a:endParaRPr lang="zh-CN" altLang="en-US" sz="2800" dirty="0">
              <a:solidFill>
                <a:srgbClr val="1557AE"/>
              </a:solidFill>
              <a:latin typeface="Times New Roman" panose="02020603050405020304" pitchFamily="18" charset="0"/>
              <a:cs typeface="Times New Roman" panose="02020603050405020304" pitchFamily="18" charset="0"/>
            </a:endParaRPr>
          </a:p>
        </p:txBody>
      </p:sp>
      <p:sp>
        <p:nvSpPr>
          <p:cNvPr id="33" name="Rectangle 27"/>
          <p:cNvSpPr>
            <a:spLocks noChangeArrowheads="1"/>
          </p:cNvSpPr>
          <p:nvPr/>
        </p:nvSpPr>
        <p:spPr bwMode="auto">
          <a:xfrm>
            <a:off x="914400" y="266900"/>
            <a:ext cx="4572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Exercises</a:t>
            </a:r>
          </a:p>
        </p:txBody>
      </p:sp>
      <p:sp>
        <p:nvSpPr>
          <p:cNvPr id="5" name="矩形 4"/>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endParaRPr>
          </a:p>
        </p:txBody>
      </p:sp>
      <p:sp>
        <p:nvSpPr>
          <p:cNvPr id="6" name="矩形 5"/>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4</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7" name="矩形 6"/>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446631037"/>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4294967295"/>
          </p:nvPr>
        </p:nvSpPr>
        <p:spPr>
          <a:xfrm>
            <a:off x="308686" y="1394815"/>
            <a:ext cx="8229600" cy="4374980"/>
          </a:xfrm>
        </p:spPr>
        <p:txBody>
          <a:bodyPr>
            <a:spAutoFit/>
          </a:bodyPr>
          <a:lstStyle/>
          <a:p>
            <a:pPr marL="342900" indent="-342900" fontAlgn="base">
              <a:lnSpc>
                <a:spcPct val="150000"/>
              </a:lnSpc>
              <a:spcBef>
                <a:spcPct val="0"/>
              </a:spcBef>
              <a:spcAft>
                <a:spcPct val="0"/>
              </a:spcAft>
              <a:buClr>
                <a:schemeClr val="accent1">
                  <a:lumMod val="50000"/>
                </a:schemeClr>
              </a:buClr>
              <a:buFont typeface="Wingdings" panose="05000000000000000000" pitchFamily="2" charset="2"/>
              <a:buChar char="n"/>
            </a:pPr>
            <a:r>
              <a:rPr lang="en-US" altLang="en-US" sz="2400" b="1" dirty="0">
                <a:latin typeface="Arial" panose="020B0604020202020204" pitchFamily="34" charset="0"/>
                <a:ea typeface="宋体" panose="02010600030101010101" pitchFamily="2" charset="-122"/>
              </a:rPr>
              <a:t>Communication cycle</a:t>
            </a:r>
          </a:p>
          <a:p>
            <a:pPr marL="457200" lvl="1" fontAlgn="base">
              <a:lnSpc>
                <a:spcPct val="150000"/>
              </a:lnSpc>
              <a:spcBef>
                <a:spcPct val="0"/>
              </a:spcBef>
              <a:spcAft>
                <a:spcPct val="0"/>
              </a:spcAft>
            </a:pPr>
            <a:r>
              <a:rPr lang="en-US" altLang="en-US" dirty="0">
                <a:latin typeface="Arial" panose="020B0604020202020204" pitchFamily="34" charset="0"/>
                <a:ea typeface="宋体" panose="02010600030101010101" pitchFamily="2" charset="-122"/>
              </a:rPr>
              <a:t>One complete unit of communication</a:t>
            </a:r>
          </a:p>
          <a:p>
            <a:pPr marL="914400" lvl="2" fontAlgn="base">
              <a:lnSpc>
                <a:spcPct val="150000"/>
              </a:lnSpc>
              <a:spcBef>
                <a:spcPct val="0"/>
              </a:spcBef>
              <a:spcAft>
                <a:spcPct val="0"/>
              </a:spcAft>
            </a:pPr>
            <a:r>
              <a:rPr lang="en-US" altLang="en-US" dirty="0">
                <a:latin typeface="Arial" panose="020B0604020202020204" pitchFamily="34" charset="0"/>
                <a:ea typeface="宋体" panose="02010600030101010101" pitchFamily="2" charset="-122"/>
              </a:rPr>
              <a:t>An idea to be sent</a:t>
            </a:r>
          </a:p>
          <a:p>
            <a:pPr marL="914400" lvl="2" fontAlgn="base">
              <a:lnSpc>
                <a:spcPct val="150000"/>
              </a:lnSpc>
              <a:spcBef>
                <a:spcPct val="0"/>
              </a:spcBef>
              <a:spcAft>
                <a:spcPct val="0"/>
              </a:spcAft>
            </a:pPr>
            <a:r>
              <a:rPr lang="en-US" altLang="en-US" dirty="0">
                <a:latin typeface="Arial" panose="020B0604020202020204" pitchFamily="34" charset="0"/>
                <a:ea typeface="宋体" panose="02010600030101010101" pitchFamily="2" charset="-122"/>
              </a:rPr>
              <a:t>An encoder</a:t>
            </a:r>
          </a:p>
          <a:p>
            <a:pPr marL="914400" lvl="2" fontAlgn="base">
              <a:lnSpc>
                <a:spcPct val="150000"/>
              </a:lnSpc>
              <a:spcBef>
                <a:spcPct val="0"/>
              </a:spcBef>
              <a:spcAft>
                <a:spcPct val="0"/>
              </a:spcAft>
            </a:pPr>
            <a:r>
              <a:rPr lang="en-US" altLang="en-US" dirty="0">
                <a:latin typeface="Arial" panose="020B0604020202020204" pitchFamily="34" charset="0"/>
                <a:ea typeface="宋体" panose="02010600030101010101" pitchFamily="2" charset="-122"/>
              </a:rPr>
              <a:t>A sender</a:t>
            </a:r>
          </a:p>
          <a:p>
            <a:pPr marL="914400" lvl="2" fontAlgn="base">
              <a:lnSpc>
                <a:spcPct val="150000"/>
              </a:lnSpc>
              <a:spcBef>
                <a:spcPct val="0"/>
              </a:spcBef>
              <a:spcAft>
                <a:spcPct val="0"/>
              </a:spcAft>
            </a:pPr>
            <a:r>
              <a:rPr lang="en-US" altLang="en-US" dirty="0">
                <a:latin typeface="Arial" panose="020B0604020202020204" pitchFamily="34" charset="0"/>
                <a:ea typeface="宋体" panose="02010600030101010101" pitchFamily="2" charset="-122"/>
              </a:rPr>
              <a:t>A medium</a:t>
            </a:r>
          </a:p>
          <a:p>
            <a:pPr marL="914400" lvl="2" fontAlgn="base">
              <a:lnSpc>
                <a:spcPct val="150000"/>
              </a:lnSpc>
              <a:spcBef>
                <a:spcPct val="0"/>
              </a:spcBef>
              <a:spcAft>
                <a:spcPct val="0"/>
              </a:spcAft>
            </a:pPr>
            <a:r>
              <a:rPr lang="en-US" altLang="en-US" dirty="0">
                <a:latin typeface="Arial" panose="020B0604020202020204" pitchFamily="34" charset="0"/>
                <a:ea typeface="宋体" panose="02010600030101010101" pitchFamily="2" charset="-122"/>
              </a:rPr>
              <a:t>A receiver</a:t>
            </a:r>
          </a:p>
          <a:p>
            <a:pPr marL="914400" lvl="2" fontAlgn="base">
              <a:lnSpc>
                <a:spcPct val="150000"/>
              </a:lnSpc>
              <a:spcBef>
                <a:spcPct val="0"/>
              </a:spcBef>
              <a:spcAft>
                <a:spcPct val="0"/>
              </a:spcAft>
            </a:pPr>
            <a:r>
              <a:rPr lang="en-US" altLang="en-US" dirty="0">
                <a:latin typeface="Arial" panose="020B0604020202020204" pitchFamily="34" charset="0"/>
                <a:ea typeface="宋体" panose="02010600030101010101" pitchFamily="2" charset="-122"/>
              </a:rPr>
              <a:t>A decoder</a:t>
            </a:r>
          </a:p>
          <a:p>
            <a:pPr marL="914400" lvl="2" fontAlgn="base">
              <a:lnSpc>
                <a:spcPct val="150000"/>
              </a:lnSpc>
              <a:spcBef>
                <a:spcPct val="0"/>
              </a:spcBef>
              <a:spcAft>
                <a:spcPct val="0"/>
              </a:spcAft>
            </a:pPr>
            <a:r>
              <a:rPr lang="en-US" altLang="en-US" dirty="0">
                <a:latin typeface="Arial" panose="020B0604020202020204" pitchFamily="34" charset="0"/>
                <a:ea typeface="宋体" panose="02010600030101010101" pitchFamily="2" charset="-122"/>
              </a:rPr>
              <a:t>A response</a:t>
            </a:r>
          </a:p>
        </p:txBody>
      </p:sp>
      <p:pic>
        <p:nvPicPr>
          <p:cNvPr id="4100" name="Picture 4" descr="A:\COMM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243" y="2636912"/>
            <a:ext cx="4177357" cy="289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 Box 5"/>
          <p:cNvSpPr txBox="1">
            <a:spLocks noChangeArrowheads="1"/>
          </p:cNvSpPr>
          <p:nvPr/>
        </p:nvSpPr>
        <p:spPr bwMode="auto">
          <a:xfrm>
            <a:off x="3924300" y="2842330"/>
            <a:ext cx="2057400" cy="642620"/>
          </a:xfrm>
          <a:prstGeom prst="rect">
            <a:avLst/>
          </a:prstGeom>
          <a:solidFill>
            <a:srgbClr val="EAEAEA"/>
          </a:solidFill>
          <a:ln w="9525">
            <a:solidFill>
              <a:srgbClr val="4665BC"/>
            </a:solidFill>
            <a:miter lim="800000"/>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dirty="0">
                <a:latin typeface="+mj-lt"/>
              </a:rPr>
              <a:t>Speaker encodes information</a:t>
            </a:r>
          </a:p>
        </p:txBody>
      </p:sp>
      <p:sp>
        <p:nvSpPr>
          <p:cNvPr id="4102" name="Text Box 6"/>
          <p:cNvSpPr txBox="1">
            <a:spLocks noChangeArrowheads="1"/>
          </p:cNvSpPr>
          <p:nvPr/>
        </p:nvSpPr>
        <p:spPr bwMode="auto">
          <a:xfrm>
            <a:off x="6430425" y="2982809"/>
            <a:ext cx="1927118" cy="642620"/>
          </a:xfrm>
          <a:prstGeom prst="rect">
            <a:avLst/>
          </a:prstGeom>
          <a:solidFill>
            <a:srgbClr val="EAEAEA"/>
          </a:solidFill>
          <a:ln w="9525">
            <a:solidFill>
              <a:srgbClr val="4665BC"/>
            </a:solidFill>
            <a:miter lim="800000"/>
          </a:ln>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dirty="0">
                <a:latin typeface="+mj-lt"/>
              </a:rPr>
              <a:t>Listener decodes information</a:t>
            </a:r>
          </a:p>
        </p:txBody>
      </p:sp>
      <p:sp>
        <p:nvSpPr>
          <p:cNvPr id="4103" name="Text Box 7"/>
          <p:cNvSpPr txBox="1">
            <a:spLocks noChangeArrowheads="1"/>
          </p:cNvSpPr>
          <p:nvPr/>
        </p:nvSpPr>
        <p:spPr bwMode="auto">
          <a:xfrm>
            <a:off x="4780978" y="5233879"/>
            <a:ext cx="2571328" cy="642620"/>
          </a:xfrm>
          <a:prstGeom prst="rect">
            <a:avLst/>
          </a:prstGeom>
          <a:solidFill>
            <a:srgbClr val="EAEAEA"/>
          </a:solidFill>
          <a:ln w="9525">
            <a:solidFill>
              <a:srgbClr val="4665BC"/>
            </a:solidFill>
            <a:miter lim="800000"/>
          </a:ln>
        </p:spPr>
        <p:txBody>
          <a:bodyPr wrap="square">
            <a:spAutoFit/>
          </a:bodyPr>
          <a:lstStyle>
            <a:defPPr>
              <a:defRPr lang="zh-CN"/>
            </a:defPPr>
            <a:lvl1pPr algn="ctr">
              <a:defRPr sz="1800"/>
            </a:lvl1pPr>
            <a:lvl2pPr marL="742950" indent="-285750">
              <a:defRPr sz="2400">
                <a:latin typeface="Times New Roman" panose="02020603050405020304" pitchFamily="18" charset="0"/>
              </a:defRPr>
            </a:lvl2pPr>
            <a:lvl3pPr marL="1143000" indent="-228600">
              <a:defRPr sz="2400">
                <a:latin typeface="Times New Roman" panose="02020603050405020304" pitchFamily="18" charset="0"/>
              </a:defRPr>
            </a:lvl3pPr>
            <a:lvl4pPr marL="1600200" indent="-228600">
              <a:defRPr sz="2400">
                <a:latin typeface="Times New Roman" panose="02020603050405020304" pitchFamily="18" charset="0"/>
              </a:defRPr>
            </a:lvl4pPr>
            <a:lvl5pPr marL="2057400" indent="-228600">
              <a:defRPr sz="2400">
                <a:latin typeface="Times New Roman" panose="02020603050405020304" pitchFamily="18" charset="0"/>
              </a:defRPr>
            </a:lvl5pPr>
            <a:lvl6pPr marL="2514600" indent="-228600" eaLnBrk="0" fontAlgn="base" hangingPunct="0">
              <a:spcBef>
                <a:spcPct val="0"/>
              </a:spcBef>
              <a:spcAft>
                <a:spcPct val="0"/>
              </a:spcAft>
              <a:defRPr sz="2400">
                <a:latin typeface="Times New Roman" panose="02020603050405020304" pitchFamily="18" charset="0"/>
              </a:defRPr>
            </a:lvl6pPr>
            <a:lvl7pPr marL="2971800" indent="-228600" eaLnBrk="0" fontAlgn="base" hangingPunct="0">
              <a:spcBef>
                <a:spcPct val="0"/>
              </a:spcBef>
              <a:spcAft>
                <a:spcPct val="0"/>
              </a:spcAft>
              <a:defRPr sz="2400">
                <a:latin typeface="Times New Roman" panose="02020603050405020304" pitchFamily="18" charset="0"/>
              </a:defRPr>
            </a:lvl7pPr>
            <a:lvl8pPr marL="3429000" indent="-228600" eaLnBrk="0" fontAlgn="base" hangingPunct="0">
              <a:spcBef>
                <a:spcPct val="0"/>
              </a:spcBef>
              <a:spcAft>
                <a:spcPct val="0"/>
              </a:spcAft>
              <a:defRPr sz="2400">
                <a:latin typeface="Times New Roman" panose="02020603050405020304" pitchFamily="18" charset="0"/>
              </a:defRPr>
            </a:lvl8pPr>
            <a:lvl9pPr marL="3886200" indent="-228600" eaLnBrk="0" fontAlgn="base" hangingPunct="0">
              <a:spcBef>
                <a:spcPct val="0"/>
              </a:spcBef>
              <a:spcAft>
                <a:spcPct val="0"/>
              </a:spcAft>
              <a:defRPr sz="2400">
                <a:latin typeface="Times New Roman" panose="02020603050405020304" pitchFamily="18" charset="0"/>
              </a:defRPr>
            </a:lvl9pPr>
          </a:lstStyle>
          <a:p>
            <a:r>
              <a:rPr lang="en-US" altLang="en-US">
                <a:latin typeface="+mj-lt"/>
              </a:rPr>
              <a:t>Listener returns</a:t>
            </a:r>
          </a:p>
          <a:p>
            <a:r>
              <a:rPr lang="en-US" altLang="en-US">
                <a:latin typeface="+mj-lt"/>
              </a:rPr>
              <a:t>feedback to speaker</a:t>
            </a:r>
          </a:p>
        </p:txBody>
      </p:sp>
      <p:sp>
        <p:nvSpPr>
          <p:cNvPr id="9" name="矩形 8"/>
          <p:cNvSpPr/>
          <p:nvPr/>
        </p:nvSpPr>
        <p:spPr>
          <a:xfrm>
            <a:off x="914695" y="308399"/>
            <a:ext cx="4831451" cy="646331"/>
          </a:xfrm>
          <a:prstGeom prst="rect">
            <a:avLst/>
          </a:prstGeom>
        </p:spPr>
        <p:txBody>
          <a:bodyPr wrap="none">
            <a:spAutoFit/>
          </a:bodyPr>
          <a:lstStyle/>
          <a:p>
            <a:r>
              <a:rPr lang="en-US" altLang="zh-CN" sz="3600" b="1" dirty="0">
                <a:solidFill>
                  <a:srgbClr val="1557AE"/>
                </a:solidFill>
                <a:ea typeface="黑体" pitchFamily="49" charset="-122"/>
              </a:rPr>
              <a:t>Programming language</a:t>
            </a:r>
          </a:p>
        </p:txBody>
      </p:sp>
      <p:sp>
        <p:nvSpPr>
          <p:cNvPr id="17" name="矩形 16"/>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8" name="矩形 1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矩形 1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20" name="矩形 1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334574050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2693988"/>
            <a:ext cx="9144000" cy="1349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Text" lastClr="000000"/>
              </a:solidFill>
              <a:effectLst/>
              <a:uLnTx/>
              <a:uFillTx/>
              <a:latin typeface="等线" panose="02010600030101010101" pitchFamily="2" charset="-122"/>
              <a:ea typeface="等线" panose="02010600030101010101" pitchFamily="2" charset="-122"/>
              <a:cs typeface="+mn-cs"/>
            </a:endParaRPr>
          </a:p>
        </p:txBody>
      </p:sp>
      <p:sp>
        <p:nvSpPr>
          <p:cNvPr id="8" name="矩形 7"/>
          <p:cNvSpPr>
            <a:spLocks noChangeArrowheads="1"/>
          </p:cNvSpPr>
          <p:nvPr/>
        </p:nvSpPr>
        <p:spPr bwMode="auto">
          <a:xfrm>
            <a:off x="1530350" y="2711450"/>
            <a:ext cx="6083300" cy="1246188"/>
          </a:xfrm>
          <a:prstGeom prst="rect">
            <a:avLst/>
          </a:prstGeom>
          <a:noFill/>
          <a:ln>
            <a:noFill/>
          </a:ln>
          <a:effectLst>
            <a:outerShdw blurRad="50800" dist="38100" dir="5400000" algn="t"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95250" defTabSz="685800">
              <a:defRPr kumimoji="1" sz="2400">
                <a:solidFill>
                  <a:schemeClr val="tx1"/>
                </a:solidFill>
                <a:latin typeface="Times New Roman" panose="02020603050405020304" pitchFamily="18" charset="0"/>
                <a:ea typeface="宋体" panose="02010600030101010101" pitchFamily="2" charset="-122"/>
              </a:defRPr>
            </a:lvl1pPr>
            <a:lvl2pPr marL="742950" indent="-285750" defTabSz="685800">
              <a:defRPr kumimoji="1" sz="2400">
                <a:solidFill>
                  <a:schemeClr val="tx1"/>
                </a:solidFill>
                <a:latin typeface="Times New Roman" panose="02020603050405020304" pitchFamily="18" charset="0"/>
                <a:ea typeface="宋体" panose="02010600030101010101" pitchFamily="2" charset="-122"/>
              </a:defRPr>
            </a:lvl2pPr>
            <a:lvl3pPr marL="1143000" indent="-228600" defTabSz="685800">
              <a:defRPr kumimoji="1" sz="2400">
                <a:solidFill>
                  <a:schemeClr val="tx1"/>
                </a:solidFill>
                <a:latin typeface="Times New Roman" panose="02020603050405020304" pitchFamily="18" charset="0"/>
                <a:ea typeface="宋体" panose="02010600030101010101" pitchFamily="2" charset="-122"/>
              </a:defRPr>
            </a:lvl3pPr>
            <a:lvl4pPr marL="1600200" indent="-228600" defTabSz="685800">
              <a:defRPr kumimoji="1" sz="2400">
                <a:solidFill>
                  <a:schemeClr val="tx1"/>
                </a:solidFill>
                <a:latin typeface="Times New Roman" panose="02020603050405020304" pitchFamily="18" charset="0"/>
                <a:ea typeface="宋体" panose="02010600030101010101" pitchFamily="2" charset="-122"/>
              </a:defRPr>
            </a:lvl4pPr>
            <a:lvl5pPr marL="2057400" indent="-228600" defTabSz="685800">
              <a:defRPr kumimoji="1" sz="2400">
                <a:solidFill>
                  <a:schemeClr val="tx1"/>
                </a:solidFill>
                <a:latin typeface="Times New Roman" panose="02020603050405020304" pitchFamily="18" charset="0"/>
                <a:ea typeface="宋体" panose="02010600030101010101" pitchFamily="2" charset="-122"/>
              </a:defRPr>
            </a:lvl5pPr>
            <a:lvl6pPr marL="2514600" indent="-228600" defTabSz="6858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6858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6858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6858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95250" algn="ctr" defTabSz="685800" rtl="0" eaLnBrk="1" fontAlgn="base" latinLnBrk="0" hangingPunct="1">
              <a:lnSpc>
                <a:spcPct val="100000"/>
              </a:lnSpc>
              <a:spcBef>
                <a:spcPct val="0"/>
              </a:spcBef>
              <a:spcAft>
                <a:spcPct val="0"/>
              </a:spcAft>
              <a:buClrTx/>
              <a:buSzTx/>
              <a:buFontTx/>
              <a:buNone/>
              <a:tabLst/>
              <a:defRPr/>
            </a:pPr>
            <a:r>
              <a:rPr kumimoji="1" lang="en-US" altLang="zh-CN" sz="6600" b="1" i="0" u="none" strike="noStrike" kern="1200" cap="none" spc="0" normalizeH="0" baseline="0" noProof="0" dirty="0">
                <a:ln>
                  <a:noFill/>
                </a:ln>
                <a:solidFill>
                  <a:srgbClr val="1557AE"/>
                </a:solidFill>
                <a:effectLst/>
                <a:uLnTx/>
                <a:uFillTx/>
                <a:latin typeface="Arial" panose="020B0604020202020204" pitchFamily="34" charset="0"/>
                <a:ea typeface="等线 Light" panose="02010600030101010101" pitchFamily="2" charset="-122"/>
                <a:cs typeface="Arial" panose="020B0604020202020204" pitchFamily="34" charset="0"/>
                <a:sym typeface="Arial" panose="020B0604020202020204" pitchFamily="34" charset="0"/>
              </a:rPr>
              <a:t>Thanks</a:t>
            </a:r>
            <a:r>
              <a:rPr kumimoji="0" lang="zh-CN" altLang="en-US" sz="7500" b="1" i="0" u="none" strike="noStrike" kern="1200" cap="none" spc="0" normalizeH="0" baseline="0" noProof="0" dirty="0">
                <a:ln>
                  <a:noFill/>
                </a:ln>
                <a:solidFill>
                  <a:srgbClr val="1557AE"/>
                </a:solidFill>
                <a:effectLst/>
                <a:uLnTx/>
                <a:uFillTx/>
                <a:latin typeface="隶书" panose="02010509060101010101" pitchFamily="49" charset="-122"/>
                <a:ea typeface="隶书" panose="02010509060101010101" pitchFamily="49" charset="-122"/>
                <a:cs typeface="+mn-cs"/>
              </a:rPr>
              <a:t>！</a:t>
            </a:r>
          </a:p>
        </p:txBody>
      </p:sp>
      <p:pic>
        <p:nvPicPr>
          <p:cNvPr id="98308" name="图片 5"/>
          <p:cNvPicPr>
            <a:picLocks noChangeAspect="1"/>
          </p:cNvPicPr>
          <p:nvPr/>
        </p:nvPicPr>
        <p:blipFill>
          <a:blip r:embed="rId3">
            <a:biLevel thresh="50000"/>
            <a:grayscl/>
            <a:extLst>
              <a:ext uri="{28A0092B-C50C-407E-A947-70E740481C1C}">
                <a14:useLocalDpi xmlns:a14="http://schemas.microsoft.com/office/drawing/2010/main" val="0"/>
              </a:ext>
            </a:extLst>
          </a:blip>
          <a:srcRect t="77859" r="53864"/>
          <a:stretch>
            <a:fillRect/>
          </a:stretch>
        </p:blipFill>
        <p:spPr bwMode="auto">
          <a:xfrm>
            <a:off x="234950" y="296863"/>
            <a:ext cx="30099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984625" y="235999"/>
            <a:ext cx="3489994" cy="630942"/>
          </a:xfrm>
          <a:prstGeom prst="rect">
            <a:avLst/>
          </a:prstGeom>
          <a:noFill/>
        </p:spPr>
        <p:txBody>
          <a:bodyPr wrap="none" rtlCol="0">
            <a:spAutoFit/>
          </a:bodyPr>
          <a:lstStyle/>
          <a:p>
            <a:r>
              <a:rPr lang="en-US" altLang="zh-CN"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rPr>
              <a:t>Great Reality: #1</a:t>
            </a:r>
            <a:endParaRPr lang="zh-CN" altLang="en-US"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Rectangle 2"/>
          <p:cNvSpPr txBox="1">
            <a:spLocks noChangeArrowheads="1"/>
          </p:cNvSpPr>
          <p:nvPr/>
        </p:nvSpPr>
        <p:spPr>
          <a:xfrm>
            <a:off x="539750" y="1196975"/>
            <a:ext cx="8281988" cy="5661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6575" indent="-536575">
              <a:lnSpc>
                <a:spcPct val="110000"/>
              </a:lnSpc>
              <a:spcBef>
                <a:spcPct val="15000"/>
              </a:spcBef>
              <a:buFontTx/>
              <a:buNone/>
            </a:pPr>
            <a:r>
              <a:rPr lang="en-US" altLang="zh-CN" dirty="0" err="1">
                <a:solidFill>
                  <a:srgbClr val="FF0066"/>
                </a:solidFill>
                <a:ea typeface="黑体" pitchFamily="49" charset="-122"/>
              </a:rPr>
              <a:t>Ints</a:t>
            </a:r>
            <a:r>
              <a:rPr lang="en-US" altLang="zh-CN" dirty="0">
                <a:solidFill>
                  <a:srgbClr val="FF0066"/>
                </a:solidFill>
                <a:ea typeface="黑体" pitchFamily="49" charset="-122"/>
              </a:rPr>
              <a:t> are not </a:t>
            </a:r>
            <a:r>
              <a:rPr lang="en-US" altLang="zh-CN" dirty="0" err="1">
                <a:solidFill>
                  <a:srgbClr val="FF0066"/>
                </a:solidFill>
                <a:ea typeface="黑体" pitchFamily="49" charset="-122"/>
              </a:rPr>
              <a:t>Intergers</a:t>
            </a:r>
            <a:r>
              <a:rPr lang="en-US" altLang="zh-CN" dirty="0">
                <a:solidFill>
                  <a:srgbClr val="FF0066"/>
                </a:solidFill>
                <a:ea typeface="黑体" pitchFamily="49" charset="-122"/>
              </a:rPr>
              <a:t>, Floats are not Reals</a:t>
            </a:r>
            <a:endParaRPr lang="zh-CN" altLang="en-US" dirty="0">
              <a:solidFill>
                <a:srgbClr val="FF0066"/>
              </a:solidFill>
              <a:ea typeface="黑体" pitchFamily="49" charset="-122"/>
            </a:endParaRPr>
          </a:p>
          <a:p>
            <a:pPr marL="776288" indent="-460375">
              <a:lnSpc>
                <a:spcPct val="110000"/>
              </a:lnSpc>
              <a:spcBef>
                <a:spcPct val="15000"/>
              </a:spcBef>
            </a:pPr>
            <a:r>
              <a:rPr lang="en-US" altLang="zh-CN" sz="2400" dirty="0">
                <a:solidFill>
                  <a:srgbClr val="000000"/>
                </a:solidFill>
                <a:ea typeface="黑体" pitchFamily="49" charset="-122"/>
              </a:rPr>
              <a:t>Example 1: Is x^2&gt;=0?</a:t>
            </a:r>
          </a:p>
          <a:p>
            <a:pPr marL="1176338" lvl="1" indent="-460375">
              <a:lnSpc>
                <a:spcPct val="110000"/>
              </a:lnSpc>
              <a:spcBef>
                <a:spcPct val="15000"/>
              </a:spcBef>
            </a:pPr>
            <a:r>
              <a:rPr lang="en-US" altLang="zh-CN" sz="2000" dirty="0">
                <a:solidFill>
                  <a:srgbClr val="000000"/>
                </a:solidFill>
                <a:ea typeface="黑体" pitchFamily="49" charset="-122"/>
              </a:rPr>
              <a:t>Float’s: Yes!</a:t>
            </a:r>
          </a:p>
          <a:p>
            <a:pPr marL="1176338" lvl="1" indent="-460375">
              <a:lnSpc>
                <a:spcPct val="110000"/>
              </a:lnSpc>
              <a:spcBef>
                <a:spcPct val="15000"/>
              </a:spcBef>
            </a:pPr>
            <a:endParaRPr lang="en-US" altLang="zh-CN" sz="2000" dirty="0">
              <a:solidFill>
                <a:srgbClr val="000000"/>
              </a:solidFill>
              <a:ea typeface="黑体" pitchFamily="49" charset="-122"/>
            </a:endParaRPr>
          </a:p>
          <a:p>
            <a:pPr marL="1176338" lvl="1" indent="-460375">
              <a:lnSpc>
                <a:spcPct val="110000"/>
              </a:lnSpc>
              <a:spcBef>
                <a:spcPct val="15000"/>
              </a:spcBef>
            </a:pPr>
            <a:endParaRPr lang="en-US" altLang="zh-CN" sz="2000" dirty="0">
              <a:solidFill>
                <a:srgbClr val="000000"/>
              </a:solidFill>
              <a:ea typeface="黑体" pitchFamily="49" charset="-122"/>
            </a:endParaRPr>
          </a:p>
          <a:p>
            <a:pPr marL="1176338" lvl="1" indent="-460375">
              <a:lnSpc>
                <a:spcPct val="110000"/>
              </a:lnSpc>
              <a:spcBef>
                <a:spcPct val="15000"/>
              </a:spcBef>
            </a:pPr>
            <a:endParaRPr lang="en-US" altLang="zh-CN" sz="2000" dirty="0">
              <a:solidFill>
                <a:srgbClr val="000000"/>
              </a:solidFill>
              <a:ea typeface="黑体" pitchFamily="49" charset="-122"/>
            </a:endParaRPr>
          </a:p>
          <a:p>
            <a:pPr marL="1176338" lvl="1" indent="-460375">
              <a:lnSpc>
                <a:spcPct val="110000"/>
              </a:lnSpc>
              <a:spcBef>
                <a:spcPct val="15000"/>
              </a:spcBef>
            </a:pPr>
            <a:r>
              <a:rPr lang="en-US" altLang="zh-CN" sz="2000" dirty="0">
                <a:solidFill>
                  <a:srgbClr val="000000"/>
                </a:solidFill>
                <a:ea typeface="黑体" pitchFamily="49" charset="-122"/>
              </a:rPr>
              <a:t>Int’s:</a:t>
            </a:r>
          </a:p>
          <a:p>
            <a:pPr marL="1633538" lvl="2" indent="-460375">
              <a:lnSpc>
                <a:spcPct val="110000"/>
              </a:lnSpc>
              <a:spcBef>
                <a:spcPct val="15000"/>
              </a:spcBef>
            </a:pPr>
            <a:r>
              <a:rPr lang="en-US" altLang="zh-CN" sz="1600" dirty="0">
                <a:solidFill>
                  <a:srgbClr val="000000"/>
                </a:solidFill>
                <a:ea typeface="黑体" pitchFamily="49" charset="-122"/>
              </a:rPr>
              <a:t>40000 * 40000 -----&gt;1600000000</a:t>
            </a:r>
          </a:p>
          <a:p>
            <a:pPr marL="1633538" lvl="2" indent="-460375">
              <a:lnSpc>
                <a:spcPct val="110000"/>
              </a:lnSpc>
              <a:spcBef>
                <a:spcPct val="15000"/>
              </a:spcBef>
            </a:pPr>
            <a:r>
              <a:rPr lang="en-US" altLang="zh-CN" sz="1600" dirty="0">
                <a:solidFill>
                  <a:srgbClr val="000000"/>
                </a:solidFill>
                <a:ea typeface="黑体" pitchFamily="49" charset="-122"/>
              </a:rPr>
              <a:t>50000 * 50000 -----&gt;  </a:t>
            </a:r>
            <a:r>
              <a:rPr lang="zh-CN" altLang="en-US" sz="1600" dirty="0">
                <a:solidFill>
                  <a:srgbClr val="000000"/>
                </a:solidFill>
                <a:ea typeface="黑体" pitchFamily="49" charset="-122"/>
              </a:rPr>
              <a:t>？</a:t>
            </a:r>
            <a:endParaRPr lang="en-US" altLang="zh-CN" sz="1600" dirty="0">
              <a:solidFill>
                <a:srgbClr val="000000"/>
              </a:solidFill>
              <a:ea typeface="黑体" pitchFamily="49" charset="-122"/>
            </a:endParaRPr>
          </a:p>
          <a:p>
            <a:pPr marL="776288" lvl="0" indent="-460375">
              <a:lnSpc>
                <a:spcPct val="110000"/>
              </a:lnSpc>
              <a:spcBef>
                <a:spcPct val="15000"/>
              </a:spcBef>
              <a:buNone/>
            </a:pPr>
            <a:r>
              <a:rPr lang="en-US" altLang="zh-CN" sz="2400" dirty="0">
                <a:solidFill>
                  <a:srgbClr val="000000"/>
                </a:solidFill>
                <a:ea typeface="黑体" pitchFamily="49" charset="-122"/>
              </a:rPr>
              <a:t>Example 1: Is (x + y) + z = x + (y + z)?</a:t>
            </a:r>
          </a:p>
          <a:p>
            <a:pPr marL="1176338" lvl="1" indent="-460375">
              <a:lnSpc>
                <a:spcPct val="110000"/>
              </a:lnSpc>
              <a:spcBef>
                <a:spcPct val="15000"/>
              </a:spcBef>
            </a:pPr>
            <a:r>
              <a:rPr lang="en-US" altLang="zh-CN" sz="2000" dirty="0">
                <a:solidFill>
                  <a:srgbClr val="000000"/>
                </a:solidFill>
                <a:ea typeface="黑体" pitchFamily="49" charset="-122"/>
              </a:rPr>
              <a:t>Unsigned &amp; Signed Int’s: Yes!</a:t>
            </a:r>
          </a:p>
          <a:p>
            <a:pPr marL="1176338" lvl="1" indent="-460375">
              <a:lnSpc>
                <a:spcPct val="110000"/>
              </a:lnSpc>
              <a:spcBef>
                <a:spcPct val="15000"/>
              </a:spcBef>
            </a:pPr>
            <a:r>
              <a:rPr lang="en-US" altLang="zh-CN" sz="2000" dirty="0">
                <a:solidFill>
                  <a:srgbClr val="000000"/>
                </a:solidFill>
                <a:ea typeface="黑体" pitchFamily="49" charset="-122"/>
              </a:rPr>
              <a:t>Float’s</a:t>
            </a:r>
          </a:p>
          <a:p>
            <a:pPr marL="1690688" lvl="2" indent="-460375">
              <a:lnSpc>
                <a:spcPct val="110000"/>
              </a:lnSpc>
              <a:spcBef>
                <a:spcPct val="15000"/>
              </a:spcBef>
            </a:pPr>
            <a:r>
              <a:rPr lang="en-US" altLang="zh-CN" sz="1600" dirty="0">
                <a:solidFill>
                  <a:srgbClr val="000000"/>
                </a:solidFill>
                <a:ea typeface="黑体" pitchFamily="49" charset="-122"/>
              </a:rPr>
              <a:t>(1e20 + -1e20) + 3.14 --&gt; 3.14</a:t>
            </a:r>
          </a:p>
          <a:p>
            <a:pPr marL="1690688" lvl="2" indent="-460375">
              <a:lnSpc>
                <a:spcPct val="110000"/>
              </a:lnSpc>
              <a:spcBef>
                <a:spcPct val="15000"/>
              </a:spcBef>
            </a:pPr>
            <a:r>
              <a:rPr lang="en-US" altLang="zh-CN" sz="1600" dirty="0">
                <a:solidFill>
                  <a:srgbClr val="000000"/>
                </a:solidFill>
                <a:ea typeface="黑体" pitchFamily="49" charset="-122"/>
              </a:rPr>
              <a:t>1e20 + (-1e20 + 3.14) --&gt; ??</a:t>
            </a:r>
          </a:p>
          <a:p>
            <a:pPr marL="1176338" lvl="1" indent="-460375">
              <a:lnSpc>
                <a:spcPct val="110000"/>
              </a:lnSpc>
              <a:spcBef>
                <a:spcPct val="15000"/>
              </a:spcBef>
            </a:pPr>
            <a:endParaRPr lang="en-US" altLang="zh-CN" sz="2000" dirty="0">
              <a:solidFill>
                <a:srgbClr val="000000"/>
              </a:solidFill>
              <a:ea typeface="黑体" pitchFamily="49" charset="-122"/>
            </a:endParaRPr>
          </a:p>
          <a:p>
            <a:pPr marL="776288" indent="-460375">
              <a:lnSpc>
                <a:spcPct val="110000"/>
              </a:lnSpc>
              <a:spcBef>
                <a:spcPct val="15000"/>
              </a:spcBef>
            </a:pPr>
            <a:endParaRPr lang="en-US" altLang="zh-CN" dirty="0">
              <a:solidFill>
                <a:srgbClr val="FF0066"/>
              </a:solidFill>
              <a:ea typeface="黑体" pitchFamily="49" charset="-122"/>
            </a:endParaRPr>
          </a:p>
        </p:txBody>
      </p:sp>
      <p:cxnSp>
        <p:nvCxnSpPr>
          <p:cNvPr id="3" name="直接连接符 2"/>
          <p:cNvCxnSpPr/>
          <p:nvPr/>
        </p:nvCxnSpPr>
        <p:spPr>
          <a:xfrm>
            <a:off x="227769" y="951410"/>
            <a:ext cx="8699075"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971ED28-4FF0-4E97-B54E-9474AC079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4260" y="2205335"/>
            <a:ext cx="5362584" cy="1851482"/>
          </a:xfrm>
          <a:prstGeom prst="rect">
            <a:avLst/>
          </a:prstGeom>
        </p:spPr>
      </p:pic>
    </p:spTree>
    <p:extLst>
      <p:ext uri="{BB962C8B-B14F-4D97-AF65-F5344CB8AC3E}">
        <p14:creationId xmlns:p14="http://schemas.microsoft.com/office/powerpoint/2010/main" val="1874477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2409773" y="254542"/>
            <a:ext cx="4324454" cy="630942"/>
          </a:xfrm>
          <a:prstGeom prst="rect">
            <a:avLst/>
          </a:prstGeom>
          <a:noFill/>
        </p:spPr>
        <p:txBody>
          <a:bodyPr wrap="none" rtlCol="0">
            <a:spAutoFit/>
          </a:bodyPr>
          <a:lstStyle/>
          <a:p>
            <a:r>
              <a:rPr lang="en-US" altLang="zh-CN"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rPr>
              <a:t>Computer Arithmetic</a:t>
            </a:r>
            <a:endParaRPr lang="zh-CN" altLang="en-US"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Rectangle 2"/>
          <p:cNvSpPr txBox="1">
            <a:spLocks noChangeArrowheads="1"/>
          </p:cNvSpPr>
          <p:nvPr/>
        </p:nvSpPr>
        <p:spPr>
          <a:xfrm>
            <a:off x="539750" y="1440815"/>
            <a:ext cx="8281988" cy="5661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6575" indent="-536575">
              <a:lnSpc>
                <a:spcPct val="110000"/>
              </a:lnSpc>
              <a:spcBef>
                <a:spcPct val="15000"/>
              </a:spcBef>
              <a:buFontTx/>
              <a:buNone/>
            </a:pPr>
            <a:r>
              <a:rPr lang="en-US" altLang="zh-CN" sz="2400" dirty="0">
                <a:solidFill>
                  <a:srgbClr val="FF0066"/>
                </a:solidFill>
                <a:ea typeface="黑体" pitchFamily="49" charset="-122"/>
              </a:rPr>
              <a:t>Does not generate random values</a:t>
            </a:r>
            <a:endParaRPr lang="zh-CN" altLang="en-US" sz="2400" dirty="0">
              <a:solidFill>
                <a:srgbClr val="FF0066"/>
              </a:solidFill>
              <a:ea typeface="黑体" pitchFamily="49" charset="-122"/>
            </a:endParaRPr>
          </a:p>
          <a:p>
            <a:pPr marL="776288" indent="-460375">
              <a:lnSpc>
                <a:spcPct val="110000"/>
              </a:lnSpc>
              <a:spcBef>
                <a:spcPct val="15000"/>
              </a:spcBef>
            </a:pPr>
            <a:r>
              <a:rPr lang="en-US" altLang="zh-CN" sz="2000" dirty="0">
                <a:solidFill>
                  <a:srgbClr val="000000"/>
                </a:solidFill>
                <a:ea typeface="黑体" pitchFamily="49" charset="-122"/>
              </a:rPr>
              <a:t>Arithmetic operations have important mathematical properties</a:t>
            </a:r>
          </a:p>
          <a:p>
            <a:pPr marL="536575" indent="-536575">
              <a:lnSpc>
                <a:spcPct val="110000"/>
              </a:lnSpc>
              <a:spcBef>
                <a:spcPct val="15000"/>
              </a:spcBef>
              <a:buNone/>
            </a:pPr>
            <a:r>
              <a:rPr lang="en-US" altLang="zh-CN" sz="2400" dirty="0">
                <a:solidFill>
                  <a:srgbClr val="FF0066"/>
                </a:solidFill>
                <a:ea typeface="黑体" pitchFamily="49" charset="-122"/>
              </a:rPr>
              <a:t>Cannot assume all “usual” mathematical properties</a:t>
            </a:r>
          </a:p>
          <a:p>
            <a:pPr marL="776288" lvl="1" indent="-460375">
              <a:lnSpc>
                <a:spcPct val="110000"/>
              </a:lnSpc>
              <a:spcBef>
                <a:spcPct val="15000"/>
              </a:spcBef>
            </a:pPr>
            <a:r>
              <a:rPr lang="en-US" altLang="zh-CN" sz="2000" dirty="0">
                <a:solidFill>
                  <a:srgbClr val="000000"/>
                </a:solidFill>
                <a:ea typeface="黑体" pitchFamily="49" charset="-122"/>
              </a:rPr>
              <a:t>Due to finiteness of representations</a:t>
            </a:r>
          </a:p>
          <a:p>
            <a:pPr marL="776288" lvl="1" indent="-460375">
              <a:lnSpc>
                <a:spcPct val="110000"/>
              </a:lnSpc>
              <a:spcBef>
                <a:spcPct val="15000"/>
              </a:spcBef>
            </a:pPr>
            <a:r>
              <a:rPr lang="en-US" altLang="zh-CN" sz="2000" dirty="0">
                <a:solidFill>
                  <a:srgbClr val="000000"/>
                </a:solidFill>
                <a:ea typeface="黑体" pitchFamily="49" charset="-122"/>
              </a:rPr>
              <a:t>Integer operations satisfy “ring” properties</a:t>
            </a:r>
          </a:p>
          <a:p>
            <a:pPr marL="1233488" lvl="2" indent="-460375">
              <a:lnSpc>
                <a:spcPct val="110000"/>
              </a:lnSpc>
              <a:spcBef>
                <a:spcPct val="15000"/>
              </a:spcBef>
            </a:pPr>
            <a:r>
              <a:rPr lang="en-US" altLang="zh-CN" sz="1800" dirty="0">
                <a:solidFill>
                  <a:srgbClr val="000000"/>
                </a:solidFill>
                <a:ea typeface="黑体" pitchFamily="49" charset="-122"/>
              </a:rPr>
              <a:t>Commutativity, associativity, distributivity</a:t>
            </a:r>
          </a:p>
          <a:p>
            <a:pPr marL="776288" lvl="1" indent="-460375">
              <a:lnSpc>
                <a:spcPct val="110000"/>
              </a:lnSpc>
              <a:spcBef>
                <a:spcPct val="15000"/>
              </a:spcBef>
            </a:pPr>
            <a:r>
              <a:rPr lang="en-US" altLang="zh-CN" sz="2000" dirty="0">
                <a:solidFill>
                  <a:srgbClr val="000000"/>
                </a:solidFill>
                <a:ea typeface="黑体" pitchFamily="49" charset="-122"/>
              </a:rPr>
              <a:t>Floating point operations satisfy “ordering” properties</a:t>
            </a:r>
          </a:p>
          <a:p>
            <a:pPr marL="1233488" lvl="2" indent="-460375">
              <a:lnSpc>
                <a:spcPct val="110000"/>
              </a:lnSpc>
              <a:spcBef>
                <a:spcPct val="15000"/>
              </a:spcBef>
            </a:pPr>
            <a:r>
              <a:rPr lang="en-US" altLang="zh-CN" sz="1800" dirty="0">
                <a:solidFill>
                  <a:srgbClr val="000000"/>
                </a:solidFill>
                <a:ea typeface="黑体" pitchFamily="49" charset="-122"/>
              </a:rPr>
              <a:t>Monotonicity, values of signs</a:t>
            </a:r>
          </a:p>
          <a:p>
            <a:pPr marL="536575" lvl="1" indent="-536575">
              <a:lnSpc>
                <a:spcPct val="110000"/>
              </a:lnSpc>
              <a:spcBef>
                <a:spcPct val="15000"/>
              </a:spcBef>
              <a:buNone/>
            </a:pPr>
            <a:r>
              <a:rPr lang="en-US" altLang="zh-CN" dirty="0">
                <a:solidFill>
                  <a:srgbClr val="FF0066"/>
                </a:solidFill>
                <a:ea typeface="黑体" pitchFamily="49" charset="-122"/>
              </a:rPr>
              <a:t>Observation</a:t>
            </a:r>
          </a:p>
          <a:p>
            <a:pPr marL="776288" lvl="1" indent="-460375">
              <a:lnSpc>
                <a:spcPct val="110000"/>
              </a:lnSpc>
              <a:spcBef>
                <a:spcPct val="15000"/>
              </a:spcBef>
            </a:pPr>
            <a:r>
              <a:rPr lang="en-US" altLang="zh-CN" sz="2000" dirty="0">
                <a:solidFill>
                  <a:srgbClr val="000000"/>
                </a:solidFill>
                <a:ea typeface="黑体" pitchFamily="49" charset="-122"/>
              </a:rPr>
              <a:t>Need to understand which abstractions apply in which contexts</a:t>
            </a:r>
          </a:p>
          <a:p>
            <a:pPr marL="776288" lvl="1" indent="-460375">
              <a:lnSpc>
                <a:spcPct val="110000"/>
              </a:lnSpc>
              <a:spcBef>
                <a:spcPct val="15000"/>
              </a:spcBef>
            </a:pPr>
            <a:r>
              <a:rPr lang="en-US" altLang="zh-CN" sz="2000" dirty="0">
                <a:solidFill>
                  <a:srgbClr val="000000"/>
                </a:solidFill>
                <a:ea typeface="黑体" pitchFamily="49" charset="-122"/>
              </a:rPr>
              <a:t>Important issues for compiler writers and serious application programmers</a:t>
            </a:r>
          </a:p>
          <a:p>
            <a:pPr marL="776288" indent="-460375">
              <a:lnSpc>
                <a:spcPct val="110000"/>
              </a:lnSpc>
              <a:spcBef>
                <a:spcPct val="15000"/>
              </a:spcBef>
            </a:pPr>
            <a:endParaRPr lang="en-US" altLang="zh-CN" dirty="0">
              <a:solidFill>
                <a:srgbClr val="FF0066"/>
              </a:solidFill>
              <a:ea typeface="黑体" pitchFamily="49" charset="-122"/>
            </a:endParaRPr>
          </a:p>
        </p:txBody>
      </p:sp>
      <p:cxnSp>
        <p:nvCxnSpPr>
          <p:cNvPr id="3" name="直接连接符 2"/>
          <p:cNvCxnSpPr/>
          <p:nvPr/>
        </p:nvCxnSpPr>
        <p:spPr>
          <a:xfrm>
            <a:off x="227769" y="951410"/>
            <a:ext cx="86990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632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984625" y="235999"/>
            <a:ext cx="3489994" cy="630942"/>
          </a:xfrm>
          <a:prstGeom prst="rect">
            <a:avLst/>
          </a:prstGeom>
          <a:noFill/>
        </p:spPr>
        <p:txBody>
          <a:bodyPr wrap="none" rtlCol="0">
            <a:spAutoFit/>
          </a:bodyPr>
          <a:lstStyle/>
          <a:p>
            <a:r>
              <a:rPr lang="en-US" altLang="zh-CN"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rPr>
              <a:t>Great Reality: #2</a:t>
            </a:r>
            <a:endParaRPr lang="zh-CN" altLang="en-US"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Rectangle 2"/>
          <p:cNvSpPr txBox="1">
            <a:spLocks noChangeArrowheads="1"/>
          </p:cNvSpPr>
          <p:nvPr/>
        </p:nvSpPr>
        <p:spPr>
          <a:xfrm>
            <a:off x="431006" y="1035880"/>
            <a:ext cx="8281988" cy="5661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6575" indent="-536575">
              <a:lnSpc>
                <a:spcPct val="110000"/>
              </a:lnSpc>
              <a:spcBef>
                <a:spcPct val="15000"/>
              </a:spcBef>
              <a:buFontTx/>
              <a:buNone/>
            </a:pPr>
            <a:r>
              <a:rPr lang="en-US" altLang="zh-CN" dirty="0">
                <a:solidFill>
                  <a:srgbClr val="FF0066"/>
                </a:solidFill>
                <a:ea typeface="黑体" pitchFamily="49" charset="-122"/>
              </a:rPr>
              <a:t>You’ve Got to Know Assembly</a:t>
            </a:r>
            <a:endParaRPr lang="zh-CN" altLang="en-US" dirty="0">
              <a:solidFill>
                <a:srgbClr val="FF0066"/>
              </a:solidFill>
              <a:ea typeface="黑体" pitchFamily="49" charset="-122"/>
            </a:endParaRPr>
          </a:p>
          <a:p>
            <a:pPr marL="776288" indent="-460375">
              <a:lnSpc>
                <a:spcPct val="110000"/>
              </a:lnSpc>
              <a:spcBef>
                <a:spcPct val="15000"/>
              </a:spcBef>
            </a:pPr>
            <a:r>
              <a:rPr lang="en-US" altLang="zh-CN" sz="2400" dirty="0">
                <a:solidFill>
                  <a:srgbClr val="000000"/>
                </a:solidFill>
                <a:ea typeface="黑体" pitchFamily="49" charset="-122"/>
              </a:rPr>
              <a:t>Chances are, you’ll never write programs in assembly</a:t>
            </a:r>
          </a:p>
          <a:p>
            <a:pPr marL="1176338" lvl="1" indent="-460375">
              <a:lnSpc>
                <a:spcPct val="110000"/>
              </a:lnSpc>
              <a:spcBef>
                <a:spcPct val="15000"/>
              </a:spcBef>
            </a:pPr>
            <a:r>
              <a:rPr lang="en-US" altLang="zh-CN" sz="2000" dirty="0">
                <a:solidFill>
                  <a:srgbClr val="000000"/>
                </a:solidFill>
                <a:ea typeface="黑体" pitchFamily="49" charset="-122"/>
              </a:rPr>
              <a:t>Compilers are much better &amp; more patient than you are</a:t>
            </a:r>
          </a:p>
          <a:p>
            <a:pPr marL="776288" lvl="1" indent="-460375">
              <a:lnSpc>
                <a:spcPct val="110000"/>
              </a:lnSpc>
              <a:spcBef>
                <a:spcPct val="15000"/>
              </a:spcBef>
            </a:pPr>
            <a:r>
              <a:rPr lang="en-US" altLang="zh-CN" b="1" dirty="0">
                <a:solidFill>
                  <a:srgbClr val="000000"/>
                </a:solidFill>
                <a:ea typeface="黑体" pitchFamily="49" charset="-122"/>
              </a:rPr>
              <a:t>But: </a:t>
            </a:r>
            <a:r>
              <a:rPr lang="en-US" altLang="zh-CN" dirty="0">
                <a:solidFill>
                  <a:srgbClr val="000000"/>
                </a:solidFill>
                <a:ea typeface="黑体" pitchFamily="49" charset="-122"/>
              </a:rPr>
              <a:t>Understanding assembly is key to machine-level execution model</a:t>
            </a:r>
          </a:p>
          <a:p>
            <a:pPr marL="1176338" lvl="1" indent="-460375">
              <a:lnSpc>
                <a:spcPct val="110000"/>
              </a:lnSpc>
              <a:spcBef>
                <a:spcPct val="15000"/>
              </a:spcBef>
            </a:pPr>
            <a:r>
              <a:rPr lang="en-US" altLang="zh-CN" sz="2000" dirty="0">
                <a:solidFill>
                  <a:srgbClr val="000000"/>
                </a:solidFill>
                <a:ea typeface="黑体" pitchFamily="49" charset="-122"/>
              </a:rPr>
              <a:t>Behavior of programs in presence of bugs</a:t>
            </a:r>
          </a:p>
          <a:p>
            <a:pPr marL="1633538" lvl="2" indent="-460375">
              <a:lnSpc>
                <a:spcPct val="110000"/>
              </a:lnSpc>
              <a:spcBef>
                <a:spcPct val="15000"/>
              </a:spcBef>
            </a:pPr>
            <a:r>
              <a:rPr lang="en-US" altLang="zh-CN" sz="1600" dirty="0">
                <a:solidFill>
                  <a:srgbClr val="000000"/>
                </a:solidFill>
                <a:ea typeface="黑体" pitchFamily="49" charset="-122"/>
              </a:rPr>
              <a:t>High-level language models break down</a:t>
            </a:r>
          </a:p>
          <a:p>
            <a:pPr marL="1176338" lvl="1" indent="-460375">
              <a:lnSpc>
                <a:spcPct val="110000"/>
              </a:lnSpc>
              <a:spcBef>
                <a:spcPct val="15000"/>
              </a:spcBef>
            </a:pPr>
            <a:r>
              <a:rPr lang="en-US" altLang="zh-CN" sz="2000" dirty="0">
                <a:solidFill>
                  <a:srgbClr val="000000"/>
                </a:solidFill>
                <a:ea typeface="黑体" pitchFamily="49" charset="-122"/>
              </a:rPr>
              <a:t>Tuning program performance</a:t>
            </a:r>
          </a:p>
          <a:p>
            <a:pPr marL="1633538" lvl="2" indent="-460375">
              <a:lnSpc>
                <a:spcPct val="110000"/>
              </a:lnSpc>
              <a:spcBef>
                <a:spcPct val="15000"/>
              </a:spcBef>
            </a:pPr>
            <a:r>
              <a:rPr lang="en-US" altLang="zh-CN" sz="1600" dirty="0">
                <a:solidFill>
                  <a:srgbClr val="000000"/>
                </a:solidFill>
                <a:ea typeface="黑体" pitchFamily="49" charset="-122"/>
              </a:rPr>
              <a:t>Understand optimizations done / not done by the compiler</a:t>
            </a:r>
          </a:p>
          <a:p>
            <a:pPr marL="1633538" lvl="2" indent="-460375">
              <a:lnSpc>
                <a:spcPct val="110000"/>
              </a:lnSpc>
              <a:spcBef>
                <a:spcPct val="15000"/>
              </a:spcBef>
            </a:pPr>
            <a:r>
              <a:rPr lang="en-US" altLang="zh-CN" sz="1600" dirty="0">
                <a:solidFill>
                  <a:srgbClr val="000000"/>
                </a:solidFill>
                <a:ea typeface="黑体" pitchFamily="49" charset="-122"/>
              </a:rPr>
              <a:t>Understanding sources of program inefficiency</a:t>
            </a:r>
          </a:p>
          <a:p>
            <a:pPr marL="1176338" lvl="1" indent="-460375">
              <a:lnSpc>
                <a:spcPct val="110000"/>
              </a:lnSpc>
              <a:spcBef>
                <a:spcPct val="15000"/>
              </a:spcBef>
            </a:pPr>
            <a:r>
              <a:rPr lang="en-US" altLang="zh-CN" sz="2000" dirty="0">
                <a:solidFill>
                  <a:srgbClr val="000000"/>
                </a:solidFill>
                <a:ea typeface="黑体" pitchFamily="49" charset="-122"/>
              </a:rPr>
              <a:t>Implementing system software</a:t>
            </a:r>
          </a:p>
          <a:p>
            <a:pPr marL="1633538" lvl="2" indent="-460375">
              <a:lnSpc>
                <a:spcPct val="110000"/>
              </a:lnSpc>
              <a:spcBef>
                <a:spcPct val="15000"/>
              </a:spcBef>
            </a:pPr>
            <a:r>
              <a:rPr lang="en-US" altLang="zh-CN" sz="1600" dirty="0">
                <a:solidFill>
                  <a:srgbClr val="000000"/>
                </a:solidFill>
                <a:ea typeface="黑体" pitchFamily="49" charset="-122"/>
              </a:rPr>
              <a:t>Compiler has machine code as target</a:t>
            </a:r>
          </a:p>
          <a:p>
            <a:pPr marL="1633538" lvl="2" indent="-460375">
              <a:lnSpc>
                <a:spcPct val="110000"/>
              </a:lnSpc>
              <a:spcBef>
                <a:spcPct val="15000"/>
              </a:spcBef>
            </a:pPr>
            <a:r>
              <a:rPr lang="en-US" altLang="zh-CN" sz="1600" dirty="0">
                <a:solidFill>
                  <a:srgbClr val="000000"/>
                </a:solidFill>
                <a:ea typeface="黑体" pitchFamily="49" charset="-122"/>
              </a:rPr>
              <a:t>Operating systems must manage process state</a:t>
            </a:r>
          </a:p>
          <a:p>
            <a:pPr marL="1176338" lvl="1" indent="-460375">
              <a:lnSpc>
                <a:spcPct val="110000"/>
              </a:lnSpc>
              <a:spcBef>
                <a:spcPct val="15000"/>
              </a:spcBef>
            </a:pPr>
            <a:r>
              <a:rPr lang="en-US" altLang="zh-CN" sz="2000" dirty="0">
                <a:solidFill>
                  <a:srgbClr val="000000"/>
                </a:solidFill>
                <a:ea typeface="黑体" pitchFamily="49" charset="-122"/>
              </a:rPr>
              <a:t>Creating / fighting malware</a:t>
            </a:r>
          </a:p>
          <a:p>
            <a:pPr marL="1633538" lvl="2" indent="-460375">
              <a:lnSpc>
                <a:spcPct val="110000"/>
              </a:lnSpc>
              <a:spcBef>
                <a:spcPct val="15000"/>
              </a:spcBef>
            </a:pPr>
            <a:r>
              <a:rPr lang="en-US" altLang="zh-CN" sz="1600" dirty="0">
                <a:solidFill>
                  <a:srgbClr val="000000"/>
                </a:solidFill>
                <a:ea typeface="黑体" pitchFamily="49" charset="-122"/>
              </a:rPr>
              <a:t>x86 assembly is the language of choice!</a:t>
            </a:r>
            <a:endParaRPr lang="en-US" altLang="zh-CN" dirty="0">
              <a:solidFill>
                <a:srgbClr val="FF0066"/>
              </a:solidFill>
              <a:ea typeface="黑体" pitchFamily="49" charset="-122"/>
            </a:endParaRPr>
          </a:p>
        </p:txBody>
      </p:sp>
      <p:cxnSp>
        <p:nvCxnSpPr>
          <p:cNvPr id="3" name="直接连接符 2"/>
          <p:cNvCxnSpPr/>
          <p:nvPr/>
        </p:nvCxnSpPr>
        <p:spPr>
          <a:xfrm>
            <a:off x="227769" y="951410"/>
            <a:ext cx="86990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808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984625" y="235999"/>
            <a:ext cx="3489994" cy="630942"/>
          </a:xfrm>
          <a:prstGeom prst="rect">
            <a:avLst/>
          </a:prstGeom>
          <a:noFill/>
        </p:spPr>
        <p:txBody>
          <a:bodyPr wrap="none" rtlCol="0">
            <a:spAutoFit/>
          </a:bodyPr>
          <a:lstStyle/>
          <a:p>
            <a:r>
              <a:rPr lang="en-US" altLang="zh-CN"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rPr>
              <a:t>Great Reality: #3</a:t>
            </a:r>
            <a:endParaRPr lang="zh-CN" altLang="en-US"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Rectangle 2"/>
          <p:cNvSpPr txBox="1">
            <a:spLocks noChangeArrowheads="1"/>
          </p:cNvSpPr>
          <p:nvPr/>
        </p:nvSpPr>
        <p:spPr>
          <a:xfrm>
            <a:off x="539750" y="1196975"/>
            <a:ext cx="8281988" cy="5661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6575" indent="-536575">
              <a:lnSpc>
                <a:spcPct val="110000"/>
              </a:lnSpc>
              <a:spcBef>
                <a:spcPct val="15000"/>
              </a:spcBef>
              <a:buFontTx/>
              <a:buNone/>
            </a:pPr>
            <a:r>
              <a:rPr lang="en-US" altLang="zh-CN" dirty="0">
                <a:solidFill>
                  <a:srgbClr val="FF0066"/>
                </a:solidFill>
                <a:ea typeface="黑体" pitchFamily="49" charset="-122"/>
              </a:rPr>
              <a:t>Memory matters!</a:t>
            </a:r>
            <a:r>
              <a:rPr lang="zh-CN" altLang="en-US" dirty="0">
                <a:solidFill>
                  <a:srgbClr val="FF0066"/>
                </a:solidFill>
                <a:ea typeface="黑体" pitchFamily="49" charset="-122"/>
              </a:rPr>
              <a:t> </a:t>
            </a:r>
            <a:r>
              <a:rPr lang="en-US" altLang="zh-CN" dirty="0">
                <a:solidFill>
                  <a:srgbClr val="FF0066"/>
                </a:solidFill>
                <a:ea typeface="黑体" pitchFamily="49" charset="-122"/>
              </a:rPr>
              <a:t>It</a:t>
            </a:r>
            <a:r>
              <a:rPr lang="zh-CN" altLang="en-US" dirty="0">
                <a:solidFill>
                  <a:srgbClr val="FF0066"/>
                </a:solidFill>
                <a:ea typeface="黑体" pitchFamily="49" charset="-122"/>
              </a:rPr>
              <a:t> </a:t>
            </a:r>
            <a:r>
              <a:rPr lang="en-US" altLang="zh-CN" dirty="0">
                <a:solidFill>
                  <a:srgbClr val="FF0066"/>
                </a:solidFill>
                <a:ea typeface="黑体" pitchFamily="49" charset="-122"/>
              </a:rPr>
              <a:t>is an unphysically illusion</a:t>
            </a:r>
            <a:endParaRPr lang="zh-CN" altLang="en-US" dirty="0">
              <a:solidFill>
                <a:srgbClr val="FF0066"/>
              </a:solidFill>
              <a:ea typeface="黑体" pitchFamily="49" charset="-122"/>
            </a:endParaRPr>
          </a:p>
          <a:p>
            <a:pPr marL="776288" indent="-460375">
              <a:lnSpc>
                <a:spcPct val="110000"/>
              </a:lnSpc>
              <a:spcBef>
                <a:spcPct val="15000"/>
              </a:spcBef>
            </a:pPr>
            <a:endParaRPr lang="en-US" altLang="zh-CN" sz="2400" dirty="0">
              <a:solidFill>
                <a:srgbClr val="000000"/>
              </a:solidFill>
              <a:ea typeface="黑体" pitchFamily="49" charset="-122"/>
            </a:endParaRPr>
          </a:p>
          <a:p>
            <a:pPr marL="776288" indent="-460375">
              <a:lnSpc>
                <a:spcPct val="110000"/>
              </a:lnSpc>
              <a:spcBef>
                <a:spcPct val="15000"/>
              </a:spcBef>
            </a:pPr>
            <a:r>
              <a:rPr lang="en-US" altLang="zh-CN" sz="2400" dirty="0">
                <a:solidFill>
                  <a:srgbClr val="000000"/>
                </a:solidFill>
                <a:ea typeface="黑体" pitchFamily="49" charset="-122"/>
              </a:rPr>
              <a:t>Memory is not unbounded</a:t>
            </a:r>
          </a:p>
          <a:p>
            <a:pPr marL="1233488" lvl="1" indent="-460375">
              <a:lnSpc>
                <a:spcPct val="110000"/>
              </a:lnSpc>
              <a:spcBef>
                <a:spcPct val="15000"/>
              </a:spcBef>
            </a:pPr>
            <a:r>
              <a:rPr lang="en-US" altLang="zh-CN" sz="2000" dirty="0">
                <a:solidFill>
                  <a:srgbClr val="000000"/>
                </a:solidFill>
                <a:ea typeface="黑体" pitchFamily="49" charset="-122"/>
              </a:rPr>
              <a:t>It must be allocated and managed</a:t>
            </a:r>
          </a:p>
          <a:p>
            <a:pPr marL="1233488" lvl="1" indent="-460375">
              <a:lnSpc>
                <a:spcPct val="110000"/>
              </a:lnSpc>
              <a:spcBef>
                <a:spcPct val="15000"/>
              </a:spcBef>
            </a:pPr>
            <a:r>
              <a:rPr lang="en-US" altLang="zh-CN" sz="2000" dirty="0">
                <a:solidFill>
                  <a:srgbClr val="000000"/>
                </a:solidFill>
                <a:ea typeface="黑体" pitchFamily="49" charset="-122"/>
              </a:rPr>
              <a:t>Many applications are memory dominated</a:t>
            </a:r>
          </a:p>
          <a:p>
            <a:pPr marL="776288" indent="-460375">
              <a:lnSpc>
                <a:spcPct val="110000"/>
              </a:lnSpc>
              <a:spcBef>
                <a:spcPct val="15000"/>
              </a:spcBef>
            </a:pPr>
            <a:r>
              <a:rPr lang="en-US" altLang="zh-CN" sz="2400" dirty="0">
                <a:solidFill>
                  <a:srgbClr val="000000"/>
                </a:solidFill>
                <a:ea typeface="黑体" pitchFamily="49" charset="-122"/>
              </a:rPr>
              <a:t>Memory referencing bugs especially pernicious</a:t>
            </a:r>
          </a:p>
          <a:p>
            <a:pPr marL="1233488" lvl="1" indent="-460375">
              <a:lnSpc>
                <a:spcPct val="110000"/>
              </a:lnSpc>
              <a:spcBef>
                <a:spcPct val="15000"/>
              </a:spcBef>
            </a:pPr>
            <a:r>
              <a:rPr lang="en-US" altLang="zh-CN" sz="2000" dirty="0">
                <a:solidFill>
                  <a:srgbClr val="000000"/>
                </a:solidFill>
                <a:ea typeface="黑体" pitchFamily="49" charset="-122"/>
              </a:rPr>
              <a:t>Effects are distant in both time and space</a:t>
            </a:r>
          </a:p>
          <a:p>
            <a:pPr marL="776288" indent="-460375">
              <a:lnSpc>
                <a:spcPct val="110000"/>
              </a:lnSpc>
              <a:spcBef>
                <a:spcPct val="15000"/>
              </a:spcBef>
            </a:pPr>
            <a:r>
              <a:rPr lang="en-US" altLang="zh-CN" sz="2400" dirty="0">
                <a:solidFill>
                  <a:srgbClr val="000000"/>
                </a:solidFill>
                <a:ea typeface="黑体" pitchFamily="49" charset="-122"/>
              </a:rPr>
              <a:t>Memory performance is not uniform</a:t>
            </a:r>
          </a:p>
          <a:p>
            <a:pPr marL="1233488" lvl="1" indent="-460375">
              <a:lnSpc>
                <a:spcPct val="110000"/>
              </a:lnSpc>
              <a:spcBef>
                <a:spcPct val="15000"/>
              </a:spcBef>
            </a:pPr>
            <a:r>
              <a:rPr lang="en-US" altLang="zh-CN" sz="2000" dirty="0">
                <a:solidFill>
                  <a:srgbClr val="000000"/>
                </a:solidFill>
                <a:ea typeface="黑体" pitchFamily="49" charset="-122"/>
              </a:rPr>
              <a:t>Cache and virtual memory effects can greatly affect program performance</a:t>
            </a:r>
          </a:p>
          <a:p>
            <a:pPr marL="1233488" lvl="1" indent="-460375">
              <a:lnSpc>
                <a:spcPct val="110000"/>
              </a:lnSpc>
              <a:spcBef>
                <a:spcPct val="15000"/>
              </a:spcBef>
            </a:pPr>
            <a:r>
              <a:rPr lang="en-US" altLang="zh-CN" sz="2000" dirty="0">
                <a:solidFill>
                  <a:srgbClr val="000000"/>
                </a:solidFill>
                <a:ea typeface="黑体" pitchFamily="49" charset="-122"/>
              </a:rPr>
              <a:t>Adapting program to characteristics of memory system can lead to major speed improvements</a:t>
            </a:r>
            <a:endParaRPr lang="en-US" altLang="zh-CN" dirty="0">
              <a:solidFill>
                <a:srgbClr val="FF0066"/>
              </a:solidFill>
              <a:ea typeface="黑体" pitchFamily="49" charset="-122"/>
            </a:endParaRPr>
          </a:p>
        </p:txBody>
      </p:sp>
      <p:cxnSp>
        <p:nvCxnSpPr>
          <p:cNvPr id="3" name="直接连接符 2"/>
          <p:cNvCxnSpPr/>
          <p:nvPr/>
        </p:nvCxnSpPr>
        <p:spPr>
          <a:xfrm>
            <a:off x="227769" y="951410"/>
            <a:ext cx="86990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969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209312" y="197686"/>
            <a:ext cx="6942863" cy="630942"/>
          </a:xfrm>
          <a:prstGeom prst="rect">
            <a:avLst/>
          </a:prstGeom>
          <a:noFill/>
        </p:spPr>
        <p:txBody>
          <a:bodyPr wrap="none" rtlCol="0">
            <a:spAutoFit/>
          </a:bodyPr>
          <a:lstStyle/>
          <a:p>
            <a:r>
              <a:rPr lang="en-US" altLang="zh-CN"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rPr>
              <a:t>Memory Referencing Bug Example</a:t>
            </a:r>
            <a:endParaRPr lang="zh-CN" altLang="en-US"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nvCxnSpPr>
        <p:spPr>
          <a:xfrm>
            <a:off x="227769" y="951410"/>
            <a:ext cx="8699075"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BA385AEF-2D80-46D2-9A78-5E625975A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68" y="1167611"/>
            <a:ext cx="7639941" cy="5220991"/>
          </a:xfrm>
          <a:prstGeom prst="rect">
            <a:avLst/>
          </a:prstGeom>
        </p:spPr>
      </p:pic>
    </p:spTree>
    <p:extLst>
      <p:ext uri="{BB962C8B-B14F-4D97-AF65-F5344CB8AC3E}">
        <p14:creationId xmlns:p14="http://schemas.microsoft.com/office/powerpoint/2010/main" val="3714338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FDEE882-8D39-40C8-9E71-6D0C673CC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32" y="983828"/>
            <a:ext cx="6961632" cy="5009773"/>
          </a:xfrm>
          <a:prstGeom prst="rect">
            <a:avLst/>
          </a:prstGeom>
        </p:spPr>
      </p:pic>
      <p:sp>
        <p:nvSpPr>
          <p:cNvPr id="47" name="文本框 46"/>
          <p:cNvSpPr txBox="1"/>
          <p:nvPr/>
        </p:nvSpPr>
        <p:spPr>
          <a:xfrm>
            <a:off x="1209312" y="197686"/>
            <a:ext cx="6942863" cy="630942"/>
          </a:xfrm>
          <a:prstGeom prst="rect">
            <a:avLst/>
          </a:prstGeom>
          <a:noFill/>
        </p:spPr>
        <p:txBody>
          <a:bodyPr wrap="none" rtlCol="0">
            <a:spAutoFit/>
          </a:bodyPr>
          <a:lstStyle/>
          <a:p>
            <a:r>
              <a:rPr lang="en-US" altLang="zh-CN"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rPr>
              <a:t>Memory Referencing Bug Example</a:t>
            </a:r>
            <a:endParaRPr lang="zh-CN" altLang="en-US"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nvCxnSpPr>
        <p:spPr>
          <a:xfrm>
            <a:off x="227769" y="951410"/>
            <a:ext cx="8699075"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9D314C1-C6FC-4A26-A044-92D9F9D29CE0}"/>
              </a:ext>
            </a:extLst>
          </p:cNvPr>
          <p:cNvSpPr/>
          <p:nvPr/>
        </p:nvSpPr>
        <p:spPr>
          <a:xfrm>
            <a:off x="227769" y="6309116"/>
            <a:ext cx="8583168" cy="369332"/>
          </a:xfrm>
          <a:prstGeom prst="rect">
            <a:avLst/>
          </a:prstGeom>
        </p:spPr>
        <p:txBody>
          <a:bodyPr wrap="square">
            <a:spAutoFit/>
          </a:bodyPr>
          <a:lstStyle/>
          <a:p>
            <a:r>
              <a:rPr lang="en-US" altLang="zh-CN" dirty="0"/>
              <a:t>[1] Bryant and </a:t>
            </a:r>
            <a:r>
              <a:rPr lang="en-US" altLang="zh-CN" dirty="0" err="1"/>
              <a:t>O’Hallaron</a:t>
            </a:r>
            <a:r>
              <a:rPr lang="en-US" altLang="zh-CN" dirty="0"/>
              <a:t>, Computer Systems: A Programmer’s Perspective, Third Edition</a:t>
            </a:r>
            <a:endParaRPr lang="zh-CN" altLang="en-US" dirty="0"/>
          </a:p>
        </p:txBody>
      </p:sp>
    </p:spTree>
    <p:extLst>
      <p:ext uri="{BB962C8B-B14F-4D97-AF65-F5344CB8AC3E}">
        <p14:creationId xmlns:p14="http://schemas.microsoft.com/office/powerpoint/2010/main" val="42149967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856958" y="249700"/>
            <a:ext cx="5647572" cy="630942"/>
          </a:xfrm>
          <a:prstGeom prst="rect">
            <a:avLst/>
          </a:prstGeom>
          <a:noFill/>
        </p:spPr>
        <p:txBody>
          <a:bodyPr wrap="none" rtlCol="0">
            <a:spAutoFit/>
          </a:bodyPr>
          <a:lstStyle/>
          <a:p>
            <a:r>
              <a:rPr lang="en-US" altLang="zh-CN"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rPr>
              <a:t>Memory Referencing Errors</a:t>
            </a:r>
            <a:endParaRPr lang="zh-CN" altLang="en-US"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Rectangle 2"/>
          <p:cNvSpPr txBox="1">
            <a:spLocks noChangeArrowheads="1"/>
          </p:cNvSpPr>
          <p:nvPr/>
        </p:nvSpPr>
        <p:spPr>
          <a:xfrm>
            <a:off x="431006" y="1196975"/>
            <a:ext cx="8281988" cy="5661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6575" indent="-536575">
              <a:lnSpc>
                <a:spcPct val="110000"/>
              </a:lnSpc>
              <a:spcBef>
                <a:spcPct val="15000"/>
              </a:spcBef>
              <a:buFontTx/>
              <a:buNone/>
            </a:pPr>
            <a:r>
              <a:rPr lang="en-US" altLang="zh-CN" sz="2400" dirty="0">
                <a:solidFill>
                  <a:srgbClr val="FF0066"/>
                </a:solidFill>
                <a:ea typeface="黑体" pitchFamily="49" charset="-122"/>
              </a:rPr>
              <a:t>C and C++ do not provide any memory protection</a:t>
            </a:r>
          </a:p>
          <a:p>
            <a:pPr marL="776288" indent="-460375">
              <a:lnSpc>
                <a:spcPct val="110000"/>
              </a:lnSpc>
              <a:spcBef>
                <a:spcPct val="15000"/>
              </a:spcBef>
            </a:pPr>
            <a:r>
              <a:rPr lang="en-US" altLang="zh-CN" sz="2000" dirty="0">
                <a:solidFill>
                  <a:srgbClr val="000000"/>
                </a:solidFill>
                <a:ea typeface="黑体" pitchFamily="49" charset="-122"/>
              </a:rPr>
              <a:t>Out of bounds array references</a:t>
            </a:r>
          </a:p>
          <a:p>
            <a:pPr marL="776288" indent="-460375">
              <a:lnSpc>
                <a:spcPct val="110000"/>
              </a:lnSpc>
              <a:spcBef>
                <a:spcPct val="15000"/>
              </a:spcBef>
            </a:pPr>
            <a:r>
              <a:rPr lang="en-US" altLang="zh-CN" sz="2000" dirty="0">
                <a:solidFill>
                  <a:srgbClr val="000000"/>
                </a:solidFill>
                <a:ea typeface="黑体" pitchFamily="49" charset="-122"/>
              </a:rPr>
              <a:t>Invalid pointer values</a:t>
            </a:r>
          </a:p>
          <a:p>
            <a:pPr marL="776288" indent="-460375">
              <a:lnSpc>
                <a:spcPct val="110000"/>
              </a:lnSpc>
              <a:spcBef>
                <a:spcPct val="15000"/>
              </a:spcBef>
            </a:pPr>
            <a:r>
              <a:rPr lang="en-US" altLang="zh-CN" sz="2000" dirty="0">
                <a:solidFill>
                  <a:srgbClr val="000000"/>
                </a:solidFill>
                <a:ea typeface="黑体" pitchFamily="49" charset="-122"/>
              </a:rPr>
              <a:t>Abuses of malloc/free</a:t>
            </a:r>
          </a:p>
          <a:p>
            <a:pPr marL="536575" indent="-536575">
              <a:lnSpc>
                <a:spcPct val="110000"/>
              </a:lnSpc>
              <a:spcBef>
                <a:spcPct val="15000"/>
              </a:spcBef>
              <a:buFontTx/>
              <a:buNone/>
            </a:pPr>
            <a:r>
              <a:rPr lang="en-US" altLang="zh-CN" sz="2400" dirty="0">
                <a:solidFill>
                  <a:srgbClr val="FF0066"/>
                </a:solidFill>
                <a:ea typeface="黑体" pitchFamily="49" charset="-122"/>
              </a:rPr>
              <a:t>Can lead to nasty bugs</a:t>
            </a:r>
          </a:p>
          <a:p>
            <a:pPr marL="776288" indent="-460375">
              <a:lnSpc>
                <a:spcPct val="110000"/>
              </a:lnSpc>
              <a:spcBef>
                <a:spcPct val="15000"/>
              </a:spcBef>
            </a:pPr>
            <a:r>
              <a:rPr lang="en-US" altLang="zh-CN" sz="2000" dirty="0">
                <a:solidFill>
                  <a:srgbClr val="000000"/>
                </a:solidFill>
                <a:ea typeface="黑体" pitchFamily="49" charset="-122"/>
              </a:rPr>
              <a:t>Whether or not bug has any effect depends on system and compiler</a:t>
            </a:r>
          </a:p>
          <a:p>
            <a:pPr marL="776288" indent="-460375">
              <a:lnSpc>
                <a:spcPct val="110000"/>
              </a:lnSpc>
              <a:spcBef>
                <a:spcPct val="15000"/>
              </a:spcBef>
            </a:pPr>
            <a:r>
              <a:rPr lang="en-US" altLang="zh-CN" sz="2000" dirty="0">
                <a:solidFill>
                  <a:srgbClr val="000000"/>
                </a:solidFill>
                <a:ea typeface="黑体" pitchFamily="49" charset="-122"/>
              </a:rPr>
              <a:t>Action at a distance</a:t>
            </a:r>
          </a:p>
          <a:p>
            <a:pPr marL="1233488" lvl="1" indent="-460375">
              <a:lnSpc>
                <a:spcPct val="110000"/>
              </a:lnSpc>
              <a:spcBef>
                <a:spcPct val="15000"/>
              </a:spcBef>
            </a:pPr>
            <a:r>
              <a:rPr lang="en-US" altLang="zh-CN" sz="1600" dirty="0">
                <a:solidFill>
                  <a:srgbClr val="000000"/>
                </a:solidFill>
                <a:ea typeface="黑体" pitchFamily="49" charset="-122"/>
              </a:rPr>
              <a:t>Corrupted object logically unrelated to one being accessed</a:t>
            </a:r>
          </a:p>
          <a:p>
            <a:pPr marL="1233488" lvl="1" indent="-460375">
              <a:lnSpc>
                <a:spcPct val="110000"/>
              </a:lnSpc>
              <a:spcBef>
                <a:spcPct val="15000"/>
              </a:spcBef>
            </a:pPr>
            <a:r>
              <a:rPr lang="en-US" altLang="zh-CN" sz="1600" dirty="0">
                <a:solidFill>
                  <a:srgbClr val="000000"/>
                </a:solidFill>
                <a:ea typeface="黑体" pitchFamily="49" charset="-122"/>
              </a:rPr>
              <a:t>Effect of bug may be first observed long after it is generated</a:t>
            </a:r>
          </a:p>
          <a:p>
            <a:pPr marL="536575" indent="-536575">
              <a:lnSpc>
                <a:spcPct val="110000"/>
              </a:lnSpc>
              <a:spcBef>
                <a:spcPct val="15000"/>
              </a:spcBef>
              <a:buFontTx/>
              <a:buNone/>
            </a:pPr>
            <a:r>
              <a:rPr lang="en-US" altLang="zh-CN" sz="2400" dirty="0">
                <a:solidFill>
                  <a:srgbClr val="FF0066"/>
                </a:solidFill>
                <a:ea typeface="黑体" pitchFamily="49" charset="-122"/>
              </a:rPr>
              <a:t>How can I deal with this?</a:t>
            </a:r>
          </a:p>
          <a:p>
            <a:pPr marL="776288" indent="-460375">
              <a:lnSpc>
                <a:spcPct val="110000"/>
              </a:lnSpc>
              <a:spcBef>
                <a:spcPct val="15000"/>
              </a:spcBef>
            </a:pPr>
            <a:r>
              <a:rPr lang="en-US" altLang="zh-CN" sz="2000" dirty="0">
                <a:solidFill>
                  <a:srgbClr val="000000"/>
                </a:solidFill>
                <a:ea typeface="黑体" pitchFamily="49" charset="-122"/>
              </a:rPr>
              <a:t>Arithmetic operations have Program in Java, Ruby, Python, ML, ...</a:t>
            </a:r>
          </a:p>
          <a:p>
            <a:pPr marL="776288" indent="-460375">
              <a:lnSpc>
                <a:spcPct val="110000"/>
              </a:lnSpc>
              <a:spcBef>
                <a:spcPct val="15000"/>
              </a:spcBef>
            </a:pPr>
            <a:r>
              <a:rPr lang="en-US" altLang="zh-CN" sz="2000" dirty="0">
                <a:solidFill>
                  <a:srgbClr val="000000"/>
                </a:solidFill>
                <a:ea typeface="黑体" pitchFamily="49" charset="-122"/>
              </a:rPr>
              <a:t>Understand what possible interactions may occur</a:t>
            </a:r>
          </a:p>
          <a:p>
            <a:pPr marL="776288" indent="-460375">
              <a:lnSpc>
                <a:spcPct val="110000"/>
              </a:lnSpc>
              <a:spcBef>
                <a:spcPct val="15000"/>
              </a:spcBef>
            </a:pPr>
            <a:r>
              <a:rPr lang="en-US" altLang="zh-CN" sz="2000" dirty="0">
                <a:solidFill>
                  <a:srgbClr val="000000"/>
                </a:solidFill>
                <a:ea typeface="黑体" pitchFamily="49" charset="-122"/>
              </a:rPr>
              <a:t>Use or develop tools to detect referencing errors (e.g. </a:t>
            </a:r>
            <a:r>
              <a:rPr lang="en-US" altLang="zh-CN" sz="2000" dirty="0" err="1">
                <a:solidFill>
                  <a:srgbClr val="000000"/>
                </a:solidFill>
                <a:ea typeface="黑体" pitchFamily="49" charset="-122"/>
              </a:rPr>
              <a:t>Valgrind</a:t>
            </a:r>
            <a:r>
              <a:rPr lang="en-US" altLang="zh-CN" sz="2000" dirty="0">
                <a:solidFill>
                  <a:srgbClr val="000000"/>
                </a:solidFill>
                <a:ea typeface="黑体" pitchFamily="49" charset="-122"/>
              </a:rPr>
              <a:t>)</a:t>
            </a:r>
            <a:endParaRPr lang="en-US" altLang="zh-CN" dirty="0">
              <a:solidFill>
                <a:srgbClr val="FF0066"/>
              </a:solidFill>
              <a:ea typeface="黑体" pitchFamily="49" charset="-122"/>
            </a:endParaRPr>
          </a:p>
        </p:txBody>
      </p:sp>
      <p:cxnSp>
        <p:nvCxnSpPr>
          <p:cNvPr id="3" name="直接连接符 2"/>
          <p:cNvCxnSpPr/>
          <p:nvPr/>
        </p:nvCxnSpPr>
        <p:spPr>
          <a:xfrm>
            <a:off x="227769" y="951410"/>
            <a:ext cx="86990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074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984625" y="235999"/>
            <a:ext cx="3489994" cy="630942"/>
          </a:xfrm>
          <a:prstGeom prst="rect">
            <a:avLst/>
          </a:prstGeom>
          <a:noFill/>
        </p:spPr>
        <p:txBody>
          <a:bodyPr wrap="none" rtlCol="0">
            <a:spAutoFit/>
          </a:bodyPr>
          <a:lstStyle/>
          <a:p>
            <a:r>
              <a:rPr lang="en-US" altLang="zh-CN"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rPr>
              <a:t>Great Reality: #4</a:t>
            </a:r>
            <a:endParaRPr lang="zh-CN" altLang="en-US"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Rectangle 2"/>
          <p:cNvSpPr txBox="1">
            <a:spLocks noChangeArrowheads="1"/>
          </p:cNvSpPr>
          <p:nvPr/>
        </p:nvSpPr>
        <p:spPr>
          <a:xfrm>
            <a:off x="378453" y="1196975"/>
            <a:ext cx="8387094" cy="5661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6575" indent="-536575">
              <a:lnSpc>
                <a:spcPct val="110000"/>
              </a:lnSpc>
              <a:spcBef>
                <a:spcPct val="15000"/>
              </a:spcBef>
              <a:buFontTx/>
              <a:buNone/>
            </a:pPr>
            <a:r>
              <a:rPr lang="en-US" altLang="zh-CN" dirty="0">
                <a:solidFill>
                  <a:srgbClr val="FF0066"/>
                </a:solidFill>
                <a:ea typeface="黑体" pitchFamily="49" charset="-122"/>
              </a:rPr>
              <a:t>There’s more to performance than asymptotic complexity</a:t>
            </a:r>
            <a:endParaRPr lang="en-US" altLang="zh-CN" sz="2400" dirty="0">
              <a:solidFill>
                <a:srgbClr val="000000"/>
              </a:solidFill>
              <a:ea typeface="黑体" pitchFamily="49" charset="-122"/>
            </a:endParaRPr>
          </a:p>
          <a:p>
            <a:pPr marL="776288" indent="-460375">
              <a:lnSpc>
                <a:spcPct val="110000"/>
              </a:lnSpc>
              <a:spcBef>
                <a:spcPct val="15000"/>
              </a:spcBef>
            </a:pPr>
            <a:r>
              <a:rPr lang="en-US" altLang="zh-CN" sz="2400" dirty="0">
                <a:solidFill>
                  <a:srgbClr val="000000"/>
                </a:solidFill>
                <a:ea typeface="黑体" pitchFamily="49" charset="-122"/>
              </a:rPr>
              <a:t>Constant factors matter too</a:t>
            </a:r>
          </a:p>
          <a:p>
            <a:pPr marL="776288" indent="-460375">
              <a:lnSpc>
                <a:spcPct val="110000"/>
              </a:lnSpc>
              <a:spcBef>
                <a:spcPct val="15000"/>
              </a:spcBef>
            </a:pPr>
            <a:r>
              <a:rPr lang="en-US" altLang="zh-CN" sz="2400" dirty="0">
                <a:solidFill>
                  <a:srgbClr val="000000"/>
                </a:solidFill>
                <a:ea typeface="黑体" pitchFamily="49" charset="-122"/>
              </a:rPr>
              <a:t>Even an exact operations count does not predict performance</a:t>
            </a:r>
          </a:p>
          <a:p>
            <a:pPr marL="1233488" lvl="1" indent="-460375">
              <a:lnSpc>
                <a:spcPct val="110000"/>
              </a:lnSpc>
              <a:spcBef>
                <a:spcPct val="15000"/>
              </a:spcBef>
            </a:pPr>
            <a:r>
              <a:rPr lang="en-US" altLang="zh-CN" sz="2000" dirty="0">
                <a:solidFill>
                  <a:srgbClr val="000000"/>
                </a:solidFill>
                <a:ea typeface="黑体" pitchFamily="49" charset="-122"/>
              </a:rPr>
              <a:t>You can see 10:1 performance range depending on how code is written</a:t>
            </a:r>
          </a:p>
          <a:p>
            <a:pPr marL="1233488" lvl="1" indent="-460375">
              <a:lnSpc>
                <a:spcPct val="110000"/>
              </a:lnSpc>
              <a:spcBef>
                <a:spcPct val="15000"/>
              </a:spcBef>
            </a:pPr>
            <a:r>
              <a:rPr lang="en-US" altLang="zh-CN" sz="2000" dirty="0">
                <a:solidFill>
                  <a:srgbClr val="000000"/>
                </a:solidFill>
                <a:ea typeface="黑体" pitchFamily="49" charset="-122"/>
              </a:rPr>
              <a:t>Must optimize at multiple levels: algorithm, data structures, procedures, loops</a:t>
            </a:r>
          </a:p>
          <a:p>
            <a:pPr marL="776288" indent="-460375">
              <a:lnSpc>
                <a:spcPct val="110000"/>
              </a:lnSpc>
              <a:spcBef>
                <a:spcPct val="15000"/>
              </a:spcBef>
            </a:pPr>
            <a:r>
              <a:rPr lang="en-US" altLang="zh-CN" sz="2400" dirty="0">
                <a:solidFill>
                  <a:srgbClr val="000000"/>
                </a:solidFill>
                <a:ea typeface="黑体" pitchFamily="49" charset="-122"/>
              </a:rPr>
              <a:t>Must understand your system</a:t>
            </a:r>
          </a:p>
          <a:p>
            <a:pPr marL="1233488" lvl="1" indent="-460375">
              <a:lnSpc>
                <a:spcPct val="110000"/>
              </a:lnSpc>
              <a:spcBef>
                <a:spcPct val="15000"/>
              </a:spcBef>
            </a:pPr>
            <a:r>
              <a:rPr lang="en-US" altLang="zh-CN" sz="2000" dirty="0">
                <a:solidFill>
                  <a:srgbClr val="000000"/>
                </a:solidFill>
                <a:ea typeface="黑体" pitchFamily="49" charset="-122"/>
              </a:rPr>
              <a:t>How programs are compiled and executed</a:t>
            </a:r>
          </a:p>
          <a:p>
            <a:pPr marL="1233488" lvl="1" indent="-460375">
              <a:lnSpc>
                <a:spcPct val="110000"/>
              </a:lnSpc>
              <a:spcBef>
                <a:spcPct val="15000"/>
              </a:spcBef>
            </a:pPr>
            <a:r>
              <a:rPr lang="en-US" altLang="zh-CN" sz="2000" dirty="0">
                <a:solidFill>
                  <a:srgbClr val="000000"/>
                </a:solidFill>
                <a:ea typeface="黑体" pitchFamily="49" charset="-122"/>
              </a:rPr>
              <a:t>How to measure program performance and identify bottlenecks</a:t>
            </a:r>
          </a:p>
          <a:p>
            <a:pPr marL="1233488" lvl="1" indent="-460375">
              <a:lnSpc>
                <a:spcPct val="110000"/>
              </a:lnSpc>
              <a:spcBef>
                <a:spcPct val="15000"/>
              </a:spcBef>
            </a:pPr>
            <a:r>
              <a:rPr lang="en-US" altLang="zh-CN" sz="2000" dirty="0">
                <a:solidFill>
                  <a:srgbClr val="000000"/>
                </a:solidFill>
                <a:ea typeface="黑体" pitchFamily="49" charset="-122"/>
              </a:rPr>
              <a:t>How to improve performance without destroying code modularity and generality</a:t>
            </a:r>
          </a:p>
        </p:txBody>
      </p:sp>
      <p:cxnSp>
        <p:nvCxnSpPr>
          <p:cNvPr id="3" name="直接连接符 2"/>
          <p:cNvCxnSpPr/>
          <p:nvPr/>
        </p:nvCxnSpPr>
        <p:spPr>
          <a:xfrm>
            <a:off x="227769" y="951410"/>
            <a:ext cx="86990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898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599598" y="223807"/>
            <a:ext cx="7944804" cy="630942"/>
          </a:xfrm>
          <a:prstGeom prst="rect">
            <a:avLst/>
          </a:prstGeom>
          <a:noFill/>
        </p:spPr>
        <p:txBody>
          <a:bodyPr wrap="none" rtlCol="0">
            <a:spAutoFit/>
          </a:bodyPr>
          <a:lstStyle/>
          <a:p>
            <a:r>
              <a:rPr lang="en-US" altLang="zh-CN"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rPr>
              <a:t>Memory System Performance Example</a:t>
            </a:r>
            <a:endParaRPr lang="zh-CN" altLang="en-US"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Rectangle 2"/>
          <p:cNvSpPr txBox="1">
            <a:spLocks noChangeArrowheads="1"/>
          </p:cNvSpPr>
          <p:nvPr/>
        </p:nvSpPr>
        <p:spPr>
          <a:xfrm>
            <a:off x="378453" y="1196975"/>
            <a:ext cx="8387094" cy="5661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76288" indent="-460375">
              <a:lnSpc>
                <a:spcPct val="110000"/>
              </a:lnSpc>
              <a:spcBef>
                <a:spcPct val="15000"/>
              </a:spcBef>
            </a:pPr>
            <a:endParaRPr lang="en-US" altLang="zh-CN" sz="2400" dirty="0">
              <a:solidFill>
                <a:srgbClr val="000000"/>
              </a:solidFill>
              <a:ea typeface="黑体" pitchFamily="49" charset="-122"/>
            </a:endParaRPr>
          </a:p>
          <a:p>
            <a:pPr marL="776288" indent="-460375">
              <a:lnSpc>
                <a:spcPct val="110000"/>
              </a:lnSpc>
              <a:spcBef>
                <a:spcPct val="15000"/>
              </a:spcBef>
            </a:pPr>
            <a:endParaRPr lang="en-US" altLang="zh-CN" sz="2400" dirty="0">
              <a:solidFill>
                <a:srgbClr val="000000"/>
              </a:solidFill>
              <a:ea typeface="黑体" pitchFamily="49" charset="-122"/>
            </a:endParaRPr>
          </a:p>
          <a:p>
            <a:pPr marL="776288" indent="-460375">
              <a:lnSpc>
                <a:spcPct val="110000"/>
              </a:lnSpc>
              <a:spcBef>
                <a:spcPct val="15000"/>
              </a:spcBef>
            </a:pPr>
            <a:endParaRPr lang="en-US" altLang="zh-CN" sz="2400" dirty="0">
              <a:solidFill>
                <a:srgbClr val="000000"/>
              </a:solidFill>
              <a:ea typeface="黑体" pitchFamily="49" charset="-122"/>
            </a:endParaRPr>
          </a:p>
          <a:p>
            <a:pPr marL="776288" indent="-460375">
              <a:lnSpc>
                <a:spcPct val="110000"/>
              </a:lnSpc>
              <a:spcBef>
                <a:spcPct val="15000"/>
              </a:spcBef>
            </a:pPr>
            <a:endParaRPr lang="en-US" altLang="zh-CN" sz="2400" dirty="0">
              <a:solidFill>
                <a:srgbClr val="000000"/>
              </a:solidFill>
              <a:ea typeface="黑体" pitchFamily="49" charset="-122"/>
            </a:endParaRPr>
          </a:p>
          <a:p>
            <a:pPr marL="776288" indent="-460375">
              <a:lnSpc>
                <a:spcPct val="110000"/>
              </a:lnSpc>
              <a:spcBef>
                <a:spcPct val="15000"/>
              </a:spcBef>
            </a:pPr>
            <a:endParaRPr lang="en-US" altLang="zh-CN" sz="2400" dirty="0">
              <a:solidFill>
                <a:srgbClr val="000000"/>
              </a:solidFill>
              <a:ea typeface="黑体" pitchFamily="49" charset="-122"/>
            </a:endParaRPr>
          </a:p>
          <a:p>
            <a:pPr marL="776288" indent="-460375">
              <a:lnSpc>
                <a:spcPct val="110000"/>
              </a:lnSpc>
              <a:spcBef>
                <a:spcPct val="15000"/>
              </a:spcBef>
            </a:pPr>
            <a:endParaRPr lang="en-US" altLang="zh-CN" sz="2400" dirty="0">
              <a:solidFill>
                <a:srgbClr val="000000"/>
              </a:solidFill>
              <a:ea typeface="黑体" pitchFamily="49" charset="-122"/>
            </a:endParaRPr>
          </a:p>
          <a:p>
            <a:pPr marL="315913" indent="0">
              <a:lnSpc>
                <a:spcPct val="110000"/>
              </a:lnSpc>
              <a:spcBef>
                <a:spcPct val="15000"/>
              </a:spcBef>
              <a:buNone/>
            </a:pPr>
            <a:endParaRPr lang="en-US" altLang="zh-CN" sz="2400" dirty="0">
              <a:solidFill>
                <a:srgbClr val="000000"/>
              </a:solidFill>
              <a:ea typeface="黑体" pitchFamily="49" charset="-122"/>
            </a:endParaRPr>
          </a:p>
          <a:p>
            <a:pPr marL="776288" indent="-460375">
              <a:lnSpc>
                <a:spcPct val="110000"/>
              </a:lnSpc>
              <a:spcBef>
                <a:spcPct val="15000"/>
              </a:spcBef>
            </a:pPr>
            <a:r>
              <a:rPr lang="en-US" altLang="zh-CN" sz="2400" dirty="0">
                <a:solidFill>
                  <a:srgbClr val="000000"/>
                </a:solidFill>
                <a:ea typeface="黑体" pitchFamily="49" charset="-122"/>
              </a:rPr>
              <a:t>Hierarchical memory organization</a:t>
            </a:r>
          </a:p>
          <a:p>
            <a:pPr marL="776288" indent="-460375">
              <a:lnSpc>
                <a:spcPct val="110000"/>
              </a:lnSpc>
              <a:spcBef>
                <a:spcPct val="15000"/>
              </a:spcBef>
            </a:pPr>
            <a:r>
              <a:rPr lang="en-US" altLang="zh-CN" sz="2400" dirty="0">
                <a:solidFill>
                  <a:srgbClr val="000000"/>
                </a:solidFill>
                <a:ea typeface="黑体" pitchFamily="49" charset="-122"/>
              </a:rPr>
              <a:t>Performance depends on access patterns</a:t>
            </a:r>
          </a:p>
          <a:p>
            <a:pPr marL="1233488" lvl="1" indent="-460375">
              <a:lnSpc>
                <a:spcPct val="110000"/>
              </a:lnSpc>
              <a:spcBef>
                <a:spcPct val="15000"/>
              </a:spcBef>
            </a:pPr>
            <a:r>
              <a:rPr lang="en-US" altLang="zh-CN" sz="2000" dirty="0">
                <a:solidFill>
                  <a:srgbClr val="000000"/>
                </a:solidFill>
                <a:ea typeface="黑体" pitchFamily="49" charset="-122"/>
              </a:rPr>
              <a:t>including how to step through multi-dimensional array</a:t>
            </a:r>
          </a:p>
        </p:txBody>
      </p:sp>
      <p:cxnSp>
        <p:nvCxnSpPr>
          <p:cNvPr id="3" name="直接连接符 2"/>
          <p:cNvCxnSpPr/>
          <p:nvPr/>
        </p:nvCxnSpPr>
        <p:spPr>
          <a:xfrm>
            <a:off x="227769" y="951410"/>
            <a:ext cx="8699075"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D57DCDAF-2CAA-4913-BC34-592F620F7991}"/>
              </a:ext>
            </a:extLst>
          </p:cNvPr>
          <p:cNvPicPr>
            <a:picLocks noChangeAspect="1"/>
          </p:cNvPicPr>
          <p:nvPr/>
        </p:nvPicPr>
        <p:blipFill>
          <a:blip r:embed="rId3"/>
          <a:stretch>
            <a:fillRect/>
          </a:stretch>
        </p:blipFill>
        <p:spPr>
          <a:xfrm>
            <a:off x="547687" y="1372743"/>
            <a:ext cx="8048625" cy="2381250"/>
          </a:xfrm>
          <a:prstGeom prst="rect">
            <a:avLst/>
          </a:prstGeom>
        </p:spPr>
      </p:pic>
      <p:sp>
        <p:nvSpPr>
          <p:cNvPr id="6" name="矩形 5">
            <a:extLst>
              <a:ext uri="{FF2B5EF4-FFF2-40B4-BE49-F238E27FC236}">
                <a16:creationId xmlns:a16="http://schemas.microsoft.com/office/drawing/2014/main" id="{8C91203B-4C0F-4F71-97B4-BB7806E2FC56}"/>
              </a:ext>
            </a:extLst>
          </p:cNvPr>
          <p:cNvSpPr/>
          <p:nvPr/>
        </p:nvSpPr>
        <p:spPr>
          <a:xfrm>
            <a:off x="227769" y="6309116"/>
            <a:ext cx="8583168" cy="369332"/>
          </a:xfrm>
          <a:prstGeom prst="rect">
            <a:avLst/>
          </a:prstGeom>
        </p:spPr>
        <p:txBody>
          <a:bodyPr wrap="square">
            <a:spAutoFit/>
          </a:bodyPr>
          <a:lstStyle/>
          <a:p>
            <a:r>
              <a:rPr lang="en-US" altLang="zh-CN" dirty="0"/>
              <a:t>[1] Bryant and </a:t>
            </a:r>
            <a:r>
              <a:rPr lang="en-US" altLang="zh-CN" dirty="0" err="1"/>
              <a:t>O’Hallaron</a:t>
            </a:r>
            <a:r>
              <a:rPr lang="en-US" altLang="zh-CN" dirty="0"/>
              <a:t>, Computer Systems: A Programmer’s Perspective, Third Edition</a:t>
            </a:r>
            <a:endParaRPr lang="zh-CN" altLang="en-US" dirty="0"/>
          </a:p>
        </p:txBody>
      </p:sp>
    </p:spTree>
    <p:extLst>
      <p:ext uri="{BB962C8B-B14F-4D97-AF65-F5344CB8AC3E}">
        <p14:creationId xmlns:p14="http://schemas.microsoft.com/office/powerpoint/2010/main" val="28178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4294967295"/>
          </p:nvPr>
        </p:nvSpPr>
        <p:spPr>
          <a:xfrm>
            <a:off x="254872" y="1146069"/>
            <a:ext cx="8637607" cy="1791260"/>
          </a:xfrm>
        </p:spPr>
        <p:txBody>
          <a:bodyPr wrap="square">
            <a:spAutoFit/>
          </a:bodyPr>
          <a:lstStyle/>
          <a:p>
            <a:pPr marL="342900" indent="-342900" fontAlgn="base">
              <a:lnSpc>
                <a:spcPct val="120000"/>
              </a:lnSpc>
              <a:spcBef>
                <a:spcPct val="0"/>
              </a:spcBef>
              <a:spcAft>
                <a:spcPct val="0"/>
              </a:spcAft>
              <a:buClr>
                <a:schemeClr val="accent1">
                  <a:lumMod val="50000"/>
                </a:schemeClr>
              </a:buClr>
              <a:buFont typeface="Wingdings" panose="05000000000000000000" pitchFamily="2" charset="2"/>
              <a:buChar char="n"/>
            </a:pPr>
            <a:r>
              <a:rPr lang="en-US" altLang="en-US" sz="2400" b="1" dirty="0">
                <a:latin typeface="Arial" panose="020B0604020202020204" pitchFamily="34" charset="0"/>
                <a:ea typeface="宋体" panose="02010600030101010101" pitchFamily="2" charset="-122"/>
              </a:rPr>
              <a:t>Substituting a computer for one of the people in the communication process</a:t>
            </a:r>
          </a:p>
          <a:p>
            <a:pPr marL="457200" lvl="1" fontAlgn="base">
              <a:lnSpc>
                <a:spcPct val="120000"/>
              </a:lnSpc>
              <a:spcBef>
                <a:spcPct val="0"/>
              </a:spcBef>
              <a:spcAft>
                <a:spcPct val="0"/>
              </a:spcAft>
            </a:pPr>
            <a:r>
              <a:rPr lang="en-US" altLang="en-US" dirty="0">
                <a:latin typeface="Arial" panose="020B0604020202020204" pitchFamily="34" charset="0"/>
                <a:ea typeface="宋体" panose="02010600030101010101" pitchFamily="2" charset="-122"/>
              </a:rPr>
              <a:t>Process is basically the same</a:t>
            </a:r>
          </a:p>
          <a:p>
            <a:pPr marL="914400" lvl="2" fontAlgn="base">
              <a:lnSpc>
                <a:spcPct val="120000"/>
              </a:lnSpc>
              <a:spcBef>
                <a:spcPct val="0"/>
              </a:spcBef>
              <a:spcAft>
                <a:spcPct val="0"/>
              </a:spcAft>
            </a:pPr>
            <a:r>
              <a:rPr lang="en-US" altLang="en-US" dirty="0">
                <a:latin typeface="Arial" panose="020B0604020202020204" pitchFamily="34" charset="0"/>
                <a:ea typeface="宋体" panose="02010600030101010101" pitchFamily="2" charset="-122"/>
              </a:rPr>
              <a:t>Response may be symbols on the monitor</a:t>
            </a:r>
          </a:p>
        </p:txBody>
      </p:sp>
      <p:grpSp>
        <p:nvGrpSpPr>
          <p:cNvPr id="2" name="组合 1"/>
          <p:cNvGrpSpPr/>
          <p:nvPr/>
        </p:nvGrpSpPr>
        <p:grpSpPr>
          <a:xfrm>
            <a:off x="2198577" y="3932313"/>
            <a:ext cx="4314679" cy="2617288"/>
            <a:chOff x="5069525" y="2996892"/>
            <a:chExt cx="4205714" cy="3087635"/>
          </a:xfrm>
        </p:grpSpPr>
        <p:pic>
          <p:nvPicPr>
            <p:cNvPr id="5124" name="Picture 4" descr="A:\CH5\COMM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525" y="3140643"/>
              <a:ext cx="4030422" cy="2640424"/>
            </a:xfrm>
            <a:prstGeom prst="rect">
              <a:avLst/>
            </a:prstGeom>
            <a:solidFill>
              <a:srgbClr val="EAEAEA"/>
            </a:solidFill>
            <a:ln w="9525">
              <a:solidFill>
                <a:srgbClr val="4665BC"/>
              </a:solidFill>
              <a:miter lim="800000"/>
              <a:headEnd/>
              <a:tailEnd/>
            </a:ln>
          </p:spPr>
        </p:pic>
        <p:sp>
          <p:nvSpPr>
            <p:cNvPr id="5125" name="Text Box 5"/>
            <p:cNvSpPr txBox="1">
              <a:spLocks noChangeArrowheads="1"/>
            </p:cNvSpPr>
            <p:nvPr/>
          </p:nvSpPr>
          <p:spPr bwMode="auto">
            <a:xfrm>
              <a:off x="5145724" y="2996892"/>
              <a:ext cx="1742743" cy="892488"/>
            </a:xfrm>
            <a:prstGeom prst="rect">
              <a:avLst/>
            </a:prstGeom>
            <a:solidFill>
              <a:srgbClr val="EAEAEA"/>
            </a:solidFill>
            <a:ln w="9525">
              <a:solidFill>
                <a:srgbClr val="4665BC"/>
              </a:solidFill>
              <a:miter lim="800000"/>
            </a:ln>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dirty="0">
                  <a:latin typeface="+mj-lt"/>
                </a:rPr>
                <a:t>User encodes information</a:t>
              </a:r>
            </a:p>
          </p:txBody>
        </p:sp>
        <p:sp>
          <p:nvSpPr>
            <p:cNvPr id="5126" name="Text Box 6"/>
            <p:cNvSpPr txBox="1">
              <a:spLocks noChangeArrowheads="1"/>
            </p:cNvSpPr>
            <p:nvPr/>
          </p:nvSpPr>
          <p:spPr bwMode="auto">
            <a:xfrm>
              <a:off x="7224775" y="3310850"/>
              <a:ext cx="2050464" cy="892488"/>
            </a:xfrm>
            <a:prstGeom prst="rect">
              <a:avLst/>
            </a:prstGeom>
            <a:solidFill>
              <a:srgbClr val="EAEAEA"/>
            </a:solidFill>
            <a:ln w="9525">
              <a:solidFill>
                <a:srgbClr val="4665BC"/>
              </a:solidFill>
              <a:miter lim="800000"/>
            </a:ln>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dirty="0">
                  <a:latin typeface="+mj-lt"/>
                </a:rPr>
                <a:t>Computer decodes</a:t>
              </a:r>
            </a:p>
            <a:p>
              <a:pPr algn="ctr"/>
              <a:r>
                <a:rPr lang="en-US" altLang="en-US" sz="1800" dirty="0">
                  <a:latin typeface="+mj-lt"/>
                </a:rPr>
                <a:t>information</a:t>
              </a:r>
            </a:p>
          </p:txBody>
        </p:sp>
        <p:sp>
          <p:nvSpPr>
            <p:cNvPr id="5127" name="Text Box 7"/>
            <p:cNvSpPr txBox="1">
              <a:spLocks noChangeArrowheads="1"/>
            </p:cNvSpPr>
            <p:nvPr/>
          </p:nvSpPr>
          <p:spPr bwMode="auto">
            <a:xfrm>
              <a:off x="5820453" y="4995267"/>
              <a:ext cx="2035495" cy="1089260"/>
            </a:xfrm>
            <a:prstGeom prst="rect">
              <a:avLst/>
            </a:prstGeom>
            <a:solidFill>
              <a:srgbClr val="EAEAEA"/>
            </a:solidFill>
            <a:ln w="9525">
              <a:solidFill>
                <a:srgbClr val="4665BC"/>
              </a:solidFill>
              <a:miter lim="800000"/>
            </a:ln>
          </p:spPr>
          <p:txBody>
            <a:bodyPr wrap="square">
              <a:spAutoFit/>
            </a:bodyPr>
            <a:lstStyle>
              <a:defPPr>
                <a:defRPr lang="zh-CN"/>
              </a:defPPr>
              <a:lvl1pPr algn="ctr">
                <a:defRPr sz="1800"/>
              </a:lvl1pPr>
              <a:lvl2pPr marL="742950" indent="-285750">
                <a:defRPr sz="2400">
                  <a:latin typeface="Times New Roman" panose="02020603050405020304" pitchFamily="18" charset="0"/>
                </a:defRPr>
              </a:lvl2pPr>
              <a:lvl3pPr marL="1143000" indent="-228600">
                <a:defRPr sz="2400">
                  <a:latin typeface="Times New Roman" panose="02020603050405020304" pitchFamily="18" charset="0"/>
                </a:defRPr>
              </a:lvl3pPr>
              <a:lvl4pPr marL="1600200" indent="-228600">
                <a:defRPr sz="2400">
                  <a:latin typeface="Times New Roman" panose="02020603050405020304" pitchFamily="18" charset="0"/>
                </a:defRPr>
              </a:lvl4pPr>
              <a:lvl5pPr marL="2057400" indent="-228600">
                <a:defRPr sz="2400">
                  <a:latin typeface="Times New Roman" panose="02020603050405020304" pitchFamily="18" charset="0"/>
                </a:defRPr>
              </a:lvl5pPr>
              <a:lvl6pPr marL="2514600" indent="-228600" eaLnBrk="0" fontAlgn="base" hangingPunct="0">
                <a:spcBef>
                  <a:spcPct val="0"/>
                </a:spcBef>
                <a:spcAft>
                  <a:spcPct val="0"/>
                </a:spcAft>
                <a:defRPr sz="2400">
                  <a:latin typeface="Times New Roman" panose="02020603050405020304" pitchFamily="18" charset="0"/>
                </a:defRPr>
              </a:lvl6pPr>
              <a:lvl7pPr marL="2971800" indent="-228600" eaLnBrk="0" fontAlgn="base" hangingPunct="0">
                <a:spcBef>
                  <a:spcPct val="0"/>
                </a:spcBef>
                <a:spcAft>
                  <a:spcPct val="0"/>
                </a:spcAft>
                <a:defRPr sz="2400">
                  <a:latin typeface="Times New Roman" panose="02020603050405020304" pitchFamily="18" charset="0"/>
                </a:defRPr>
              </a:lvl7pPr>
              <a:lvl8pPr marL="3429000" indent="-228600" eaLnBrk="0" fontAlgn="base" hangingPunct="0">
                <a:spcBef>
                  <a:spcPct val="0"/>
                </a:spcBef>
                <a:spcAft>
                  <a:spcPct val="0"/>
                </a:spcAft>
                <a:defRPr sz="2400">
                  <a:latin typeface="Times New Roman" panose="02020603050405020304" pitchFamily="18" charset="0"/>
                </a:defRPr>
              </a:lvl8pPr>
              <a:lvl9pPr marL="3886200" indent="-228600" eaLnBrk="0" fontAlgn="base" hangingPunct="0">
                <a:spcBef>
                  <a:spcPct val="0"/>
                </a:spcBef>
                <a:spcAft>
                  <a:spcPct val="0"/>
                </a:spcAft>
                <a:defRPr sz="2400">
                  <a:latin typeface="Times New Roman" panose="02020603050405020304" pitchFamily="18" charset="0"/>
                </a:defRPr>
              </a:lvl9pPr>
            </a:lstStyle>
            <a:p>
              <a:r>
                <a:rPr lang="en-US" altLang="en-US" dirty="0">
                  <a:latin typeface="+mj-lt"/>
                </a:rPr>
                <a:t>Computer</a:t>
              </a:r>
            </a:p>
            <a:p>
              <a:r>
                <a:rPr lang="en-US" altLang="en-US" dirty="0">
                  <a:latin typeface="+mj-lt"/>
                </a:rPr>
                <a:t>returns results to user</a:t>
              </a:r>
            </a:p>
          </p:txBody>
        </p:sp>
      </p:grpSp>
      <p:sp>
        <p:nvSpPr>
          <p:cNvPr id="10" name="Rectangle 3"/>
          <p:cNvSpPr txBox="1">
            <a:spLocks noChangeArrowheads="1"/>
          </p:cNvSpPr>
          <p:nvPr/>
        </p:nvSpPr>
        <p:spPr bwMode="auto">
          <a:xfrm>
            <a:off x="188938" y="2924944"/>
            <a:ext cx="8703541" cy="830997"/>
          </a:xfrm>
          <a:prstGeom prst="rect">
            <a:avLst/>
          </a:prstGeom>
        </p:spPr>
        <p:txBody>
          <a:bodyPr wrap="square">
            <a:spAutoFit/>
          </a:bodyPr>
          <a:lstStyle>
            <a:defPPr>
              <a:defRPr lang="zh-CN"/>
            </a:defPPr>
            <a:lvl1pPr marL="342900" indent="-342900">
              <a:buClr>
                <a:schemeClr val="accent1">
                  <a:lumMod val="50000"/>
                </a:schemeClr>
              </a:buClr>
              <a:buFont typeface="Wingdings" panose="05000000000000000000" pitchFamily="2" charset="2"/>
              <a:buChar char="n"/>
              <a:defRPr sz="2400" b="1"/>
            </a:lvl1pPr>
          </a:lstStyle>
          <a:p>
            <a:r>
              <a:rPr lang="en-US" altLang="en-US" dirty="0"/>
              <a:t>Programming languages bridge the gap between human thought processes and computer binary circuit</a:t>
            </a:r>
          </a:p>
        </p:txBody>
      </p:sp>
      <p:sp>
        <p:nvSpPr>
          <p:cNvPr id="11" name="矩形 10"/>
          <p:cNvSpPr/>
          <p:nvPr/>
        </p:nvSpPr>
        <p:spPr>
          <a:xfrm>
            <a:off x="914695" y="308399"/>
            <a:ext cx="4831451" cy="646331"/>
          </a:xfrm>
          <a:prstGeom prst="rect">
            <a:avLst/>
          </a:prstGeom>
        </p:spPr>
        <p:txBody>
          <a:bodyPr wrap="none">
            <a:spAutoFit/>
          </a:bodyPr>
          <a:lstStyle/>
          <a:p>
            <a:r>
              <a:rPr lang="en-US" altLang="zh-CN" sz="3600" b="1" dirty="0">
                <a:solidFill>
                  <a:srgbClr val="1557AE"/>
                </a:solidFill>
                <a:ea typeface="黑体" pitchFamily="49" charset="-122"/>
              </a:rPr>
              <a:t>Programming language</a:t>
            </a:r>
          </a:p>
        </p:txBody>
      </p:sp>
      <p:sp>
        <p:nvSpPr>
          <p:cNvPr id="12" name="矩形 1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3" name="矩形 12"/>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4" name="矩形 13"/>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5" name="矩形 14"/>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extLst>
      <p:ext uri="{BB962C8B-B14F-4D97-AF65-F5344CB8AC3E}">
        <p14:creationId xmlns:p14="http://schemas.microsoft.com/office/powerpoint/2010/main" val="344938257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984625" y="235999"/>
            <a:ext cx="3489994" cy="630942"/>
          </a:xfrm>
          <a:prstGeom prst="rect">
            <a:avLst/>
          </a:prstGeom>
          <a:noFill/>
        </p:spPr>
        <p:txBody>
          <a:bodyPr wrap="none" rtlCol="0">
            <a:spAutoFit/>
          </a:bodyPr>
          <a:lstStyle/>
          <a:p>
            <a:r>
              <a:rPr lang="en-US" altLang="zh-CN"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rPr>
              <a:t>Great Reality: #5</a:t>
            </a:r>
            <a:endParaRPr lang="zh-CN" altLang="en-US" sz="3500" b="1" dirty="0">
              <a:solidFill>
                <a:srgbClr val="1557A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Rectangle 2"/>
          <p:cNvSpPr txBox="1">
            <a:spLocks noChangeArrowheads="1"/>
          </p:cNvSpPr>
          <p:nvPr/>
        </p:nvSpPr>
        <p:spPr>
          <a:xfrm>
            <a:off x="378453" y="1196975"/>
            <a:ext cx="8387094" cy="5661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6575" indent="-536575">
              <a:lnSpc>
                <a:spcPct val="110000"/>
              </a:lnSpc>
              <a:spcBef>
                <a:spcPct val="15000"/>
              </a:spcBef>
              <a:buFontTx/>
              <a:buNone/>
            </a:pPr>
            <a:r>
              <a:rPr lang="en-US" altLang="zh-CN" dirty="0">
                <a:solidFill>
                  <a:srgbClr val="FF0066"/>
                </a:solidFill>
                <a:ea typeface="黑体" pitchFamily="49" charset="-122"/>
              </a:rPr>
              <a:t>Computers do more than execute programs</a:t>
            </a:r>
          </a:p>
          <a:p>
            <a:pPr marL="536575" indent="-536575">
              <a:lnSpc>
                <a:spcPct val="110000"/>
              </a:lnSpc>
              <a:spcBef>
                <a:spcPct val="15000"/>
              </a:spcBef>
              <a:buFontTx/>
              <a:buNone/>
            </a:pPr>
            <a:endParaRPr lang="en-US" altLang="zh-CN" sz="2400" dirty="0">
              <a:solidFill>
                <a:srgbClr val="000000"/>
              </a:solidFill>
              <a:ea typeface="黑体" pitchFamily="49" charset="-122"/>
            </a:endParaRPr>
          </a:p>
          <a:p>
            <a:pPr marL="776288" indent="-460375">
              <a:lnSpc>
                <a:spcPct val="110000"/>
              </a:lnSpc>
              <a:spcBef>
                <a:spcPct val="15000"/>
              </a:spcBef>
            </a:pPr>
            <a:r>
              <a:rPr lang="en-US" altLang="zh-CN" sz="2400" dirty="0">
                <a:solidFill>
                  <a:srgbClr val="000000"/>
                </a:solidFill>
                <a:ea typeface="黑体" pitchFamily="49" charset="-122"/>
              </a:rPr>
              <a:t>Data has to get in and out which makes system I/O critical</a:t>
            </a:r>
          </a:p>
          <a:p>
            <a:pPr marL="776288" indent="-460375">
              <a:lnSpc>
                <a:spcPct val="110000"/>
              </a:lnSpc>
              <a:spcBef>
                <a:spcPct val="15000"/>
              </a:spcBef>
            </a:pPr>
            <a:endParaRPr lang="en-US" altLang="zh-CN" sz="2400" dirty="0">
              <a:solidFill>
                <a:srgbClr val="000000"/>
              </a:solidFill>
              <a:ea typeface="黑体" pitchFamily="49" charset="-122"/>
            </a:endParaRPr>
          </a:p>
          <a:p>
            <a:pPr marL="776288" indent="-460375">
              <a:lnSpc>
                <a:spcPct val="110000"/>
              </a:lnSpc>
              <a:spcBef>
                <a:spcPct val="15000"/>
              </a:spcBef>
            </a:pPr>
            <a:r>
              <a:rPr lang="en-US" altLang="zh-CN" sz="2400" dirty="0">
                <a:solidFill>
                  <a:srgbClr val="000000"/>
                </a:solidFill>
                <a:ea typeface="黑体" pitchFamily="49" charset="-122"/>
              </a:rPr>
              <a:t>They communicate over networks, which creates the following challenges: </a:t>
            </a:r>
          </a:p>
          <a:p>
            <a:pPr marL="1233488" lvl="1" indent="-460375">
              <a:lnSpc>
                <a:spcPct val="110000"/>
              </a:lnSpc>
              <a:spcBef>
                <a:spcPct val="15000"/>
              </a:spcBef>
            </a:pPr>
            <a:r>
              <a:rPr lang="en-US" altLang="zh-CN" sz="2000" dirty="0">
                <a:solidFill>
                  <a:srgbClr val="000000"/>
                </a:solidFill>
                <a:ea typeface="黑体" pitchFamily="49" charset="-122"/>
              </a:rPr>
              <a:t>Concurrency</a:t>
            </a:r>
          </a:p>
          <a:p>
            <a:pPr marL="1233488" lvl="1" indent="-460375">
              <a:lnSpc>
                <a:spcPct val="110000"/>
              </a:lnSpc>
              <a:spcBef>
                <a:spcPct val="15000"/>
              </a:spcBef>
            </a:pPr>
            <a:r>
              <a:rPr lang="en-US" altLang="zh-CN" sz="2000" dirty="0">
                <a:solidFill>
                  <a:srgbClr val="000000"/>
                </a:solidFill>
                <a:ea typeface="黑体" pitchFamily="49" charset="-122"/>
              </a:rPr>
              <a:t>Unreliability of media</a:t>
            </a:r>
          </a:p>
          <a:p>
            <a:pPr marL="1233488" lvl="1" indent="-460375">
              <a:lnSpc>
                <a:spcPct val="110000"/>
              </a:lnSpc>
              <a:spcBef>
                <a:spcPct val="15000"/>
              </a:spcBef>
            </a:pPr>
            <a:r>
              <a:rPr lang="en-US" altLang="zh-CN" sz="2000" dirty="0">
                <a:solidFill>
                  <a:srgbClr val="000000"/>
                </a:solidFill>
                <a:ea typeface="黑体" pitchFamily="49" charset="-122"/>
              </a:rPr>
              <a:t>Cross platform compatibility</a:t>
            </a:r>
          </a:p>
          <a:p>
            <a:pPr marL="1233488" lvl="1" indent="-460375">
              <a:lnSpc>
                <a:spcPct val="110000"/>
              </a:lnSpc>
              <a:spcBef>
                <a:spcPct val="15000"/>
              </a:spcBef>
            </a:pPr>
            <a:r>
              <a:rPr lang="en-US" altLang="zh-CN" sz="2000" dirty="0">
                <a:solidFill>
                  <a:srgbClr val="000000"/>
                </a:solidFill>
                <a:ea typeface="黑体" pitchFamily="49" charset="-122"/>
              </a:rPr>
              <a:t>Complex performance issues</a:t>
            </a:r>
          </a:p>
        </p:txBody>
      </p:sp>
      <p:cxnSp>
        <p:nvCxnSpPr>
          <p:cNvPr id="3" name="直接连接符 2"/>
          <p:cNvCxnSpPr/>
          <p:nvPr/>
        </p:nvCxnSpPr>
        <p:spPr>
          <a:xfrm>
            <a:off x="227769" y="951410"/>
            <a:ext cx="86990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6899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3568" y="1504435"/>
            <a:ext cx="8352927" cy="1942070"/>
          </a:xfrm>
          <a:prstGeom prst="rect">
            <a:avLst/>
          </a:prstGeom>
        </p:spPr>
        <p:txBody>
          <a:bodyPr wrap="square">
            <a:spAutoFit/>
          </a:bodyPr>
          <a:lstStyle/>
          <a:p>
            <a:pPr marL="342900" indent="-342900" eaLnBrk="1" hangingPunct="1">
              <a:lnSpc>
                <a:spcPct val="120000"/>
              </a:lnSpc>
              <a:spcAft>
                <a:spcPts val="600"/>
              </a:spcAft>
              <a:buFont typeface="Arial" panose="020B0604020202020204" pitchFamily="34" charset="0"/>
              <a:buChar char="•"/>
            </a:pPr>
            <a:r>
              <a:rPr lang="en-US" altLang="zh-CN" sz="2400" b="1" dirty="0">
                <a:solidFill>
                  <a:schemeClr val="tx1">
                    <a:lumMod val="65000"/>
                    <a:lumOff val="35000"/>
                  </a:schemeClr>
                </a:solidFill>
                <a:cs typeface="Arial" panose="020B0604020202020204" pitchFamily="34" charset="0"/>
              </a:rPr>
              <a:t>Search tree analysis </a:t>
            </a:r>
            <a:r>
              <a:rPr lang="en-US" altLang="zh-CN" sz="2400" dirty="0">
                <a:solidFill>
                  <a:schemeClr val="tx1">
                    <a:lumMod val="65000"/>
                    <a:lumOff val="35000"/>
                  </a:schemeClr>
                </a:solidFill>
                <a:cs typeface="Arial" panose="020B0604020202020204" pitchFamily="34" charset="0"/>
              </a:rPr>
              <a:t>can be applied to other, more complicated games such </a:t>
            </a:r>
            <a:r>
              <a:rPr lang="en-US" altLang="zh-CN" sz="2400">
                <a:solidFill>
                  <a:schemeClr val="tx1">
                    <a:lumMod val="65000"/>
                    <a:lumOff val="35000"/>
                  </a:schemeClr>
                </a:solidFill>
                <a:cs typeface="Arial" panose="020B0604020202020204" pitchFamily="34" charset="0"/>
              </a:rPr>
              <a:t>as </a:t>
            </a:r>
            <a:r>
              <a:rPr lang="en-US" altLang="zh-CN" sz="2400" b="1">
                <a:solidFill>
                  <a:schemeClr val="tx1">
                    <a:lumMod val="65000"/>
                    <a:lumOff val="35000"/>
                  </a:schemeClr>
                </a:solidFill>
                <a:cs typeface="Arial" panose="020B0604020202020204" pitchFamily="34" charset="0"/>
              </a:rPr>
              <a:t>chess.</a:t>
            </a:r>
            <a:endParaRPr lang="en-US" altLang="zh-CN" sz="2400" b="1" dirty="0">
              <a:solidFill>
                <a:schemeClr val="tx1">
                  <a:lumMod val="65000"/>
                  <a:lumOff val="35000"/>
                </a:schemeClr>
              </a:solidFill>
              <a:cs typeface="Arial" panose="020B0604020202020204" pitchFamily="34" charset="0"/>
            </a:endParaRPr>
          </a:p>
          <a:p>
            <a:pPr marL="342900" indent="-342900" eaLnBrk="1" hangingPunct="1">
              <a:lnSpc>
                <a:spcPct val="120000"/>
              </a:lnSpc>
              <a:spcAft>
                <a:spcPts val="600"/>
              </a:spcAft>
              <a:buFont typeface="Arial" panose="020B0604020202020204" pitchFamily="34" charset="0"/>
              <a:buChar char="•"/>
            </a:pPr>
            <a:r>
              <a:rPr lang="en-GB" altLang="zh-CN" sz="2400" dirty="0">
                <a:solidFill>
                  <a:schemeClr val="tx1">
                    <a:lumMod val="65000"/>
                    <a:lumOff val="35000"/>
                  </a:schemeClr>
                </a:solidFill>
                <a:cs typeface="Arial" panose="020B0604020202020204" pitchFamily="34" charset="0"/>
              </a:rPr>
              <a:t>In 1997, IBM’s Deep Blue became the first program to defeat a master-level </a:t>
            </a:r>
            <a:r>
              <a:rPr lang="en-GB" altLang="zh-CN" sz="2400">
                <a:solidFill>
                  <a:schemeClr val="tx1">
                    <a:lumMod val="65000"/>
                    <a:lumOff val="35000"/>
                  </a:schemeClr>
                </a:solidFill>
                <a:cs typeface="Arial" panose="020B0604020202020204" pitchFamily="34" charset="0"/>
              </a:rPr>
              <a:t>chess player.</a:t>
            </a:r>
            <a:endParaRPr lang="en-GB" altLang="zh-CN" sz="2400" dirty="0">
              <a:solidFill>
                <a:schemeClr val="tx1">
                  <a:lumMod val="65000"/>
                  <a:lumOff val="35000"/>
                </a:schemeClr>
              </a:solidFill>
              <a:cs typeface="Arial" panose="020B0604020202020204" pitchFamily="34" charset="0"/>
            </a:endParaRPr>
          </a:p>
        </p:txBody>
      </p:sp>
      <p:pic>
        <p:nvPicPr>
          <p:cNvPr id="6" name="Picture 4" descr="c13f05"/>
          <p:cNvPicPr preferRelativeResize="0">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0551" y="3464422"/>
            <a:ext cx="5903777" cy="314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08686" y="1110318"/>
            <a:ext cx="7488832"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Search Trees</a:t>
            </a:r>
          </a:p>
        </p:txBody>
      </p:sp>
      <p:sp>
        <p:nvSpPr>
          <p:cNvPr id="7" name="矩形 6"/>
          <p:cNvSpPr/>
          <p:nvPr/>
        </p:nvSpPr>
        <p:spPr>
          <a:xfrm>
            <a:off x="914695" y="308399"/>
            <a:ext cx="2005677" cy="646331"/>
          </a:xfrm>
          <a:prstGeom prst="rect">
            <a:avLst/>
          </a:prstGeom>
        </p:spPr>
        <p:txBody>
          <a:bodyPr wrap="none">
            <a:spAutoFit/>
          </a:bodyPr>
          <a:lstStyle/>
          <a:p>
            <a:r>
              <a:rPr lang="en-US" altLang="zh-CN" sz="3600" dirty="0">
                <a:solidFill>
                  <a:srgbClr val="1557AE"/>
                </a:solidFill>
                <a:cs typeface="Arial" panose="020B0604020202020204" pitchFamily="34" charset="0"/>
              </a:rPr>
              <a:t>Examples</a:t>
            </a: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2" name="矩形 1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91358" y="1608936"/>
            <a:ext cx="8445138" cy="4761303"/>
          </a:xfrm>
          <a:prstGeom prst="rect">
            <a:avLst/>
          </a:prstGeom>
        </p:spPr>
        <p:txBody>
          <a:bodyPr wrap="square">
            <a:spAutoFit/>
          </a:bodyPr>
          <a:lstStyle/>
          <a:p>
            <a:pPr marL="406400" indent="-342900" eaLnBrk="1" hangingPunct="1">
              <a:lnSpc>
                <a:spcPct val="120000"/>
              </a:lnSpc>
              <a:spcAft>
                <a:spcPts val="600"/>
              </a:spcAft>
              <a:buFont typeface="Wingdings" panose="05000000000000000000" pitchFamily="2" charset="2"/>
              <a:buChar char="l"/>
            </a:pPr>
            <a:r>
              <a:rPr lang="en-US" altLang="zh-CN" sz="2000" b="1" dirty="0">
                <a:cs typeface="Arial" panose="020B0604020202020204" pitchFamily="34" charset="0"/>
              </a:rPr>
              <a:t>Knowledge-based system</a:t>
            </a:r>
            <a:r>
              <a:rPr lang="en-US" altLang="zh-CN" sz="2000" dirty="0">
                <a:cs typeface="Arial" panose="020B0604020202020204" pitchFamily="34" charset="0"/>
              </a:rPr>
              <a:t>  </a:t>
            </a:r>
          </a:p>
          <a:p>
            <a:pPr marL="63500" indent="0" eaLnBrk="1" hangingPunct="1">
              <a:lnSpc>
                <a:spcPct val="120000"/>
              </a:lnSpc>
              <a:buFontTx/>
              <a:buNone/>
            </a:pPr>
            <a:r>
              <a:rPr lang="en-US" altLang="zh-CN" sz="2400" dirty="0">
                <a:cs typeface="Arial" panose="020B0604020202020204" pitchFamily="34" charset="0"/>
              </a:rPr>
              <a:t>Software that uses a specific set of information, from which it extracts and processes particular pieces</a:t>
            </a:r>
          </a:p>
          <a:p>
            <a:pPr marL="406400" indent="-342900" eaLnBrk="1" hangingPunct="1">
              <a:lnSpc>
                <a:spcPct val="120000"/>
              </a:lnSpc>
              <a:spcBef>
                <a:spcPts val="1200"/>
              </a:spcBef>
              <a:spcAft>
                <a:spcPts val="600"/>
              </a:spcAft>
              <a:buFont typeface="Wingdings" panose="05000000000000000000" pitchFamily="2" charset="2"/>
              <a:buChar char="l"/>
            </a:pPr>
            <a:r>
              <a:rPr lang="en-US" altLang="zh-CN" sz="2000" b="1" dirty="0">
                <a:cs typeface="Arial" panose="020B0604020202020204" pitchFamily="34" charset="0"/>
              </a:rPr>
              <a:t>Expert system </a:t>
            </a:r>
            <a:r>
              <a:rPr lang="en-US" altLang="zh-CN" sz="2000" dirty="0">
                <a:cs typeface="Arial" panose="020B0604020202020204" pitchFamily="34" charset="0"/>
              </a:rPr>
              <a:t> </a:t>
            </a:r>
          </a:p>
          <a:p>
            <a:pPr marL="63500" indent="0" eaLnBrk="1" hangingPunct="1">
              <a:lnSpc>
                <a:spcPct val="120000"/>
              </a:lnSpc>
              <a:buFontTx/>
              <a:buNone/>
            </a:pPr>
            <a:r>
              <a:rPr lang="en-US" altLang="zh-CN" sz="2400" dirty="0">
                <a:cs typeface="Arial" panose="020B0604020202020204" pitchFamily="34" charset="0"/>
              </a:rPr>
              <a:t>A software system based the knowledge of human experts; it is a</a:t>
            </a:r>
          </a:p>
          <a:p>
            <a:pPr marL="800100" lvl="1" indent="-342900" eaLnBrk="1" hangingPunct="1">
              <a:lnSpc>
                <a:spcPct val="120000"/>
              </a:lnSpc>
              <a:buFont typeface="Arial" panose="020B0604020202020204" pitchFamily="34" charset="0"/>
              <a:buChar char="•"/>
            </a:pPr>
            <a:r>
              <a:rPr lang="en-US" altLang="zh-CN" sz="2400" b="1" dirty="0">
                <a:solidFill>
                  <a:schemeClr val="accent2">
                    <a:lumMod val="75000"/>
                  </a:schemeClr>
                </a:solidFill>
                <a:cs typeface="Arial" panose="020B0604020202020204" pitchFamily="34" charset="0"/>
              </a:rPr>
              <a:t>Rule-based system</a:t>
            </a:r>
            <a:endParaRPr lang="en-US" altLang="zh-CN" sz="2400" dirty="0">
              <a:solidFill>
                <a:schemeClr val="accent2">
                  <a:lumMod val="75000"/>
                </a:schemeClr>
              </a:solidFill>
              <a:cs typeface="Arial" panose="020B0604020202020204" pitchFamily="34" charset="0"/>
            </a:endParaRPr>
          </a:p>
          <a:p>
            <a:pPr lvl="1" eaLnBrk="1" hangingPunct="1">
              <a:lnSpc>
                <a:spcPct val="120000"/>
              </a:lnSpc>
              <a:spcAft>
                <a:spcPts val="600"/>
              </a:spcAft>
            </a:pPr>
            <a:r>
              <a:rPr lang="en-US" altLang="zh-CN" sz="2400">
                <a:cs typeface="Arial" panose="020B0604020202020204" pitchFamily="34" charset="0"/>
              </a:rPr>
              <a:t>     </a:t>
            </a:r>
            <a:r>
              <a:rPr lang="en-US" altLang="zh-CN" sz="2400">
                <a:solidFill>
                  <a:schemeClr val="tx1">
                    <a:lumMod val="75000"/>
                    <a:lumOff val="25000"/>
                  </a:schemeClr>
                </a:solidFill>
                <a:cs typeface="Arial" panose="020B0604020202020204" pitchFamily="34" charset="0"/>
              </a:rPr>
              <a:t>A </a:t>
            </a:r>
            <a:r>
              <a:rPr lang="en-US" altLang="zh-CN" sz="2400" dirty="0">
                <a:solidFill>
                  <a:schemeClr val="tx1">
                    <a:lumMod val="75000"/>
                    <a:lumOff val="25000"/>
                  </a:schemeClr>
                </a:solidFill>
                <a:cs typeface="Arial" panose="020B0604020202020204" pitchFamily="34" charset="0"/>
              </a:rPr>
              <a:t>software system based on a set of </a:t>
            </a:r>
            <a:r>
              <a:rPr lang="en-US" altLang="zh-CN" sz="2400" i="1" dirty="0">
                <a:solidFill>
                  <a:schemeClr val="tx1">
                    <a:lumMod val="75000"/>
                    <a:lumOff val="25000"/>
                  </a:schemeClr>
                </a:solidFill>
                <a:cs typeface="Arial" panose="020B0604020202020204" pitchFamily="34" charset="0"/>
              </a:rPr>
              <a:t>if-then</a:t>
            </a:r>
            <a:r>
              <a:rPr lang="en-US" altLang="zh-CN" sz="2400" dirty="0">
                <a:solidFill>
                  <a:schemeClr val="tx1">
                    <a:lumMod val="75000"/>
                    <a:lumOff val="25000"/>
                  </a:schemeClr>
                </a:solidFill>
                <a:cs typeface="Arial" panose="020B0604020202020204" pitchFamily="34" charset="0"/>
              </a:rPr>
              <a:t> rules</a:t>
            </a:r>
          </a:p>
          <a:p>
            <a:pPr marL="800100" lvl="1" indent="-342900" eaLnBrk="1" hangingPunct="1">
              <a:lnSpc>
                <a:spcPct val="120000"/>
              </a:lnSpc>
              <a:buFont typeface="Arial" panose="020B0604020202020204" pitchFamily="34" charset="0"/>
              <a:buChar char="•"/>
            </a:pPr>
            <a:r>
              <a:rPr lang="en-US" altLang="zh-CN" sz="2400" b="1" dirty="0">
                <a:solidFill>
                  <a:schemeClr val="accent2">
                    <a:lumMod val="75000"/>
                  </a:schemeClr>
                </a:solidFill>
                <a:cs typeface="Arial" panose="020B0604020202020204" pitchFamily="34" charset="0"/>
              </a:rPr>
              <a:t>Inference engine</a:t>
            </a:r>
            <a:endParaRPr lang="en-US" altLang="zh-CN" sz="2400" dirty="0">
              <a:solidFill>
                <a:schemeClr val="accent2">
                  <a:lumMod val="75000"/>
                </a:schemeClr>
              </a:solidFill>
              <a:cs typeface="Arial" panose="020B0604020202020204" pitchFamily="34" charset="0"/>
            </a:endParaRPr>
          </a:p>
          <a:p>
            <a:pPr lvl="1" eaLnBrk="1" hangingPunct="1">
              <a:lnSpc>
                <a:spcPct val="120000"/>
              </a:lnSpc>
            </a:pPr>
            <a:r>
              <a:rPr lang="en-US" altLang="zh-CN" sz="2400">
                <a:cs typeface="Arial" panose="020B0604020202020204" pitchFamily="34" charset="0"/>
              </a:rPr>
              <a:t>    </a:t>
            </a:r>
            <a:r>
              <a:rPr lang="en-US" altLang="zh-CN" sz="2400">
                <a:solidFill>
                  <a:schemeClr val="tx1">
                    <a:lumMod val="75000"/>
                    <a:lumOff val="25000"/>
                  </a:schemeClr>
                </a:solidFill>
                <a:cs typeface="Arial" panose="020B0604020202020204" pitchFamily="34" charset="0"/>
              </a:rPr>
              <a:t>The </a:t>
            </a:r>
            <a:r>
              <a:rPr lang="en-US" altLang="zh-CN" sz="2400" dirty="0">
                <a:solidFill>
                  <a:schemeClr val="tx1">
                    <a:lumMod val="75000"/>
                    <a:lumOff val="25000"/>
                  </a:schemeClr>
                </a:solidFill>
                <a:cs typeface="Arial" panose="020B0604020202020204" pitchFamily="34" charset="0"/>
              </a:rPr>
              <a:t>software that processes rules </a:t>
            </a:r>
            <a:r>
              <a:rPr lang="en-US" altLang="zh-CN" sz="2400">
                <a:solidFill>
                  <a:schemeClr val="tx1">
                    <a:lumMod val="75000"/>
                    <a:lumOff val="25000"/>
                  </a:schemeClr>
                </a:solidFill>
                <a:cs typeface="Arial" panose="020B0604020202020204" pitchFamily="34" charset="0"/>
              </a:rPr>
              <a:t>to draw  conclusions</a:t>
            </a:r>
            <a:endParaRPr lang="en-US" altLang="zh-CN" sz="2400" dirty="0">
              <a:solidFill>
                <a:schemeClr val="tx1">
                  <a:lumMod val="75000"/>
                  <a:lumOff val="25000"/>
                </a:schemeClr>
              </a:solidFill>
              <a:cs typeface="Arial" panose="020B0604020202020204" pitchFamily="34" charset="0"/>
            </a:endParaRPr>
          </a:p>
        </p:txBody>
      </p:sp>
      <p:sp>
        <p:nvSpPr>
          <p:cNvPr id="6" name="矩形 5"/>
          <p:cNvSpPr/>
          <p:nvPr/>
        </p:nvSpPr>
        <p:spPr>
          <a:xfrm>
            <a:off x="251520" y="1149258"/>
            <a:ext cx="7488832"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Expert Systems</a:t>
            </a:r>
          </a:p>
        </p:txBody>
      </p:sp>
      <p:sp>
        <p:nvSpPr>
          <p:cNvPr id="8" name="矩形 7"/>
          <p:cNvSpPr/>
          <p:nvPr/>
        </p:nvSpPr>
        <p:spPr>
          <a:xfrm>
            <a:off x="914695" y="308399"/>
            <a:ext cx="2005677" cy="646331"/>
          </a:xfrm>
          <a:prstGeom prst="rect">
            <a:avLst/>
          </a:prstGeom>
        </p:spPr>
        <p:txBody>
          <a:bodyPr wrap="none">
            <a:spAutoFit/>
          </a:bodyPr>
          <a:lstStyle/>
          <a:p>
            <a:r>
              <a:rPr lang="en-US" altLang="zh-CN" sz="3600" dirty="0">
                <a:solidFill>
                  <a:srgbClr val="1557AE"/>
                </a:solidFill>
                <a:cs typeface="Arial" panose="020B0604020202020204" pitchFamily="34" charset="0"/>
              </a:rPr>
              <a:t>Examples</a:t>
            </a:r>
          </a:p>
        </p:txBody>
      </p:sp>
      <p:sp>
        <p:nvSpPr>
          <p:cNvPr id="7" name="矩形 6"/>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9" name="矩形 8"/>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6966" y="3183418"/>
            <a:ext cx="8369527" cy="3382401"/>
          </a:xfrm>
          <a:prstGeom prst="rect">
            <a:avLst/>
          </a:prstGeom>
        </p:spPr>
        <p:txBody>
          <a:bodyPr wrap="square">
            <a:spAutoFit/>
          </a:bodyPr>
          <a:lstStyle/>
          <a:p>
            <a:pPr marL="342900" indent="-342900" algn="just" eaLnBrk="1" latinLnBrk="0" hangingPunct="1">
              <a:lnSpc>
                <a:spcPct val="120000"/>
              </a:lnSpc>
              <a:spcBef>
                <a:spcPts val="0"/>
              </a:spcBef>
              <a:spcAft>
                <a:spcPts val="0"/>
              </a:spcAft>
              <a:buFont typeface="Wingdings" panose="05000000000000000000" pitchFamily="2" charset="2"/>
              <a:buChar char="Ø"/>
            </a:pPr>
            <a:r>
              <a:rPr lang="en-US" altLang="zh-CN" sz="2000" dirty="0">
                <a:solidFill>
                  <a:schemeClr val="tx1">
                    <a:lumMod val="75000"/>
                    <a:lumOff val="25000"/>
                  </a:schemeClr>
                </a:solidFill>
                <a:cs typeface="Arial" panose="020B0604020202020204" pitchFamily="34" charset="0"/>
              </a:rPr>
              <a:t>A driverless robotic car named STANLEY sped through the rough terrain of the Mojave dessert at 22 mph, finishing the 132-mile course first to win the 2005 DARPA Grand Challenge.</a:t>
            </a:r>
          </a:p>
          <a:p>
            <a:pPr marL="342900" indent="-342900" algn="just" eaLnBrk="1" latinLnBrk="0" hangingPunct="1">
              <a:lnSpc>
                <a:spcPct val="120000"/>
              </a:lnSpc>
              <a:spcBef>
                <a:spcPts val="0"/>
              </a:spcBef>
              <a:spcAft>
                <a:spcPts val="0"/>
              </a:spcAft>
              <a:buFont typeface="Wingdings" panose="05000000000000000000" pitchFamily="2" charset="2"/>
              <a:buChar char="Ø"/>
            </a:pPr>
            <a:r>
              <a:rPr lang="en-US" altLang="zh-CN" sz="2000" dirty="0">
                <a:solidFill>
                  <a:schemeClr val="tx1">
                    <a:lumMod val="75000"/>
                    <a:lumOff val="25000"/>
                  </a:schemeClr>
                </a:solidFill>
                <a:cs typeface="Arial" panose="020B0604020202020204" pitchFamily="34" charset="0"/>
              </a:rPr>
              <a:t>STANLEY is fitted with cameras, radar, and laser range finders to sense the environment and on board software to command the steering braking, and acceleration (</a:t>
            </a:r>
            <a:r>
              <a:rPr lang="en-US" altLang="zh-CN" sz="2000" dirty="0" err="1">
                <a:solidFill>
                  <a:schemeClr val="tx1">
                    <a:lumMod val="75000"/>
                    <a:lumOff val="25000"/>
                  </a:schemeClr>
                </a:solidFill>
                <a:cs typeface="Arial" panose="020B0604020202020204" pitchFamily="34" charset="0"/>
              </a:rPr>
              <a:t>Thrun</a:t>
            </a:r>
            <a:r>
              <a:rPr lang="en-US" altLang="zh-CN" sz="2000" dirty="0">
                <a:solidFill>
                  <a:schemeClr val="tx1">
                    <a:lumMod val="75000"/>
                    <a:lumOff val="25000"/>
                  </a:schemeClr>
                </a:solidFill>
                <a:cs typeface="Arial" panose="020B0604020202020204" pitchFamily="34" charset="0"/>
              </a:rPr>
              <a:t>, 2006) </a:t>
            </a:r>
          </a:p>
          <a:p>
            <a:pPr marL="342900" indent="-342900" algn="just" eaLnBrk="1" latinLnBrk="0" hangingPunct="1">
              <a:lnSpc>
                <a:spcPct val="120000"/>
              </a:lnSpc>
              <a:spcBef>
                <a:spcPts val="0"/>
              </a:spcBef>
              <a:spcAft>
                <a:spcPts val="0"/>
              </a:spcAft>
              <a:buFont typeface="Wingdings" panose="05000000000000000000" pitchFamily="2" charset="2"/>
              <a:buChar char="Ø"/>
            </a:pPr>
            <a:r>
              <a:rPr lang="en-US" altLang="zh-CN" sz="2000" dirty="0">
                <a:solidFill>
                  <a:schemeClr val="tx1">
                    <a:lumMod val="75000"/>
                    <a:lumOff val="25000"/>
                  </a:schemeClr>
                </a:solidFill>
                <a:cs typeface="Arial" panose="020B0604020202020204" pitchFamily="34" charset="0"/>
              </a:rPr>
              <a:t>The following year CMU's Boss won the Urban Challenge, safely driving in traffic through the streets of a closed Air Force base, obeying traffic rules and avoiding pedestrians and other vehicles</a:t>
            </a:r>
          </a:p>
        </p:txBody>
      </p:sp>
      <p:sp>
        <p:nvSpPr>
          <p:cNvPr id="4" name="矩形 3"/>
          <p:cNvSpPr/>
          <p:nvPr/>
        </p:nvSpPr>
        <p:spPr>
          <a:xfrm>
            <a:off x="266966" y="960538"/>
            <a:ext cx="7488832" cy="461665"/>
          </a:xfrm>
          <a:prstGeom prst="rect">
            <a:avLst/>
          </a:prstGeom>
        </p:spPr>
        <p:txBody>
          <a:bodyPr wrap="square">
            <a:spAutoFit/>
          </a:bodyPr>
          <a:lstStyle/>
          <a:p>
            <a:pPr marL="342900" indent="-342900">
              <a:buClr>
                <a:schemeClr val="tx2"/>
              </a:buClr>
              <a:buFont typeface="Wingdings" panose="05000000000000000000" pitchFamily="2" charset="2"/>
              <a:buChar char="n"/>
            </a:pPr>
            <a:r>
              <a:rPr lang="en-US" altLang="zh-CN" sz="2400" b="1" dirty="0"/>
              <a:t>Robotic vehicles</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317" y="1312816"/>
            <a:ext cx="634936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914695" y="308399"/>
            <a:ext cx="2005677" cy="1200329"/>
          </a:xfrm>
          <a:prstGeom prst="rect">
            <a:avLst/>
          </a:prstGeom>
        </p:spPr>
        <p:txBody>
          <a:bodyPr wrap="none">
            <a:spAutoFit/>
          </a:bodyPr>
          <a:lstStyle/>
          <a:p>
            <a:r>
              <a:rPr lang="en-US" altLang="zh-CN" sz="3600" dirty="0">
                <a:solidFill>
                  <a:srgbClr val="1557AE"/>
                </a:solidFill>
                <a:cs typeface="Arial" panose="020B0604020202020204" pitchFamily="34" charset="0"/>
              </a:rPr>
              <a:t>Examples</a:t>
            </a:r>
          </a:p>
          <a:p>
            <a:endParaRPr lang="en-US" altLang="zh-CN" sz="3600" dirty="0">
              <a:solidFill>
                <a:srgbClr val="1557AE"/>
              </a:solidFill>
              <a:cs typeface="Arial" panose="020B0604020202020204" pitchFamily="34" charset="0"/>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568" y="1552143"/>
            <a:ext cx="8208912" cy="2092881"/>
          </a:xfrm>
          <a:prstGeom prst="rect">
            <a:avLst/>
          </a:prstGeom>
        </p:spPr>
        <p:txBody>
          <a:bodyPr wrap="square">
            <a:spAutoFit/>
          </a:bodyPr>
          <a:lstStyle/>
          <a:p>
            <a:pPr marL="0" indent="0" algn="just">
              <a:lnSpc>
                <a:spcPct val="120000"/>
              </a:lnSpc>
              <a:spcBef>
                <a:spcPts val="600"/>
              </a:spcBef>
              <a:spcAft>
                <a:spcPts val="600"/>
              </a:spcAft>
              <a:buNone/>
            </a:pPr>
            <a:r>
              <a:rPr lang="en-US" altLang="zh-CN" sz="2000" b="1" dirty="0">
                <a:solidFill>
                  <a:schemeClr val="tx1">
                    <a:lumMod val="75000"/>
                    <a:lumOff val="25000"/>
                  </a:schemeClr>
                </a:solidFill>
                <a:cs typeface="Arial" panose="020B0604020202020204" pitchFamily="34" charset="0"/>
              </a:rPr>
              <a:t>Siri</a:t>
            </a:r>
            <a:r>
              <a:rPr lang="en-US" altLang="zh-CN" sz="2000" dirty="0">
                <a:solidFill>
                  <a:schemeClr val="tx1">
                    <a:lumMod val="75000"/>
                    <a:lumOff val="25000"/>
                  </a:schemeClr>
                </a:solidFill>
                <a:cs typeface="Arial" panose="020B0604020202020204" pitchFamily="34" charset="0"/>
              </a:rPr>
              <a:t> is a computer program that works as an intelligent personal assistant and knowledge navigator, part of Apple Inc.'s iOS, </a:t>
            </a:r>
            <a:r>
              <a:rPr lang="en-US" altLang="zh-CN" sz="2000" dirty="0" err="1">
                <a:solidFill>
                  <a:schemeClr val="tx1">
                    <a:lumMod val="75000"/>
                    <a:lumOff val="25000"/>
                  </a:schemeClr>
                </a:solidFill>
                <a:cs typeface="Arial" panose="020B0604020202020204" pitchFamily="34" charset="0"/>
              </a:rPr>
              <a:t>watchOS</a:t>
            </a:r>
            <a:r>
              <a:rPr lang="en-US" altLang="zh-CN" sz="2000" dirty="0">
                <a:solidFill>
                  <a:schemeClr val="tx1">
                    <a:lumMod val="75000"/>
                    <a:lumOff val="25000"/>
                  </a:schemeClr>
                </a:solidFill>
                <a:cs typeface="Arial" panose="020B0604020202020204" pitchFamily="34" charset="0"/>
              </a:rPr>
              <a:t>, and </a:t>
            </a:r>
            <a:r>
              <a:rPr lang="en-US" altLang="zh-CN" sz="2000" dirty="0" err="1">
                <a:solidFill>
                  <a:schemeClr val="tx1">
                    <a:lumMod val="75000"/>
                    <a:lumOff val="25000"/>
                  </a:schemeClr>
                </a:solidFill>
                <a:cs typeface="Arial" panose="020B0604020202020204" pitchFamily="34" charset="0"/>
              </a:rPr>
              <a:t>tvOS</a:t>
            </a:r>
            <a:r>
              <a:rPr lang="en-US" altLang="zh-CN" sz="2000" dirty="0">
                <a:solidFill>
                  <a:schemeClr val="tx1">
                    <a:lumMod val="75000"/>
                    <a:lumOff val="25000"/>
                  </a:schemeClr>
                </a:solidFill>
                <a:cs typeface="Arial" panose="020B0604020202020204" pitchFamily="34" charset="0"/>
              </a:rPr>
              <a:t> operating systems. </a:t>
            </a:r>
          </a:p>
          <a:p>
            <a:pPr marL="0" indent="0" algn="just">
              <a:lnSpc>
                <a:spcPct val="120000"/>
              </a:lnSpc>
              <a:spcBef>
                <a:spcPts val="600"/>
              </a:spcBef>
              <a:spcAft>
                <a:spcPts val="600"/>
              </a:spcAft>
              <a:buNone/>
            </a:pPr>
            <a:r>
              <a:rPr lang="en-US" altLang="zh-CN" sz="2000" b="1" dirty="0">
                <a:solidFill>
                  <a:schemeClr val="tx1">
                    <a:lumMod val="75000"/>
                    <a:lumOff val="25000"/>
                  </a:schemeClr>
                </a:solidFill>
                <a:cs typeface="Arial" panose="020B0604020202020204" pitchFamily="34" charset="0"/>
              </a:rPr>
              <a:t>Alexa </a:t>
            </a:r>
            <a:r>
              <a:rPr lang="en-US" altLang="zh-CN" sz="2000" dirty="0">
                <a:solidFill>
                  <a:schemeClr val="tx1">
                    <a:lumMod val="75000"/>
                    <a:lumOff val="25000"/>
                  </a:schemeClr>
                </a:solidFill>
                <a:cs typeface="Arial" panose="020B0604020202020204" pitchFamily="34" charset="0"/>
              </a:rPr>
              <a:t>is Amazon’s cloud-based voice service available on more than 100 million devices from Amazon and third-party device manufacturers.</a:t>
            </a:r>
          </a:p>
        </p:txBody>
      </p:sp>
      <p:pic>
        <p:nvPicPr>
          <p:cNvPr id="5" name="图片 4"/>
          <p:cNvPicPr>
            <a:picLocks noChangeAspect="1"/>
          </p:cNvPicPr>
          <p:nvPr/>
        </p:nvPicPr>
        <p:blipFill rotWithShape="1">
          <a:blip r:embed="rId2"/>
          <a:srcRect b="3272"/>
          <a:stretch>
            <a:fillRect/>
          </a:stretch>
        </p:blipFill>
        <p:spPr>
          <a:xfrm>
            <a:off x="3694098" y="4098051"/>
            <a:ext cx="1907350" cy="1844939"/>
          </a:xfrm>
          <a:prstGeom prst="rect">
            <a:avLst/>
          </a:prstGeom>
        </p:spPr>
      </p:pic>
      <p:sp>
        <p:nvSpPr>
          <p:cNvPr id="9" name="矩形 8"/>
          <p:cNvSpPr/>
          <p:nvPr/>
        </p:nvSpPr>
        <p:spPr>
          <a:xfrm>
            <a:off x="251520" y="1086096"/>
            <a:ext cx="7488832" cy="461665"/>
          </a:xfrm>
          <a:prstGeom prst="rect">
            <a:avLst/>
          </a:prstGeom>
        </p:spPr>
        <p:txBody>
          <a:bodyPr>
            <a:spAutoFit/>
          </a:bodyPr>
          <a:lstStyle/>
          <a:p>
            <a:pPr marL="342900" indent="-342900">
              <a:buClr>
                <a:schemeClr val="accent1">
                  <a:lumMod val="50000"/>
                </a:schemeClr>
              </a:buClr>
              <a:buFont typeface="Wingdings" panose="05000000000000000000" pitchFamily="2" charset="2"/>
              <a:buChar char="n"/>
            </a:pPr>
            <a:r>
              <a:rPr lang="en-US" altLang="zh-CN" sz="2400" b="1" dirty="0"/>
              <a:t>Question answering and </a:t>
            </a:r>
            <a:r>
              <a:rPr lang="en-US" altLang="zh-CN" sz="2400" b="1"/>
              <a:t>dialogue systems</a:t>
            </a:r>
            <a:endParaRPr lang="en-US" altLang="zh-CN" sz="2400" b="1" dirty="0"/>
          </a:p>
        </p:txBody>
      </p:sp>
      <p:pic>
        <p:nvPicPr>
          <p:cNvPr id="76802" name="Picture 2" descr="siri 的图像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365" y="4054360"/>
            <a:ext cx="2897314" cy="193232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14695" y="308399"/>
            <a:ext cx="2005677" cy="646331"/>
          </a:xfrm>
          <a:prstGeom prst="rect">
            <a:avLst/>
          </a:prstGeom>
        </p:spPr>
        <p:txBody>
          <a:bodyPr wrap="none">
            <a:spAutoFit/>
          </a:bodyPr>
          <a:lstStyle/>
          <a:p>
            <a:r>
              <a:rPr lang="en-US" altLang="zh-CN" sz="3600" dirty="0">
                <a:solidFill>
                  <a:srgbClr val="1557AE"/>
                </a:solidFill>
                <a:cs typeface="Arial" panose="020B0604020202020204" pitchFamily="34" charset="0"/>
              </a:rPr>
              <a:t>Examples</a:t>
            </a: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2" name="矩形 1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9574" y="4045358"/>
            <a:ext cx="2862866" cy="1903922"/>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2319" y="1556792"/>
            <a:ext cx="8106658" cy="1545038"/>
          </a:xfrm>
          <a:prstGeom prst="rect">
            <a:avLst/>
          </a:prstGeom>
        </p:spPr>
        <p:txBody>
          <a:bodyPr wrap="square">
            <a:spAutoFit/>
          </a:bodyPr>
          <a:lstStyle/>
          <a:p>
            <a:pPr marL="0" indent="0" algn="just" eaLnBrk="1" latinLnBrk="0" hangingPunct="1">
              <a:lnSpc>
                <a:spcPct val="120000"/>
              </a:lnSpc>
              <a:spcBef>
                <a:spcPts val="600"/>
              </a:spcBef>
              <a:spcAft>
                <a:spcPts val="600"/>
              </a:spcAft>
              <a:buNone/>
            </a:pPr>
            <a:r>
              <a:rPr lang="en-US" altLang="zh-CN" sz="2000" dirty="0">
                <a:solidFill>
                  <a:schemeClr val="tx1">
                    <a:lumMod val="75000"/>
                    <a:lumOff val="25000"/>
                  </a:schemeClr>
                </a:solidFill>
                <a:cs typeface="Arial" panose="020B0604020202020204" pitchFamily="34" charset="0"/>
              </a:rPr>
              <a:t>Neural Style Transfer (NST) is the process of merging the content of one picture with the style of another artistic picture to create an artistic picture. The input is a “content” image and a “style” image, and the output is a stylized result.</a:t>
            </a:r>
          </a:p>
        </p:txBody>
      </p:sp>
      <p:sp>
        <p:nvSpPr>
          <p:cNvPr id="4" name="矩形 3"/>
          <p:cNvSpPr/>
          <p:nvPr/>
        </p:nvSpPr>
        <p:spPr>
          <a:xfrm>
            <a:off x="285542" y="1088406"/>
            <a:ext cx="7488832" cy="461665"/>
          </a:xfrm>
          <a:prstGeom prst="rect">
            <a:avLst/>
          </a:prstGeom>
        </p:spPr>
        <p:txBody>
          <a:bodyPr wrap="square">
            <a:spAutoFit/>
          </a:bodyPr>
          <a:lstStyle/>
          <a:p>
            <a:pPr marL="342900" indent="-342900">
              <a:buClr>
                <a:schemeClr val="tx2"/>
              </a:buClr>
              <a:buFont typeface="Wingdings" panose="05000000000000000000" pitchFamily="2" charset="2"/>
              <a:buChar char="n"/>
            </a:pPr>
            <a:r>
              <a:rPr lang="en-US" altLang="zh-CN" sz="2400" b="1" dirty="0"/>
              <a:t>Neural style transfer</a:t>
            </a:r>
          </a:p>
        </p:txBody>
      </p:sp>
      <p:sp>
        <p:nvSpPr>
          <p:cNvPr id="7" name="矩形 6"/>
          <p:cNvSpPr/>
          <p:nvPr/>
        </p:nvSpPr>
        <p:spPr>
          <a:xfrm>
            <a:off x="914695" y="308399"/>
            <a:ext cx="2005677" cy="646331"/>
          </a:xfrm>
          <a:prstGeom prst="rect">
            <a:avLst/>
          </a:prstGeom>
        </p:spPr>
        <p:txBody>
          <a:bodyPr wrap="none">
            <a:spAutoFit/>
          </a:bodyPr>
          <a:lstStyle/>
          <a:p>
            <a:r>
              <a:rPr lang="en-US" altLang="zh-CN" sz="3600" dirty="0">
                <a:solidFill>
                  <a:srgbClr val="1557AE"/>
                </a:solidFill>
                <a:cs typeface="Arial" panose="020B0604020202020204" pitchFamily="34" charset="0"/>
              </a:rPr>
              <a:t>Examples</a:t>
            </a: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grpSp>
        <p:nvGrpSpPr>
          <p:cNvPr id="16" name="组合 15"/>
          <p:cNvGrpSpPr/>
          <p:nvPr/>
        </p:nvGrpSpPr>
        <p:grpSpPr>
          <a:xfrm>
            <a:off x="512319" y="3284984"/>
            <a:ext cx="7909160" cy="3245081"/>
            <a:chOff x="395536" y="3429000"/>
            <a:chExt cx="7909160" cy="3245081"/>
          </a:xfrm>
        </p:grpSpPr>
        <p:pic>
          <p:nvPicPr>
            <p:cNvPr id="5" name="图片 4"/>
            <p:cNvPicPr>
              <a:picLocks noChangeAspect="1"/>
            </p:cNvPicPr>
            <p:nvPr/>
          </p:nvPicPr>
          <p:blipFill>
            <a:blip r:embed="rId2"/>
            <a:stretch>
              <a:fillRect/>
            </a:stretch>
          </p:blipFill>
          <p:spPr>
            <a:xfrm>
              <a:off x="395536" y="3429000"/>
              <a:ext cx="3697635" cy="1479054"/>
            </a:xfrm>
            <a:prstGeom prst="rect">
              <a:avLst/>
            </a:prstGeom>
          </p:spPr>
        </p:pic>
        <p:pic>
          <p:nvPicPr>
            <p:cNvPr id="12" name="图片 11"/>
            <p:cNvPicPr>
              <a:picLocks noChangeAspect="1"/>
            </p:cNvPicPr>
            <p:nvPr/>
          </p:nvPicPr>
          <p:blipFill>
            <a:blip r:embed="rId3"/>
            <a:stretch>
              <a:fillRect/>
            </a:stretch>
          </p:blipFill>
          <p:spPr>
            <a:xfrm>
              <a:off x="627694" y="5013176"/>
              <a:ext cx="3246528" cy="245821"/>
            </a:xfrm>
            <a:prstGeom prst="rect">
              <a:avLst/>
            </a:prstGeom>
          </p:spPr>
        </p:pic>
        <p:pic>
          <p:nvPicPr>
            <p:cNvPr id="13" name="图片 12"/>
            <p:cNvPicPr>
              <a:picLocks noChangeAspect="1"/>
            </p:cNvPicPr>
            <p:nvPr/>
          </p:nvPicPr>
          <p:blipFill>
            <a:blip r:embed="rId4"/>
            <a:stretch>
              <a:fillRect/>
            </a:stretch>
          </p:blipFill>
          <p:spPr>
            <a:xfrm>
              <a:off x="1356790" y="5229200"/>
              <a:ext cx="1788336" cy="1444881"/>
            </a:xfrm>
            <a:prstGeom prst="rect">
              <a:avLst/>
            </a:prstGeom>
          </p:spPr>
        </p:pic>
        <p:pic>
          <p:nvPicPr>
            <p:cNvPr id="14" name="图片 13"/>
            <p:cNvPicPr>
              <a:picLocks noChangeAspect="1"/>
            </p:cNvPicPr>
            <p:nvPr/>
          </p:nvPicPr>
          <p:blipFill>
            <a:blip r:embed="rId5"/>
            <a:stretch>
              <a:fillRect/>
            </a:stretch>
          </p:blipFill>
          <p:spPr>
            <a:xfrm>
              <a:off x="4565648" y="3429000"/>
              <a:ext cx="3739048" cy="1479054"/>
            </a:xfrm>
            <a:prstGeom prst="rect">
              <a:avLst/>
            </a:prstGeom>
          </p:spPr>
        </p:pic>
        <p:pic>
          <p:nvPicPr>
            <p:cNvPr id="15" name="图片 14"/>
            <p:cNvPicPr>
              <a:picLocks noChangeAspect="1"/>
            </p:cNvPicPr>
            <p:nvPr/>
          </p:nvPicPr>
          <p:blipFill>
            <a:blip r:embed="rId6"/>
            <a:stretch>
              <a:fillRect/>
            </a:stretch>
          </p:blipFill>
          <p:spPr>
            <a:xfrm>
              <a:off x="5526107" y="5229200"/>
              <a:ext cx="1818129" cy="1432287"/>
            </a:xfrm>
            <a:prstGeom prst="rect">
              <a:avLst/>
            </a:prstGeom>
          </p:spPr>
        </p:pic>
        <p:pic>
          <p:nvPicPr>
            <p:cNvPr id="17" name="图片 16"/>
            <p:cNvPicPr>
              <a:picLocks noChangeAspect="1"/>
            </p:cNvPicPr>
            <p:nvPr/>
          </p:nvPicPr>
          <p:blipFill>
            <a:blip r:embed="rId3"/>
            <a:stretch>
              <a:fillRect/>
            </a:stretch>
          </p:blipFill>
          <p:spPr>
            <a:xfrm>
              <a:off x="4860032" y="4964561"/>
              <a:ext cx="3246528" cy="245821"/>
            </a:xfrm>
            <a:prstGeom prst="rect">
              <a:avLst/>
            </a:prstGeom>
          </p:spPr>
        </p:pic>
      </p:gr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3475599"/>
            <a:ext cx="8467527" cy="3113096"/>
          </a:xfrm>
          <a:prstGeom prst="rect">
            <a:avLst/>
          </a:prstGeom>
        </p:spPr>
        <p:txBody>
          <a:bodyPr wrap="square">
            <a:spAutoFit/>
          </a:bodyPr>
          <a:lstStyle/>
          <a:p>
            <a:pPr marL="342900" indent="-342900" algn="just" eaLnBrk="1" latinLnBrk="0" hangingPunct="1">
              <a:lnSpc>
                <a:spcPct val="110000"/>
              </a:lnSpc>
              <a:spcBef>
                <a:spcPts val="0"/>
              </a:spcBef>
              <a:spcAft>
                <a:spcPts val="0"/>
              </a:spcAft>
              <a:buFont typeface="Wingdings" panose="05000000000000000000" pitchFamily="2" charset="2"/>
              <a:buChar char="Ø"/>
            </a:pPr>
            <a:r>
              <a:rPr lang="en-US" altLang="zh-CN" sz="2000" dirty="0">
                <a:solidFill>
                  <a:schemeClr val="tx1">
                    <a:lumMod val="75000"/>
                    <a:lumOff val="25000"/>
                  </a:schemeClr>
                </a:solidFill>
                <a:cs typeface="Arial" panose="020B0604020202020204" pitchFamily="34" charset="0"/>
              </a:rPr>
              <a:t>Smart home is new generation houses. it use high Technology. you can think your home is robot because you can control your home everything in one seconds. you can control your lighting, plug socket, heating, TVs, computers, air conditioning, entertainment audio &amp; video systems, security, and camera systems. </a:t>
            </a:r>
          </a:p>
          <a:p>
            <a:pPr marL="342900" indent="-342900" algn="just">
              <a:lnSpc>
                <a:spcPct val="110000"/>
              </a:lnSpc>
              <a:spcBef>
                <a:spcPts val="0"/>
              </a:spcBef>
              <a:spcAft>
                <a:spcPts val="0"/>
              </a:spcAft>
              <a:buFont typeface="Wingdings" panose="05000000000000000000" pitchFamily="2" charset="2"/>
              <a:buChar char="Ø"/>
            </a:pPr>
            <a:r>
              <a:rPr lang="en-US" altLang="zh-CN" sz="2000" dirty="0">
                <a:solidFill>
                  <a:schemeClr val="tx1">
                    <a:lumMod val="75000"/>
                    <a:lumOff val="25000"/>
                  </a:schemeClr>
                </a:solidFill>
                <a:cs typeface="Arial" panose="020B0604020202020204" pitchFamily="34" charset="0"/>
              </a:rPr>
              <a:t>Google smart home lets users control your connected devices through the Google Home app and the Google Assistant, which is available on more than 1 billion devices, like smart speakers, phones, cars, TVs, headphones, watches, and more.</a:t>
            </a:r>
          </a:p>
        </p:txBody>
      </p:sp>
      <p:sp>
        <p:nvSpPr>
          <p:cNvPr id="4" name="矩形 3"/>
          <p:cNvSpPr/>
          <p:nvPr/>
        </p:nvSpPr>
        <p:spPr>
          <a:xfrm>
            <a:off x="179512" y="1119629"/>
            <a:ext cx="7488832" cy="461665"/>
          </a:xfrm>
          <a:prstGeom prst="rect">
            <a:avLst/>
          </a:prstGeom>
        </p:spPr>
        <p:txBody>
          <a:bodyPr wrap="square">
            <a:spAutoFit/>
          </a:bodyPr>
          <a:lstStyle/>
          <a:p>
            <a:pPr marL="342900" indent="-342900">
              <a:buClr>
                <a:schemeClr val="tx2"/>
              </a:buClr>
              <a:buFont typeface="Wingdings" panose="05000000000000000000" pitchFamily="2" charset="2"/>
              <a:buChar char="n"/>
            </a:pPr>
            <a:r>
              <a:rPr lang="en-US" altLang="zh-CN" sz="2400" b="1" dirty="0"/>
              <a:t>Smart home</a:t>
            </a:r>
          </a:p>
        </p:txBody>
      </p:sp>
      <p:sp>
        <p:nvSpPr>
          <p:cNvPr id="7" name="矩形 6"/>
          <p:cNvSpPr/>
          <p:nvPr/>
        </p:nvSpPr>
        <p:spPr>
          <a:xfrm>
            <a:off x="914695" y="308399"/>
            <a:ext cx="2005677" cy="1200329"/>
          </a:xfrm>
          <a:prstGeom prst="rect">
            <a:avLst/>
          </a:prstGeom>
        </p:spPr>
        <p:txBody>
          <a:bodyPr wrap="none">
            <a:spAutoFit/>
          </a:bodyPr>
          <a:lstStyle/>
          <a:p>
            <a:r>
              <a:rPr lang="en-US" altLang="zh-CN" sz="3600" dirty="0">
                <a:solidFill>
                  <a:srgbClr val="1557AE"/>
                </a:solidFill>
                <a:cs typeface="Arial" panose="020B0604020202020204" pitchFamily="34" charset="0"/>
              </a:rPr>
              <a:t>Examples</a:t>
            </a:r>
          </a:p>
          <a:p>
            <a:endParaRPr lang="en-US" altLang="zh-CN" sz="3600" dirty="0">
              <a:solidFill>
                <a:srgbClr val="1557AE"/>
              </a:solidFill>
              <a:cs typeface="Arial" panose="020B0604020202020204" pitchFamily="34" charset="0"/>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8" name="矩形 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695" y="1473797"/>
            <a:ext cx="3873329" cy="1964331"/>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6648" y="1655799"/>
            <a:ext cx="2441861" cy="162918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6" name="Rectangle 20"/>
          <p:cNvSpPr>
            <a:spLocks noChangeArrowheads="1"/>
          </p:cNvSpPr>
          <p:nvPr/>
        </p:nvSpPr>
        <p:spPr bwMode="auto">
          <a:xfrm>
            <a:off x="0" y="1086949"/>
            <a:ext cx="9144000" cy="130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indent="-342900" eaLnBrk="1" hangingPunct="1">
              <a:lnSpc>
                <a:spcPct val="115000"/>
              </a:lnSpc>
              <a:spcBef>
                <a:spcPct val="20000"/>
              </a:spcBef>
              <a:buSzPct val="85000"/>
              <a:buFont typeface="Wingdings" panose="05000000000000000000" pitchFamily="2" charset="2"/>
              <a:buChar char="Ø"/>
            </a:pPr>
            <a:r>
              <a:rPr lang="en-US" altLang="zh-CN" sz="2400" dirty="0">
                <a:solidFill>
                  <a:srgbClr val="FF0000"/>
                </a:solidFill>
                <a:effectLst/>
                <a:ea typeface="黑体" pitchFamily="49" charset="-122"/>
              </a:rPr>
              <a:t>Programming Language: </a:t>
            </a:r>
            <a:r>
              <a:rPr lang="en-US" altLang="zh-CN" sz="2400" dirty="0">
                <a:solidFill>
                  <a:srgbClr val="000000"/>
                </a:solidFill>
                <a:effectLst/>
                <a:ea typeface="黑体" pitchFamily="49" charset="-122"/>
              </a:rPr>
              <a:t>A formal computer language or constructed language designed to </a:t>
            </a:r>
            <a:r>
              <a:rPr lang="en-US" altLang="zh-CN" sz="2400" b="1" dirty="0">
                <a:solidFill>
                  <a:srgbClr val="FF0000"/>
                </a:solidFill>
                <a:effectLst/>
                <a:ea typeface="黑体" pitchFamily="49" charset="-122"/>
              </a:rPr>
              <a:t>communicate instructions to a machine</a:t>
            </a:r>
            <a:r>
              <a:rPr lang="en-US" altLang="zh-CN" sz="2400" dirty="0">
                <a:solidFill>
                  <a:srgbClr val="000000"/>
                </a:solidFill>
                <a:effectLst/>
                <a:ea typeface="黑体" pitchFamily="49" charset="-122"/>
              </a:rPr>
              <a:t>, particularly a computer</a:t>
            </a:r>
            <a:r>
              <a:rPr lang="en-US" altLang="zh-CN" sz="2400" baseline="30000" dirty="0">
                <a:solidFill>
                  <a:srgbClr val="000000"/>
                </a:solidFill>
                <a:effectLst/>
                <a:ea typeface="黑体" pitchFamily="49" charset="-122"/>
              </a:rPr>
              <a:t>[1]</a:t>
            </a:r>
            <a:r>
              <a:rPr lang="en-US" altLang="zh-CN" sz="2400" dirty="0">
                <a:solidFill>
                  <a:srgbClr val="000000"/>
                </a:solidFill>
                <a:effectLst/>
                <a:ea typeface="黑体" pitchFamily="49" charset="-122"/>
              </a:rPr>
              <a:t>.</a:t>
            </a:r>
          </a:p>
        </p:txBody>
      </p:sp>
      <p:sp>
        <p:nvSpPr>
          <p:cNvPr id="6" name="文本框 5"/>
          <p:cNvSpPr txBox="1"/>
          <p:nvPr/>
        </p:nvSpPr>
        <p:spPr>
          <a:xfrm>
            <a:off x="304464" y="6129676"/>
            <a:ext cx="7205049" cy="461665"/>
          </a:xfrm>
          <a:prstGeom prst="rect">
            <a:avLst/>
          </a:prstGeom>
          <a:noFill/>
        </p:spPr>
        <p:txBody>
          <a:bodyPr wrap="square" rtlCol="0">
            <a:spAutoFit/>
          </a:bodyPr>
          <a:lstStyle>
            <a:defPPr>
              <a:defRPr lang="zh-CN"/>
            </a:defPPr>
            <a:lvl1pPr>
              <a:defRPr sz="2400">
                <a:solidFill>
                  <a:srgbClr val="FF0000"/>
                </a:solidFill>
                <a:effectLst/>
              </a:defRPr>
            </a:lvl1pPr>
          </a:lstStyle>
          <a:p>
            <a:r>
              <a:rPr lang="en-US" dirty="0"/>
              <a:t>[1] https://en.wikipedia.org/wiki/Programming_language</a:t>
            </a:r>
          </a:p>
        </p:txBody>
      </p:sp>
      <p:sp>
        <p:nvSpPr>
          <p:cNvPr id="7" name="Rectangle 20"/>
          <p:cNvSpPr>
            <a:spLocks noChangeArrowheads="1"/>
          </p:cNvSpPr>
          <p:nvPr/>
        </p:nvSpPr>
        <p:spPr bwMode="auto">
          <a:xfrm>
            <a:off x="830595" y="2595692"/>
            <a:ext cx="3149794" cy="396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dirty="0">
                <a:solidFill>
                  <a:srgbClr val="FF0000"/>
                </a:solidFill>
                <a:effectLst/>
                <a:latin typeface="+mn-lt"/>
                <a:ea typeface="黑体" pitchFamily="49" charset="-122"/>
              </a:rPr>
              <a:t>Machine readable</a:t>
            </a:r>
          </a:p>
          <a:p>
            <a:pPr marL="628650" lvl="1" eaLnBrk="1" hangingPunct="1">
              <a:lnSpc>
                <a:spcPct val="115000"/>
              </a:lnSpc>
              <a:spcBef>
                <a:spcPct val="20000"/>
              </a:spcBef>
              <a:buSzPct val="85000"/>
            </a:pPr>
            <a:r>
              <a:rPr lang="en-US" altLang="zh-CN" sz="1800" dirty="0">
                <a:solidFill>
                  <a:srgbClr val="000000"/>
                </a:solidFill>
                <a:effectLst/>
                <a:latin typeface="+mn-lt"/>
                <a:ea typeface="黑体" pitchFamily="49" charset="-122"/>
              </a:rPr>
              <a:t>Machine language</a:t>
            </a:r>
            <a:endParaRPr lang="en-US" altLang="zh-CN" dirty="0">
              <a:solidFill>
                <a:srgbClr val="000000"/>
              </a:solidFill>
              <a:effectLst/>
              <a:latin typeface="+mn-lt"/>
              <a:ea typeface="黑体" pitchFamily="49" charset="-122"/>
            </a:endParaRPr>
          </a:p>
          <a:p>
            <a:pPr marL="171450">
              <a:lnSpc>
                <a:spcPct val="115000"/>
              </a:lnSpc>
              <a:spcBef>
                <a:spcPct val="20000"/>
              </a:spcBef>
              <a:buSzPct val="85000"/>
            </a:pPr>
            <a:r>
              <a:rPr lang="en-US" altLang="zh-CN" dirty="0">
                <a:solidFill>
                  <a:srgbClr val="FF0000"/>
                </a:solidFill>
                <a:ea typeface="黑体" pitchFamily="49" charset="-122"/>
              </a:rPr>
              <a:t>Human readable</a:t>
            </a:r>
          </a:p>
          <a:p>
            <a:pPr marL="628650" lvl="1" eaLnBrk="1" hangingPunct="1">
              <a:lnSpc>
                <a:spcPct val="115000"/>
              </a:lnSpc>
              <a:spcBef>
                <a:spcPct val="20000"/>
              </a:spcBef>
              <a:buSzPct val="85000"/>
            </a:pPr>
            <a:r>
              <a:rPr lang="en-US" altLang="zh-CN" sz="1800" dirty="0">
                <a:solidFill>
                  <a:srgbClr val="000000"/>
                </a:solidFill>
                <a:effectLst/>
                <a:latin typeface="+mn-lt"/>
                <a:ea typeface="黑体" pitchFamily="49" charset="-122"/>
              </a:rPr>
              <a:t>Assembly language,</a:t>
            </a:r>
          </a:p>
          <a:p>
            <a:pPr marL="628650" lvl="1" eaLnBrk="1" hangingPunct="1">
              <a:lnSpc>
                <a:spcPct val="115000"/>
              </a:lnSpc>
              <a:spcBef>
                <a:spcPct val="20000"/>
              </a:spcBef>
              <a:buSzPct val="85000"/>
            </a:pPr>
            <a:r>
              <a:rPr lang="en-US" altLang="zh-CN" sz="1800" dirty="0">
                <a:solidFill>
                  <a:srgbClr val="000000"/>
                </a:solidFill>
                <a:effectLst/>
                <a:latin typeface="+mn-lt"/>
                <a:ea typeface="黑体" pitchFamily="49" charset="-122"/>
              </a:rPr>
              <a:t>FORTRAN, Pascal,</a:t>
            </a:r>
          </a:p>
          <a:p>
            <a:pPr marL="628650" lvl="1" eaLnBrk="1" hangingPunct="1">
              <a:lnSpc>
                <a:spcPct val="115000"/>
              </a:lnSpc>
              <a:spcBef>
                <a:spcPct val="20000"/>
              </a:spcBef>
              <a:buSzPct val="85000"/>
            </a:pPr>
            <a:r>
              <a:rPr lang="en-US" altLang="zh-CN" sz="1800" dirty="0">
                <a:solidFill>
                  <a:srgbClr val="000000"/>
                </a:solidFill>
                <a:effectLst/>
                <a:latin typeface="+mn-lt"/>
                <a:ea typeface="黑体" pitchFamily="49" charset="-122"/>
              </a:rPr>
              <a:t>C / C++, Java, PHP, </a:t>
            </a:r>
          </a:p>
          <a:p>
            <a:pPr marL="628650" lvl="1" eaLnBrk="1" hangingPunct="1">
              <a:lnSpc>
                <a:spcPct val="115000"/>
              </a:lnSpc>
              <a:spcBef>
                <a:spcPct val="20000"/>
              </a:spcBef>
              <a:buSzPct val="85000"/>
            </a:pPr>
            <a:r>
              <a:rPr lang="en-US" altLang="zh-CN" sz="1800" dirty="0">
                <a:solidFill>
                  <a:srgbClr val="000000"/>
                </a:solidFill>
                <a:effectLst/>
                <a:latin typeface="+mn-lt"/>
                <a:ea typeface="黑体" pitchFamily="49" charset="-122"/>
              </a:rPr>
              <a:t>Python, Ruby, Perl, </a:t>
            </a:r>
          </a:p>
          <a:p>
            <a:pPr marL="628650" lvl="1" eaLnBrk="1" hangingPunct="1">
              <a:lnSpc>
                <a:spcPct val="115000"/>
              </a:lnSpc>
              <a:spcBef>
                <a:spcPct val="20000"/>
              </a:spcBef>
              <a:buSzPct val="85000"/>
            </a:pPr>
            <a:r>
              <a:rPr lang="en-US" altLang="zh-CN" sz="1800" dirty="0">
                <a:solidFill>
                  <a:srgbClr val="000000"/>
                </a:solidFill>
                <a:effectLst/>
                <a:latin typeface="+mn-lt"/>
                <a:ea typeface="黑体" pitchFamily="49" charset="-122"/>
              </a:rPr>
              <a:t>MATLAB, Wolfram, </a:t>
            </a:r>
          </a:p>
          <a:p>
            <a:pPr marL="628650" lvl="1" eaLnBrk="1" hangingPunct="1">
              <a:lnSpc>
                <a:spcPct val="115000"/>
              </a:lnSpc>
              <a:spcBef>
                <a:spcPct val="20000"/>
              </a:spcBef>
              <a:buSzPct val="85000"/>
            </a:pPr>
            <a:r>
              <a:rPr lang="en-US" altLang="zh-CN" sz="1800" dirty="0">
                <a:solidFill>
                  <a:srgbClr val="000000"/>
                </a:solidFill>
                <a:effectLst/>
                <a:latin typeface="+mn-lt"/>
                <a:ea typeface="黑体" pitchFamily="49" charset="-122"/>
              </a:rPr>
              <a:t>Scala, GO, Swift, </a:t>
            </a:r>
            <a:r>
              <a:rPr lang="en-US" altLang="zh-CN" sz="1800" dirty="0" err="1">
                <a:solidFill>
                  <a:srgbClr val="000000"/>
                </a:solidFill>
                <a:effectLst/>
                <a:latin typeface="+mn-lt"/>
                <a:ea typeface="黑体" pitchFamily="49" charset="-122"/>
              </a:rPr>
              <a:t>etc</a:t>
            </a:r>
            <a:endParaRPr lang="en-US" altLang="zh-CN" sz="1800" dirty="0">
              <a:solidFill>
                <a:srgbClr val="000000"/>
              </a:solidFill>
              <a:effectLst/>
              <a:latin typeface="+mn-lt"/>
              <a:ea typeface="黑体" pitchFamily="49"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928" y="2656526"/>
            <a:ext cx="2410720" cy="3227352"/>
          </a:xfrm>
          <a:prstGeom prst="rect">
            <a:avLst/>
          </a:prstGeom>
        </p:spPr>
      </p:pic>
      <p:sp>
        <p:nvSpPr>
          <p:cNvPr id="10" name="文本框 9"/>
          <p:cNvSpPr txBox="1"/>
          <p:nvPr/>
        </p:nvSpPr>
        <p:spPr>
          <a:xfrm>
            <a:off x="6386972" y="4607125"/>
            <a:ext cx="2217476" cy="1384995"/>
          </a:xfrm>
          <a:prstGeom prst="rect">
            <a:avLst/>
          </a:prstGeom>
          <a:noFill/>
        </p:spPr>
        <p:txBody>
          <a:bodyPr wrap="square" rtlCol="0">
            <a:spAutoFit/>
          </a:bodyPr>
          <a:lstStyle/>
          <a:p>
            <a:r>
              <a:rPr lang="en-US" sz="1200" dirty="0">
                <a:solidFill>
                  <a:srgbClr val="000000"/>
                </a:solidFill>
                <a:effectLst/>
              </a:rPr>
              <a:t>A picture of books that teaching programming languages and a word cloud of programming language names. There are thousands of programming languages are invented in the history. </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3768" y="2632624"/>
            <a:ext cx="1964656" cy="1939714"/>
          </a:xfrm>
          <a:prstGeom prst="rect">
            <a:avLst/>
          </a:prstGeom>
        </p:spPr>
      </p:pic>
      <p:grpSp>
        <p:nvGrpSpPr>
          <p:cNvPr id="8" name="组合 7"/>
          <p:cNvGrpSpPr/>
          <p:nvPr/>
        </p:nvGrpSpPr>
        <p:grpSpPr>
          <a:xfrm>
            <a:off x="107608" y="3020627"/>
            <a:ext cx="1018227" cy="1884850"/>
            <a:chOff x="107608" y="3014022"/>
            <a:chExt cx="1018227" cy="1884850"/>
          </a:xfrm>
        </p:grpSpPr>
        <p:sp>
          <p:nvSpPr>
            <p:cNvPr id="4" name="文本框 3"/>
            <p:cNvSpPr txBox="1"/>
            <p:nvPr/>
          </p:nvSpPr>
          <p:spPr>
            <a:xfrm>
              <a:off x="107608" y="3789040"/>
              <a:ext cx="1018227" cy="369332"/>
            </a:xfrm>
            <a:prstGeom prst="rect">
              <a:avLst/>
            </a:prstGeom>
            <a:noFill/>
          </p:spPr>
          <p:txBody>
            <a:bodyPr wrap="none" rtlCol="0">
              <a:spAutoFit/>
            </a:bodyPr>
            <a:lstStyle/>
            <a:p>
              <a:r>
                <a:rPr lang="en-US" altLang="zh-CN" sz="1800" b="1" dirty="0">
                  <a:solidFill>
                    <a:srgbClr val="FF0000"/>
                  </a:solidFill>
                  <a:effectLst/>
                </a:rPr>
                <a:t>Compile</a:t>
              </a:r>
              <a:endParaRPr lang="zh-CN" altLang="en-US" sz="1800" b="1" dirty="0">
                <a:solidFill>
                  <a:srgbClr val="FF0000"/>
                </a:solidFill>
                <a:effectLst/>
              </a:endParaRPr>
            </a:p>
          </p:txBody>
        </p:sp>
        <p:sp>
          <p:nvSpPr>
            <p:cNvPr id="5" name="圆角右箭头 4"/>
            <p:cNvSpPr/>
            <p:nvPr/>
          </p:nvSpPr>
          <p:spPr bwMode="auto">
            <a:xfrm>
              <a:off x="578566" y="3014022"/>
              <a:ext cx="504056" cy="576064"/>
            </a:xfrm>
            <a:prstGeom prst="bentArrow">
              <a:avLst/>
            </a:prstGeom>
            <a:solidFill>
              <a:srgbClr val="FFFFFF"/>
            </a:solidFill>
            <a:ln w="9525">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lang="zh-CN" altLang="en-US" sz="1800">
                <a:solidFill>
                  <a:srgbClr val="000000"/>
                </a:solidFill>
                <a:effectLst/>
                <a:latin typeface="Times New Roman" pitchFamily="18" charset="0"/>
                <a:ea typeface="宋体" pitchFamily="2" charset="-122"/>
              </a:endParaRPr>
            </a:p>
          </p:txBody>
        </p:sp>
        <p:sp>
          <p:nvSpPr>
            <p:cNvPr id="12" name="圆角右箭头 11"/>
            <p:cNvSpPr/>
            <p:nvPr/>
          </p:nvSpPr>
          <p:spPr bwMode="auto">
            <a:xfrm rot="16200000">
              <a:off x="529315" y="4358812"/>
              <a:ext cx="504056" cy="576064"/>
            </a:xfrm>
            <a:prstGeom prst="bentArrow">
              <a:avLst/>
            </a:prstGeom>
            <a:solidFill>
              <a:srgbClr val="FFFFFF"/>
            </a:solidFill>
            <a:ln w="9525">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lang="zh-CN" altLang="en-US" sz="1800">
                <a:solidFill>
                  <a:srgbClr val="000000"/>
                </a:solidFill>
                <a:effectLst/>
                <a:latin typeface="Times New Roman" pitchFamily="18" charset="0"/>
                <a:ea typeface="宋体" pitchFamily="2" charset="-122"/>
              </a:endParaRPr>
            </a:p>
          </p:txBody>
        </p:sp>
      </p:grpSp>
      <p:pic>
        <p:nvPicPr>
          <p:cNvPr id="13" name="图片 12"/>
          <p:cNvPicPr>
            <a:picLocks noChangeAspect="1"/>
          </p:cNvPicPr>
          <p:nvPr/>
        </p:nvPicPr>
        <p:blipFill>
          <a:blip r:embed="rId5"/>
          <a:stretch>
            <a:fillRect/>
          </a:stretch>
        </p:blipFill>
        <p:spPr>
          <a:xfrm>
            <a:off x="-119244" y="0"/>
            <a:ext cx="847417" cy="1012024"/>
          </a:xfrm>
          <a:prstGeom prst="rect">
            <a:avLst/>
          </a:prstGeom>
        </p:spPr>
      </p:pic>
      <p:sp>
        <p:nvSpPr>
          <p:cNvPr id="14" name="Rectangle 27"/>
          <p:cNvSpPr>
            <a:spLocks noChangeArrowheads="1"/>
          </p:cNvSpPr>
          <p:nvPr/>
        </p:nvSpPr>
        <p:spPr bwMode="auto">
          <a:xfrm>
            <a:off x="914399" y="266900"/>
            <a:ext cx="802640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Programming language</a:t>
            </a:r>
          </a:p>
        </p:txBody>
      </p:sp>
    </p:spTree>
    <p:extLst>
      <p:ext uri="{BB962C8B-B14F-4D97-AF65-F5344CB8AC3E}">
        <p14:creationId xmlns:p14="http://schemas.microsoft.com/office/powerpoint/2010/main" val="3400953864"/>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bwMode="auto">
          <a:xfrm>
            <a:off x="406998" y="1635362"/>
            <a:ext cx="2013140" cy="413308"/>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New Roman" pitchFamily="18" charset="0"/>
              <a:ea typeface="宋体" pitchFamily="2" charset="-122"/>
            </a:endParaRPr>
          </a:p>
        </p:txBody>
      </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3725" y="2958744"/>
            <a:ext cx="547302" cy="410477"/>
          </a:xfrm>
          <a:prstGeom prst="rect">
            <a:avLst/>
          </a:prstGeom>
        </p:spPr>
      </p:pic>
      <p:sp>
        <p:nvSpPr>
          <p:cNvPr id="7" name="Rectangle 20"/>
          <p:cNvSpPr>
            <a:spLocks noChangeArrowheads="1"/>
          </p:cNvSpPr>
          <p:nvPr/>
        </p:nvSpPr>
        <p:spPr bwMode="auto">
          <a:xfrm>
            <a:off x="316706" y="2108323"/>
            <a:ext cx="2183630" cy="72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285750" eaLnBrk="1" hangingPunct="1">
              <a:lnSpc>
                <a:spcPct val="115000"/>
              </a:lnSpc>
              <a:spcBef>
                <a:spcPct val="20000"/>
              </a:spcBef>
              <a:buSzPct val="85000"/>
              <a:buFont typeface="Wingdings" panose="05000000000000000000" pitchFamily="2" charset="2"/>
              <a:buChar char="Ø"/>
            </a:pPr>
            <a:r>
              <a:rPr lang="en-US" altLang="zh-CN" dirty="0">
                <a:solidFill>
                  <a:srgbClr val="000000"/>
                </a:solidFill>
                <a:effectLst/>
                <a:latin typeface="+mn-lt"/>
                <a:ea typeface="黑体" pitchFamily="49" charset="-122"/>
              </a:rPr>
              <a:t>Data Structure &amp; Algorithm </a:t>
            </a:r>
            <a:endParaRPr lang="zh-CN" altLang="en-US" baseline="30000" dirty="0">
              <a:solidFill>
                <a:srgbClr val="000000"/>
              </a:solidFill>
              <a:effectLst/>
              <a:latin typeface="+mn-lt"/>
              <a:ea typeface="黑体" pitchFamily="49" charset="-122"/>
            </a:endParaRPr>
          </a:p>
        </p:txBody>
      </p:sp>
      <p:sp>
        <p:nvSpPr>
          <p:cNvPr id="3" name="文本框 2"/>
          <p:cNvSpPr txBox="1"/>
          <p:nvPr/>
        </p:nvSpPr>
        <p:spPr>
          <a:xfrm>
            <a:off x="5436739" y="1592744"/>
            <a:ext cx="1542410" cy="461665"/>
          </a:xfrm>
          <a:prstGeom prst="rect">
            <a:avLst/>
          </a:prstGeom>
          <a:noFill/>
        </p:spPr>
        <p:txBody>
          <a:bodyPr wrap="none" rtlCol="0">
            <a:spAutoFit/>
          </a:bodyPr>
          <a:lstStyle/>
          <a:p>
            <a:r>
              <a:rPr lang="en-US" dirty="0">
                <a:solidFill>
                  <a:srgbClr val="000000"/>
                </a:solidFill>
                <a:effectLst/>
              </a:rPr>
              <a:t>weibo.com</a:t>
            </a: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4919" y="1533907"/>
            <a:ext cx="538175" cy="430540"/>
          </a:xfrm>
          <a:prstGeom prst="rect">
            <a:avLst/>
          </a:prstGeom>
        </p:spPr>
      </p:pic>
      <p:sp>
        <p:nvSpPr>
          <p:cNvPr id="5" name="文本框 4"/>
          <p:cNvSpPr txBox="1"/>
          <p:nvPr/>
        </p:nvSpPr>
        <p:spPr>
          <a:xfrm>
            <a:off x="3229084" y="2010801"/>
            <a:ext cx="934871" cy="892552"/>
          </a:xfrm>
          <a:prstGeom prst="rect">
            <a:avLst/>
          </a:prstGeom>
          <a:noFill/>
        </p:spPr>
        <p:txBody>
          <a:bodyPr wrap="none" rtlCol="0">
            <a:spAutoFit/>
          </a:bodyPr>
          <a:lstStyle/>
          <a:p>
            <a:r>
              <a:rPr lang="en-US">
                <a:solidFill>
                  <a:srgbClr val="000000"/>
                </a:solidFill>
                <a:effectLst/>
              </a:rPr>
              <a:t>Client</a:t>
            </a:r>
          </a:p>
          <a:p>
            <a:r>
              <a:rPr lang="en-US" sz="1400">
                <a:solidFill>
                  <a:srgbClr val="000000"/>
                </a:solidFill>
                <a:effectLst/>
              </a:rPr>
              <a:t>(Browser/</a:t>
            </a:r>
          </a:p>
          <a:p>
            <a:r>
              <a:rPr lang="en-US" sz="1400">
                <a:solidFill>
                  <a:srgbClr val="000000"/>
                </a:solidFill>
                <a:effectLst/>
              </a:rPr>
              <a:t>  Mobile)</a:t>
            </a:r>
            <a:endParaRPr lang="en-US">
              <a:solidFill>
                <a:srgbClr val="000000"/>
              </a:solidFill>
              <a:effectLst/>
            </a:endParaRPr>
          </a:p>
        </p:txBody>
      </p:sp>
      <p:sp>
        <p:nvSpPr>
          <p:cNvPr id="13" name="文本框 12"/>
          <p:cNvSpPr txBox="1"/>
          <p:nvPr/>
        </p:nvSpPr>
        <p:spPr>
          <a:xfrm>
            <a:off x="3229084" y="3620915"/>
            <a:ext cx="987771" cy="461665"/>
          </a:xfrm>
          <a:prstGeom prst="rect">
            <a:avLst/>
          </a:prstGeom>
          <a:noFill/>
        </p:spPr>
        <p:txBody>
          <a:bodyPr wrap="none" rtlCol="0">
            <a:spAutoFit/>
          </a:bodyPr>
          <a:lstStyle/>
          <a:p>
            <a:r>
              <a:rPr lang="en-US">
                <a:solidFill>
                  <a:srgbClr val="000000"/>
                </a:solidFill>
                <a:effectLst/>
              </a:rPr>
              <a:t>Server</a:t>
            </a:r>
          </a:p>
        </p:txBody>
      </p:sp>
      <p:sp>
        <p:nvSpPr>
          <p:cNvPr id="14" name="文本框 13"/>
          <p:cNvSpPr txBox="1"/>
          <p:nvPr/>
        </p:nvSpPr>
        <p:spPr>
          <a:xfrm>
            <a:off x="3229084" y="5226920"/>
            <a:ext cx="764953" cy="461665"/>
          </a:xfrm>
          <a:prstGeom prst="rect">
            <a:avLst/>
          </a:prstGeom>
          <a:noFill/>
        </p:spPr>
        <p:txBody>
          <a:bodyPr wrap="none" rtlCol="0">
            <a:spAutoFit/>
          </a:bodyPr>
          <a:lstStyle/>
          <a:p>
            <a:r>
              <a:rPr lang="en-US">
                <a:solidFill>
                  <a:srgbClr val="000000"/>
                </a:solidFill>
                <a:effectLst/>
              </a:rPr>
              <a:t>Data</a:t>
            </a:r>
          </a:p>
        </p:txBody>
      </p:sp>
      <p:sp>
        <p:nvSpPr>
          <p:cNvPr id="6" name="文本框 5"/>
          <p:cNvSpPr txBox="1"/>
          <p:nvPr/>
        </p:nvSpPr>
        <p:spPr>
          <a:xfrm>
            <a:off x="4717037" y="2007040"/>
            <a:ext cx="966931" cy="369332"/>
          </a:xfrm>
          <a:prstGeom prst="rect">
            <a:avLst/>
          </a:prstGeom>
          <a:noFill/>
        </p:spPr>
        <p:txBody>
          <a:bodyPr wrap="none" rtlCol="0">
            <a:spAutoFit/>
          </a:bodyPr>
          <a:lstStyle/>
          <a:p>
            <a:r>
              <a:rPr lang="en-US" sz="1800">
                <a:solidFill>
                  <a:srgbClr val="000000"/>
                </a:solidFill>
                <a:effectLst/>
              </a:rPr>
              <a:t>Browser</a:t>
            </a:r>
          </a:p>
        </p:txBody>
      </p:sp>
      <p:sp>
        <p:nvSpPr>
          <p:cNvPr id="16" name="文本框 15"/>
          <p:cNvSpPr txBox="1"/>
          <p:nvPr/>
        </p:nvSpPr>
        <p:spPr>
          <a:xfrm>
            <a:off x="6237567" y="2007040"/>
            <a:ext cx="851515" cy="369332"/>
          </a:xfrm>
          <a:prstGeom prst="rect">
            <a:avLst/>
          </a:prstGeom>
          <a:noFill/>
        </p:spPr>
        <p:txBody>
          <a:bodyPr wrap="none" rtlCol="0">
            <a:spAutoFit/>
          </a:bodyPr>
          <a:lstStyle/>
          <a:p>
            <a:r>
              <a:rPr lang="en-US" sz="1800">
                <a:solidFill>
                  <a:srgbClr val="000000"/>
                </a:solidFill>
                <a:effectLst/>
              </a:rPr>
              <a:t>Mobile</a:t>
            </a:r>
          </a:p>
        </p:txBody>
      </p:sp>
      <p:sp>
        <p:nvSpPr>
          <p:cNvPr id="17" name="文本框 16"/>
          <p:cNvSpPr txBox="1"/>
          <p:nvPr/>
        </p:nvSpPr>
        <p:spPr>
          <a:xfrm>
            <a:off x="7276078" y="2007040"/>
            <a:ext cx="1390124" cy="369332"/>
          </a:xfrm>
          <a:prstGeom prst="rect">
            <a:avLst/>
          </a:prstGeom>
          <a:noFill/>
        </p:spPr>
        <p:txBody>
          <a:bodyPr wrap="none" rtlCol="0">
            <a:spAutoFit/>
          </a:bodyPr>
          <a:lstStyle/>
          <a:p>
            <a:r>
              <a:rPr lang="en-US" sz="1800">
                <a:solidFill>
                  <a:srgbClr val="000000"/>
                </a:solidFill>
                <a:effectLst/>
              </a:rPr>
              <a:t>Management</a:t>
            </a:r>
          </a:p>
        </p:txBody>
      </p:sp>
      <p:grpSp>
        <p:nvGrpSpPr>
          <p:cNvPr id="35" name="组合 34"/>
          <p:cNvGrpSpPr/>
          <p:nvPr/>
        </p:nvGrpSpPr>
        <p:grpSpPr>
          <a:xfrm>
            <a:off x="4491992" y="2340139"/>
            <a:ext cx="1415934" cy="491736"/>
            <a:chOff x="4492058" y="2691583"/>
            <a:chExt cx="1415934" cy="491736"/>
          </a:xfrm>
        </p:grpSpPr>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0000" y="2691583"/>
              <a:ext cx="507992" cy="491736"/>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2058" y="2735119"/>
              <a:ext cx="539552" cy="404664"/>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9875" y="2732921"/>
              <a:ext cx="428675" cy="409060"/>
            </a:xfrm>
            <a:prstGeom prst="rect">
              <a:avLst/>
            </a:prstGeom>
          </p:spPr>
        </p:pic>
      </p:grpSp>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94593" y="2371163"/>
            <a:ext cx="742688" cy="482618"/>
          </a:xfrm>
          <a:prstGeom prst="rect">
            <a:avLst/>
          </a:prstGeom>
        </p:spPr>
      </p:pic>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90148" y="2296696"/>
            <a:ext cx="578970" cy="578970"/>
          </a:xfrm>
          <a:prstGeom prst="rect">
            <a:avLst/>
          </a:prstGeom>
        </p:spPr>
      </p:pic>
      <p:pic>
        <p:nvPicPr>
          <p:cNvPr id="20" name="图片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75554" y="2376372"/>
            <a:ext cx="477409" cy="477409"/>
          </a:xfrm>
          <a:prstGeom prst="rect">
            <a:avLst/>
          </a:prstGeom>
        </p:spPr>
      </p:pic>
      <p:sp>
        <p:nvSpPr>
          <p:cNvPr id="26" name="文本框 25"/>
          <p:cNvSpPr txBox="1"/>
          <p:nvPr/>
        </p:nvSpPr>
        <p:spPr>
          <a:xfrm>
            <a:off x="4924040" y="3626222"/>
            <a:ext cx="1031051" cy="369332"/>
          </a:xfrm>
          <a:prstGeom prst="rect">
            <a:avLst/>
          </a:prstGeom>
          <a:noFill/>
        </p:spPr>
        <p:txBody>
          <a:bodyPr wrap="none" rtlCol="0">
            <a:spAutoFit/>
          </a:bodyPr>
          <a:lstStyle/>
          <a:p>
            <a:r>
              <a:rPr lang="en-US" sz="1800">
                <a:solidFill>
                  <a:srgbClr val="000000"/>
                </a:solidFill>
                <a:effectLst/>
              </a:rPr>
              <a:t>Dynamic</a:t>
            </a:r>
          </a:p>
        </p:txBody>
      </p:sp>
      <p:sp>
        <p:nvSpPr>
          <p:cNvPr id="27" name="文本框 26"/>
          <p:cNvSpPr txBox="1"/>
          <p:nvPr/>
        </p:nvSpPr>
        <p:spPr>
          <a:xfrm>
            <a:off x="7338574" y="3625629"/>
            <a:ext cx="710451" cy="369332"/>
          </a:xfrm>
          <a:prstGeom prst="rect">
            <a:avLst/>
          </a:prstGeom>
          <a:noFill/>
        </p:spPr>
        <p:txBody>
          <a:bodyPr wrap="none" rtlCol="0">
            <a:spAutoFit/>
          </a:bodyPr>
          <a:lstStyle/>
          <a:p>
            <a:r>
              <a:rPr lang="en-US" sz="1800">
                <a:solidFill>
                  <a:srgbClr val="000000"/>
                </a:solidFill>
                <a:effectLst/>
              </a:rPr>
              <a:t>Static</a:t>
            </a:r>
          </a:p>
        </p:txBody>
      </p:sp>
      <p:sp>
        <p:nvSpPr>
          <p:cNvPr id="29" name="文本框 28"/>
          <p:cNvSpPr txBox="1"/>
          <p:nvPr/>
        </p:nvSpPr>
        <p:spPr>
          <a:xfrm>
            <a:off x="4696807" y="5659354"/>
            <a:ext cx="827471" cy="276999"/>
          </a:xfrm>
          <a:prstGeom prst="rect">
            <a:avLst/>
          </a:prstGeom>
          <a:noFill/>
        </p:spPr>
        <p:txBody>
          <a:bodyPr wrap="none" rtlCol="0">
            <a:spAutoFit/>
          </a:bodyPr>
          <a:lstStyle/>
          <a:p>
            <a:r>
              <a:rPr lang="en-US" sz="1200">
                <a:solidFill>
                  <a:srgbClr val="000000"/>
                </a:solidFill>
                <a:effectLst/>
              </a:rPr>
              <a:t>Structured</a:t>
            </a:r>
          </a:p>
        </p:txBody>
      </p:sp>
      <p:sp>
        <p:nvSpPr>
          <p:cNvPr id="30" name="文本框 29"/>
          <p:cNvSpPr txBox="1"/>
          <p:nvPr/>
        </p:nvSpPr>
        <p:spPr>
          <a:xfrm>
            <a:off x="5889992" y="5659354"/>
            <a:ext cx="1143262" cy="276999"/>
          </a:xfrm>
          <a:prstGeom prst="rect">
            <a:avLst/>
          </a:prstGeom>
          <a:noFill/>
        </p:spPr>
        <p:txBody>
          <a:bodyPr wrap="none" rtlCol="0">
            <a:spAutoFit/>
          </a:bodyPr>
          <a:lstStyle/>
          <a:p>
            <a:r>
              <a:rPr lang="en-US" sz="1200">
                <a:solidFill>
                  <a:srgbClr val="000000"/>
                </a:solidFill>
                <a:effectLst/>
              </a:rPr>
              <a:t>Non-Structured</a:t>
            </a:r>
          </a:p>
        </p:txBody>
      </p:sp>
      <p:sp>
        <p:nvSpPr>
          <p:cNvPr id="31" name="文本框 30"/>
          <p:cNvSpPr txBox="1"/>
          <p:nvPr/>
        </p:nvSpPr>
        <p:spPr>
          <a:xfrm>
            <a:off x="7362250" y="5659354"/>
            <a:ext cx="1196161" cy="276999"/>
          </a:xfrm>
          <a:prstGeom prst="rect">
            <a:avLst/>
          </a:prstGeom>
          <a:noFill/>
        </p:spPr>
        <p:txBody>
          <a:bodyPr wrap="none" rtlCol="0">
            <a:spAutoFit/>
          </a:bodyPr>
          <a:lstStyle/>
          <a:p>
            <a:r>
              <a:rPr lang="en-US" sz="1200">
                <a:solidFill>
                  <a:srgbClr val="000000"/>
                </a:solidFill>
                <a:effectLst/>
              </a:rPr>
              <a:t>Semi-Structured</a:t>
            </a:r>
          </a:p>
        </p:txBody>
      </p:sp>
      <p:sp>
        <p:nvSpPr>
          <p:cNvPr id="33" name="文本框 32"/>
          <p:cNvSpPr txBox="1"/>
          <p:nvPr/>
        </p:nvSpPr>
        <p:spPr>
          <a:xfrm>
            <a:off x="7143221" y="5241514"/>
            <a:ext cx="877163" cy="369332"/>
          </a:xfrm>
          <a:prstGeom prst="rect">
            <a:avLst/>
          </a:prstGeom>
          <a:noFill/>
        </p:spPr>
        <p:txBody>
          <a:bodyPr wrap="none" rtlCol="0">
            <a:spAutoFit/>
          </a:bodyPr>
          <a:lstStyle/>
          <a:p>
            <a:r>
              <a:rPr lang="en-US" sz="1800">
                <a:solidFill>
                  <a:srgbClr val="000000"/>
                </a:solidFill>
                <a:effectLst/>
              </a:rPr>
              <a:t>Cached</a:t>
            </a:r>
          </a:p>
        </p:txBody>
      </p:sp>
      <p:sp>
        <p:nvSpPr>
          <p:cNvPr id="34" name="文本框 33"/>
          <p:cNvSpPr txBox="1"/>
          <p:nvPr/>
        </p:nvSpPr>
        <p:spPr>
          <a:xfrm>
            <a:off x="4280120" y="4648675"/>
            <a:ext cx="2343655" cy="307777"/>
          </a:xfrm>
          <a:prstGeom prst="rect">
            <a:avLst/>
          </a:prstGeom>
          <a:noFill/>
        </p:spPr>
        <p:txBody>
          <a:bodyPr wrap="none" rtlCol="0">
            <a:spAutoFit/>
          </a:bodyPr>
          <a:lstStyle/>
          <a:p>
            <a:r>
              <a:rPr lang="en-US" sz="1400">
                <a:solidFill>
                  <a:srgbClr val="000000"/>
                </a:solidFill>
                <a:effectLst/>
              </a:rPr>
              <a:t>Service-Oriented Architecture</a:t>
            </a:r>
          </a:p>
        </p:txBody>
      </p:sp>
      <p:sp>
        <p:nvSpPr>
          <p:cNvPr id="23" name="圆柱形 22"/>
          <p:cNvSpPr/>
          <p:nvPr/>
        </p:nvSpPr>
        <p:spPr bwMode="auto">
          <a:xfrm>
            <a:off x="2684531" y="5247643"/>
            <a:ext cx="544553" cy="408553"/>
          </a:xfrm>
          <a:prstGeom prst="can">
            <a:avLst/>
          </a:prstGeom>
          <a:solidFill>
            <a:srgbClr val="66CC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sp>
        <p:nvSpPr>
          <p:cNvPr id="24" name="立方体 23"/>
          <p:cNvSpPr/>
          <p:nvPr/>
        </p:nvSpPr>
        <p:spPr bwMode="auto">
          <a:xfrm>
            <a:off x="2684531" y="3655847"/>
            <a:ext cx="544553" cy="429900"/>
          </a:xfrm>
          <a:prstGeom prst="cube">
            <a:avLst/>
          </a:prstGeom>
          <a:solidFill>
            <a:srgbClr val="CC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sp>
        <p:nvSpPr>
          <p:cNvPr id="25" name="流程图: 内部贮存 24"/>
          <p:cNvSpPr/>
          <p:nvPr/>
        </p:nvSpPr>
        <p:spPr bwMode="auto">
          <a:xfrm>
            <a:off x="2684531" y="2063184"/>
            <a:ext cx="544553" cy="384998"/>
          </a:xfrm>
          <a:prstGeom prst="flowChartInternalStorage">
            <a:avLst/>
          </a:prstGeom>
          <a:solidFill>
            <a:srgbClr val="FF996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New Roman" pitchFamily="18" charset="0"/>
              <a:ea typeface="宋体" pitchFamily="2" charset="-122"/>
            </a:endParaRPr>
          </a:p>
        </p:txBody>
      </p:sp>
      <p:pic>
        <p:nvPicPr>
          <p:cNvPr id="36" name="图片 35"/>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15081" y="2795642"/>
            <a:ext cx="1201316" cy="600658"/>
          </a:xfrm>
          <a:prstGeom prst="rect">
            <a:avLst/>
          </a:prstGeom>
        </p:spPr>
      </p:pic>
      <p:pic>
        <p:nvPicPr>
          <p:cNvPr id="40" name="图片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21677" y="2958744"/>
            <a:ext cx="663982" cy="323424"/>
          </a:xfrm>
          <a:prstGeom prst="rect">
            <a:avLst/>
          </a:prstGeom>
        </p:spPr>
      </p:pic>
      <p:pic>
        <p:nvPicPr>
          <p:cNvPr id="37" name="图片 36"/>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98907" y="2957754"/>
            <a:ext cx="796998" cy="438546"/>
          </a:xfrm>
          <a:prstGeom prst="rect">
            <a:avLst/>
          </a:prstGeom>
        </p:spPr>
      </p:pic>
      <p:pic>
        <p:nvPicPr>
          <p:cNvPr id="38" name="图片 3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62011" y="2957018"/>
            <a:ext cx="504494" cy="430607"/>
          </a:xfrm>
          <a:prstGeom prst="rect">
            <a:avLst/>
          </a:prstGeom>
        </p:spPr>
      </p:pic>
      <p:cxnSp>
        <p:nvCxnSpPr>
          <p:cNvPr id="42" name="直接连接符 41"/>
          <p:cNvCxnSpPr/>
          <p:nvPr/>
        </p:nvCxnSpPr>
        <p:spPr bwMode="auto">
          <a:xfrm>
            <a:off x="2684531" y="3518670"/>
            <a:ext cx="6185138" cy="0"/>
          </a:xfrm>
          <a:prstGeom prst="line">
            <a:avLst/>
          </a:prstGeom>
          <a:solidFill>
            <a:schemeClr val="accent1"/>
          </a:solidFill>
          <a:ln w="9525" cap="flat" cmpd="sng" algn="ctr">
            <a:solidFill>
              <a:srgbClr val="000000"/>
            </a:solidFill>
            <a:prstDash val="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p:nvPr/>
        </p:nvCxnSpPr>
        <p:spPr bwMode="auto">
          <a:xfrm>
            <a:off x="2699342" y="5093859"/>
            <a:ext cx="6185138" cy="0"/>
          </a:xfrm>
          <a:prstGeom prst="line">
            <a:avLst/>
          </a:prstGeom>
          <a:solidFill>
            <a:schemeClr val="accent1"/>
          </a:solidFill>
          <a:ln w="9525" cap="flat" cmpd="sng" algn="ctr">
            <a:solidFill>
              <a:srgbClr val="000000"/>
            </a:solidFill>
            <a:prstDash val="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圆角矩形 48"/>
          <p:cNvSpPr/>
          <p:nvPr/>
        </p:nvSpPr>
        <p:spPr bwMode="auto">
          <a:xfrm>
            <a:off x="6979149" y="4116591"/>
            <a:ext cx="1747294" cy="329121"/>
          </a:xfrm>
          <a:prstGeom prst="roundRect">
            <a:avLst/>
          </a:prstGeom>
          <a:solidFill>
            <a:srgbClr val="CC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sz="1200">
                <a:solidFill>
                  <a:srgbClr val="000000"/>
                </a:solidFill>
                <a:effectLst/>
                <a:latin typeface="Times New Roman" pitchFamily="18" charset="0"/>
                <a:ea typeface="宋体" pitchFamily="2" charset="-122"/>
              </a:rPr>
              <a:t>Content Delivery Network</a:t>
            </a:r>
            <a:endParaRPr kumimoji="0" lang="en-US" sz="1200" b="0" i="0" u="none" strike="noStrike" cap="none" normalizeH="0" baseline="0">
              <a:ln>
                <a:noFill/>
              </a:ln>
              <a:solidFill>
                <a:srgbClr val="000000"/>
              </a:solidFill>
              <a:effectLst/>
              <a:latin typeface="Times New Roman" pitchFamily="18" charset="0"/>
              <a:ea typeface="宋体" pitchFamily="2" charset="-122"/>
            </a:endParaRPr>
          </a:p>
        </p:txBody>
      </p:sp>
      <p:grpSp>
        <p:nvGrpSpPr>
          <p:cNvPr id="45" name="组合 44"/>
          <p:cNvGrpSpPr/>
          <p:nvPr/>
        </p:nvGrpSpPr>
        <p:grpSpPr>
          <a:xfrm>
            <a:off x="7902428" y="4536882"/>
            <a:ext cx="910044" cy="329121"/>
            <a:chOff x="7622396" y="4600215"/>
            <a:chExt cx="910044" cy="329121"/>
          </a:xfrm>
        </p:grpSpPr>
        <p:sp>
          <p:nvSpPr>
            <p:cNvPr id="53" name="圆角矩形 52"/>
            <p:cNvSpPr/>
            <p:nvPr/>
          </p:nvSpPr>
          <p:spPr bwMode="auto">
            <a:xfrm>
              <a:off x="7622396" y="4600215"/>
              <a:ext cx="910044" cy="329121"/>
            </a:xfrm>
            <a:prstGeom prst="roundRect">
              <a:avLst/>
            </a:prstGeom>
            <a:solidFill>
              <a:srgbClr val="CC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Times New Roman" pitchFamily="18" charset="0"/>
                  <a:ea typeface="宋体" pitchFamily="2" charset="-122"/>
                </a:rPr>
                <a:t>    Text</a:t>
              </a:r>
            </a:p>
          </p:txBody>
        </p:sp>
        <p:pic>
          <p:nvPicPr>
            <p:cNvPr id="44" name="图片 4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67388" y="4622702"/>
              <a:ext cx="227655" cy="290672"/>
            </a:xfrm>
            <a:prstGeom prst="rect">
              <a:avLst/>
            </a:prstGeom>
          </p:spPr>
        </p:pic>
      </p:grpSp>
      <p:grpSp>
        <p:nvGrpSpPr>
          <p:cNvPr id="54" name="组合 53"/>
          <p:cNvGrpSpPr/>
          <p:nvPr/>
        </p:nvGrpSpPr>
        <p:grpSpPr>
          <a:xfrm>
            <a:off x="6876790" y="4536882"/>
            <a:ext cx="927570" cy="329121"/>
            <a:chOff x="6812782" y="4600215"/>
            <a:chExt cx="927570" cy="329121"/>
          </a:xfrm>
        </p:grpSpPr>
        <p:sp>
          <p:nvSpPr>
            <p:cNvPr id="52" name="圆角矩形 51"/>
            <p:cNvSpPr/>
            <p:nvPr/>
          </p:nvSpPr>
          <p:spPr bwMode="auto">
            <a:xfrm>
              <a:off x="6812782" y="4600215"/>
              <a:ext cx="927570" cy="329121"/>
            </a:xfrm>
            <a:prstGeom prst="roundRect">
              <a:avLst/>
            </a:prstGeom>
            <a:solidFill>
              <a:srgbClr val="CC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Times New Roman" pitchFamily="18" charset="0"/>
                  <a:ea typeface="宋体" pitchFamily="2" charset="-122"/>
                </a:rPr>
                <a:t>      Binary</a:t>
              </a:r>
            </a:p>
          </p:txBody>
        </p:sp>
        <p:pic>
          <p:nvPicPr>
            <p:cNvPr id="47" name="图片 4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05819" y="4637422"/>
              <a:ext cx="245471" cy="245471"/>
            </a:xfrm>
            <a:prstGeom prst="rect">
              <a:avLst/>
            </a:prstGeom>
          </p:spPr>
        </p:pic>
      </p:grpSp>
      <p:grpSp>
        <p:nvGrpSpPr>
          <p:cNvPr id="58" name="组合 57"/>
          <p:cNvGrpSpPr/>
          <p:nvPr/>
        </p:nvGrpSpPr>
        <p:grpSpPr>
          <a:xfrm>
            <a:off x="4753105" y="4045747"/>
            <a:ext cx="1534623" cy="636406"/>
            <a:chOff x="4689097" y="4109080"/>
            <a:chExt cx="1534623" cy="636406"/>
          </a:xfrm>
        </p:grpSpPr>
        <p:grpSp>
          <p:nvGrpSpPr>
            <p:cNvPr id="55" name="组合 54"/>
            <p:cNvGrpSpPr/>
            <p:nvPr/>
          </p:nvGrpSpPr>
          <p:grpSpPr>
            <a:xfrm>
              <a:off x="4689097" y="4230151"/>
              <a:ext cx="1534623" cy="515335"/>
              <a:chOff x="4902076" y="4173921"/>
              <a:chExt cx="1534623" cy="515335"/>
            </a:xfrm>
          </p:grpSpPr>
          <p:sp>
            <p:nvSpPr>
              <p:cNvPr id="22" name="圆角矩形 21"/>
              <p:cNvSpPr/>
              <p:nvPr/>
            </p:nvSpPr>
            <p:spPr bwMode="auto">
              <a:xfrm>
                <a:off x="5472112" y="4173921"/>
                <a:ext cx="964587" cy="32912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Times New Roman" pitchFamily="18" charset="0"/>
                    <a:ea typeface="宋体" pitchFamily="2" charset="-122"/>
                  </a:rPr>
                  <a:t>Business 1</a:t>
                </a:r>
              </a:p>
            </p:txBody>
          </p:sp>
          <p:sp>
            <p:nvSpPr>
              <p:cNvPr id="50" name="圆角矩形 49"/>
              <p:cNvSpPr/>
              <p:nvPr/>
            </p:nvSpPr>
            <p:spPr bwMode="auto">
              <a:xfrm>
                <a:off x="5185520" y="4268799"/>
                <a:ext cx="964587" cy="32912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Times New Roman" pitchFamily="18" charset="0"/>
                    <a:ea typeface="宋体" pitchFamily="2" charset="-122"/>
                  </a:rPr>
                  <a:t>Business 2</a:t>
                </a:r>
              </a:p>
            </p:txBody>
          </p:sp>
          <p:sp>
            <p:nvSpPr>
              <p:cNvPr id="51" name="圆角矩形 50"/>
              <p:cNvSpPr/>
              <p:nvPr/>
            </p:nvSpPr>
            <p:spPr bwMode="auto">
              <a:xfrm>
                <a:off x="4902076" y="4360135"/>
                <a:ext cx="964587" cy="32912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Times New Roman" pitchFamily="18" charset="0"/>
                    <a:ea typeface="宋体" pitchFamily="2" charset="-122"/>
                  </a:rPr>
                  <a:t>Business 3</a:t>
                </a:r>
              </a:p>
            </p:txBody>
          </p:sp>
        </p:grpSp>
        <p:cxnSp>
          <p:nvCxnSpPr>
            <p:cNvPr id="57" name="直接箭头连接符 56"/>
            <p:cNvCxnSpPr/>
            <p:nvPr/>
          </p:nvCxnSpPr>
          <p:spPr bwMode="auto">
            <a:xfrm flipV="1">
              <a:off x="4788024" y="4293096"/>
              <a:ext cx="0" cy="184016"/>
            </a:xfrm>
            <a:prstGeom prst="straightConnector1">
              <a:avLst/>
            </a:prstGeom>
            <a:solidFill>
              <a:schemeClr val="accent1"/>
            </a:solidFill>
            <a:ln w="9525" cap="flat" cmpd="sng" algn="ctr">
              <a:solidFill>
                <a:srgbClr val="333333"/>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箭头连接符 60"/>
            <p:cNvCxnSpPr/>
            <p:nvPr/>
          </p:nvCxnSpPr>
          <p:spPr bwMode="auto">
            <a:xfrm flipV="1">
              <a:off x="5070603" y="4201088"/>
              <a:ext cx="0" cy="184016"/>
            </a:xfrm>
            <a:prstGeom prst="straightConnector1">
              <a:avLst/>
            </a:prstGeom>
            <a:solidFill>
              <a:schemeClr val="accent1"/>
            </a:solidFill>
            <a:ln w="9525" cap="flat" cmpd="sng" algn="ctr">
              <a:solidFill>
                <a:srgbClr val="333333"/>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箭头连接符 61"/>
            <p:cNvCxnSpPr/>
            <p:nvPr/>
          </p:nvCxnSpPr>
          <p:spPr bwMode="auto">
            <a:xfrm flipV="1">
              <a:off x="5364088" y="4109080"/>
              <a:ext cx="0" cy="184016"/>
            </a:xfrm>
            <a:prstGeom prst="straightConnector1">
              <a:avLst/>
            </a:prstGeom>
            <a:solidFill>
              <a:schemeClr val="accent1"/>
            </a:solidFill>
            <a:ln w="9525" cap="flat" cmpd="sng" algn="ctr">
              <a:solidFill>
                <a:srgbClr val="333333"/>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4" name="文本框 63"/>
          <p:cNvSpPr txBox="1"/>
          <p:nvPr/>
        </p:nvSpPr>
        <p:spPr>
          <a:xfrm>
            <a:off x="4924040" y="5241514"/>
            <a:ext cx="1082348" cy="369332"/>
          </a:xfrm>
          <a:prstGeom prst="rect">
            <a:avLst/>
          </a:prstGeom>
          <a:noFill/>
        </p:spPr>
        <p:txBody>
          <a:bodyPr wrap="none" rtlCol="0">
            <a:spAutoFit/>
          </a:bodyPr>
          <a:lstStyle/>
          <a:p>
            <a:r>
              <a:rPr lang="en-US" sz="1800">
                <a:solidFill>
                  <a:srgbClr val="000000"/>
                </a:solidFill>
                <a:effectLst/>
              </a:rPr>
              <a:t>Persistent</a:t>
            </a:r>
          </a:p>
        </p:txBody>
      </p:sp>
      <p:grpSp>
        <p:nvGrpSpPr>
          <p:cNvPr id="71" name="组合 70"/>
          <p:cNvGrpSpPr/>
          <p:nvPr/>
        </p:nvGrpSpPr>
        <p:grpSpPr>
          <a:xfrm>
            <a:off x="4636008" y="5912449"/>
            <a:ext cx="924895" cy="621570"/>
            <a:chOff x="4583209" y="6143702"/>
            <a:chExt cx="924895" cy="621570"/>
          </a:xfrm>
        </p:grpSpPr>
        <p:pic>
          <p:nvPicPr>
            <p:cNvPr id="59" name="图片 58"/>
            <p:cNvPicPr>
              <a:picLocks noChangeAspect="1"/>
            </p:cNvPicPr>
            <p:nvPr/>
          </p:nvPicPr>
          <p:blipFill rotWithShape="1">
            <a:blip r:embed="rId17" cstate="print">
              <a:extLst>
                <a:ext uri="{28A0092B-C50C-407E-A947-70E740481C1C}">
                  <a14:useLocalDpi xmlns:a14="http://schemas.microsoft.com/office/drawing/2010/main" val="0"/>
                </a:ext>
              </a:extLst>
            </a:blip>
            <a:srcRect r="6209"/>
            <a:stretch/>
          </p:blipFill>
          <p:spPr>
            <a:xfrm>
              <a:off x="4583209" y="6143702"/>
              <a:ext cx="485866" cy="518030"/>
            </a:xfrm>
            <a:prstGeom prst="rect">
              <a:avLst/>
            </a:prstGeom>
          </p:spPr>
        </p:pic>
        <p:pic>
          <p:nvPicPr>
            <p:cNvPr id="66" name="图片 65"/>
            <p:cNvPicPr>
              <a:picLocks noChangeAspect="1"/>
            </p:cNvPicPr>
            <p:nvPr/>
          </p:nvPicPr>
          <p:blipFill rotWithShape="1">
            <a:blip r:embed="rId18" cstate="print">
              <a:extLst>
                <a:ext uri="{28A0092B-C50C-407E-A947-70E740481C1C}">
                  <a14:useLocalDpi xmlns:a14="http://schemas.microsoft.com/office/drawing/2010/main" val="0"/>
                </a:ext>
              </a:extLst>
            </a:blip>
            <a:srcRect t="13899" b="2698"/>
            <a:stretch/>
          </p:blipFill>
          <p:spPr>
            <a:xfrm>
              <a:off x="5134090" y="6453336"/>
              <a:ext cx="374014" cy="311936"/>
            </a:xfrm>
            <a:prstGeom prst="rect">
              <a:avLst/>
            </a:prstGeom>
          </p:spPr>
        </p:pic>
        <p:cxnSp>
          <p:nvCxnSpPr>
            <p:cNvPr id="63" name="肘形连接符 62"/>
            <p:cNvCxnSpPr>
              <a:stCxn id="66" idx="0"/>
              <a:endCxn id="59" idx="3"/>
            </p:cNvCxnSpPr>
            <p:nvPr/>
          </p:nvCxnSpPr>
          <p:spPr bwMode="auto">
            <a:xfrm rot="16200000" flipV="1">
              <a:off x="5169777" y="6302016"/>
              <a:ext cx="50619" cy="252022"/>
            </a:xfrm>
            <a:prstGeom prst="bentConnector2">
              <a:avLst/>
            </a:prstGeom>
            <a:solidFill>
              <a:schemeClr val="accent1"/>
            </a:solidFill>
            <a:ln w="9525"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2" name="图片 71"/>
            <p:cNvPicPr>
              <a:picLocks noChangeAspect="1"/>
            </p:cNvPicPr>
            <p:nvPr/>
          </p:nvPicPr>
          <p:blipFill rotWithShape="1">
            <a:blip r:embed="rId19" cstate="print">
              <a:extLst>
                <a:ext uri="{28A0092B-C50C-407E-A947-70E740481C1C}">
                  <a14:useLocalDpi xmlns:a14="http://schemas.microsoft.com/office/drawing/2010/main" val="0"/>
                </a:ext>
              </a:extLst>
            </a:blip>
            <a:srcRect t="13899" b="36514"/>
            <a:stretch/>
          </p:blipFill>
          <p:spPr>
            <a:xfrm>
              <a:off x="5148064" y="6237312"/>
              <a:ext cx="246521" cy="122242"/>
            </a:xfrm>
            <a:prstGeom prst="rect">
              <a:avLst/>
            </a:prstGeom>
          </p:spPr>
        </p:pic>
        <p:cxnSp>
          <p:nvCxnSpPr>
            <p:cNvPr id="70" name="肘形连接符 69"/>
            <p:cNvCxnSpPr>
              <a:stCxn id="59" idx="3"/>
              <a:endCxn id="72" idx="2"/>
            </p:cNvCxnSpPr>
            <p:nvPr/>
          </p:nvCxnSpPr>
          <p:spPr bwMode="auto">
            <a:xfrm flipV="1">
              <a:off x="5069075" y="6359554"/>
              <a:ext cx="202250" cy="43163"/>
            </a:xfrm>
            <a:prstGeom prst="bentConnector2">
              <a:avLst/>
            </a:prstGeom>
            <a:solidFill>
              <a:schemeClr val="accent1"/>
            </a:solidFill>
            <a:ln w="9525"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6" name="组合 75"/>
          <p:cNvGrpSpPr/>
          <p:nvPr/>
        </p:nvGrpSpPr>
        <p:grpSpPr>
          <a:xfrm>
            <a:off x="5891225" y="6004825"/>
            <a:ext cx="1121047" cy="395542"/>
            <a:chOff x="5803797" y="6212174"/>
            <a:chExt cx="1121047" cy="395542"/>
          </a:xfrm>
        </p:grpSpPr>
        <p:pic>
          <p:nvPicPr>
            <p:cNvPr id="73" name="图片 7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67716" y="6233851"/>
              <a:ext cx="350167" cy="350167"/>
            </a:xfrm>
            <a:prstGeom prst="rect">
              <a:avLst/>
            </a:prstGeom>
          </p:spPr>
        </p:pic>
        <p:pic>
          <p:nvPicPr>
            <p:cNvPr id="74" name="图片 7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539728" y="6222600"/>
              <a:ext cx="385116" cy="385116"/>
            </a:xfrm>
            <a:prstGeom prst="rect">
              <a:avLst/>
            </a:prstGeom>
          </p:spPr>
        </p:pic>
        <p:pic>
          <p:nvPicPr>
            <p:cNvPr id="75" name="图片 7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803797" y="6212174"/>
              <a:ext cx="394081" cy="394081"/>
            </a:xfrm>
            <a:prstGeom prst="rect">
              <a:avLst/>
            </a:prstGeom>
          </p:spPr>
        </p:pic>
      </p:grpSp>
      <p:pic>
        <p:nvPicPr>
          <p:cNvPr id="77" name="图片 7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00403" y="3539013"/>
            <a:ext cx="51528" cy="51528"/>
          </a:xfrm>
          <a:prstGeom prst="rect">
            <a:avLst/>
          </a:prstGeom>
        </p:spPr>
      </p:pic>
      <p:pic>
        <p:nvPicPr>
          <p:cNvPr id="79" name="图片 7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323658" y="5972281"/>
            <a:ext cx="426625" cy="426625"/>
          </a:xfrm>
          <a:prstGeom prst="rect">
            <a:avLst/>
          </a:prstGeom>
        </p:spPr>
      </p:pic>
      <p:pic>
        <p:nvPicPr>
          <p:cNvPr id="80" name="图片 7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57426" y="5995177"/>
            <a:ext cx="393778" cy="393778"/>
          </a:xfrm>
          <a:prstGeom prst="rect">
            <a:avLst/>
          </a:prstGeom>
        </p:spPr>
      </p:pic>
      <p:pic>
        <p:nvPicPr>
          <p:cNvPr id="81" name="图片 8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162962" y="6004826"/>
            <a:ext cx="649510" cy="389706"/>
          </a:xfrm>
          <a:prstGeom prst="rect">
            <a:avLst/>
          </a:prstGeom>
        </p:spPr>
      </p:pic>
      <p:pic>
        <p:nvPicPr>
          <p:cNvPr id="83" name="图片 82"/>
          <p:cNvPicPr>
            <a:picLocks noChangeAspect="1"/>
          </p:cNvPicPr>
          <p:nvPr/>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74" r="14387"/>
          <a:stretch/>
        </p:blipFill>
        <p:spPr>
          <a:xfrm>
            <a:off x="1525433" y="3194070"/>
            <a:ext cx="886328" cy="1219796"/>
          </a:xfrm>
          <a:prstGeom prst="rect">
            <a:avLst/>
          </a:prstGeom>
        </p:spPr>
      </p:pic>
      <p:pic>
        <p:nvPicPr>
          <p:cNvPr id="84" name="图片 83"/>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6998" y="3196072"/>
            <a:ext cx="1231714" cy="1231714"/>
          </a:xfrm>
          <a:prstGeom prst="rect">
            <a:avLst/>
          </a:prstGeom>
        </p:spPr>
      </p:pic>
      <p:pic>
        <p:nvPicPr>
          <p:cNvPr id="85" name="图片 84"/>
          <p:cNvPicPr>
            <a:picLocks noChangeAspect="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6572" y="4479039"/>
            <a:ext cx="1259762" cy="1214766"/>
          </a:xfrm>
          <a:prstGeom prst="rect">
            <a:avLst/>
          </a:prstGeom>
        </p:spPr>
      </p:pic>
      <p:pic>
        <p:nvPicPr>
          <p:cNvPr id="87" name="图片 86"/>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5689" y="4468596"/>
            <a:ext cx="1263220" cy="1225210"/>
          </a:xfrm>
          <a:prstGeom prst="rect">
            <a:avLst/>
          </a:prstGeom>
        </p:spPr>
      </p:pic>
      <p:sp>
        <p:nvSpPr>
          <p:cNvPr id="92" name="文本框 91"/>
          <p:cNvSpPr txBox="1"/>
          <p:nvPr/>
        </p:nvSpPr>
        <p:spPr>
          <a:xfrm>
            <a:off x="975728" y="5752964"/>
            <a:ext cx="1088760" cy="276999"/>
          </a:xfrm>
          <a:prstGeom prst="rect">
            <a:avLst/>
          </a:prstGeom>
          <a:noFill/>
        </p:spPr>
        <p:txBody>
          <a:bodyPr wrap="none" rtlCol="0">
            <a:spAutoFit/>
          </a:bodyPr>
          <a:lstStyle/>
          <a:p>
            <a:r>
              <a:rPr lang="en-US" sz="1200" dirty="0">
                <a:solidFill>
                  <a:srgbClr val="000000"/>
                </a:solidFill>
                <a:effectLst/>
              </a:rPr>
              <a:t>Related Books</a:t>
            </a:r>
          </a:p>
        </p:txBody>
      </p:sp>
      <p:sp>
        <p:nvSpPr>
          <p:cNvPr id="78" name="Rectangle 20"/>
          <p:cNvSpPr>
            <a:spLocks noChangeArrowheads="1"/>
          </p:cNvSpPr>
          <p:nvPr/>
        </p:nvSpPr>
        <p:spPr bwMode="auto">
          <a:xfrm>
            <a:off x="251396" y="994681"/>
            <a:ext cx="8641084" cy="41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eaLnBrk="1" hangingPunct="1">
              <a:lnSpc>
                <a:spcPct val="115000"/>
              </a:lnSpc>
              <a:spcBef>
                <a:spcPct val="20000"/>
              </a:spcBef>
              <a:buSzPct val="85000"/>
            </a:pPr>
            <a:r>
              <a:rPr lang="en-US" altLang="zh-CN" sz="2400" dirty="0">
                <a:solidFill>
                  <a:srgbClr val="000000"/>
                </a:solidFill>
                <a:effectLst/>
                <a:latin typeface="+mn-lt"/>
                <a:ea typeface="黑体" pitchFamily="49" charset="-122"/>
              </a:rPr>
              <a:t>Design of computer program including 2 levels:</a:t>
            </a:r>
            <a:endParaRPr lang="zh-CN" altLang="en-US" sz="2400" baseline="30000" dirty="0">
              <a:solidFill>
                <a:srgbClr val="000000"/>
              </a:solidFill>
              <a:effectLst/>
              <a:latin typeface="+mn-lt"/>
              <a:ea typeface="黑体" pitchFamily="49" charset="-122"/>
            </a:endParaRPr>
          </a:p>
        </p:txBody>
      </p:sp>
      <p:pic>
        <p:nvPicPr>
          <p:cNvPr id="88" name="图片 87"/>
          <p:cNvPicPr>
            <a:picLocks noChangeAspect="1"/>
          </p:cNvPicPr>
          <p:nvPr/>
        </p:nvPicPr>
        <p:blipFill>
          <a:blip r:embed="rId31"/>
          <a:stretch>
            <a:fillRect/>
          </a:stretch>
        </p:blipFill>
        <p:spPr>
          <a:xfrm>
            <a:off x="-119244" y="0"/>
            <a:ext cx="847417" cy="1012024"/>
          </a:xfrm>
          <a:prstGeom prst="rect">
            <a:avLst/>
          </a:prstGeom>
        </p:spPr>
      </p:pic>
      <p:sp>
        <p:nvSpPr>
          <p:cNvPr id="89" name="Rectangle 27"/>
          <p:cNvSpPr>
            <a:spLocks noChangeArrowheads="1"/>
          </p:cNvSpPr>
          <p:nvPr/>
        </p:nvSpPr>
        <p:spPr bwMode="auto">
          <a:xfrm>
            <a:off x="914399" y="266900"/>
            <a:ext cx="802640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4000" b="1" dirty="0">
                <a:solidFill>
                  <a:srgbClr val="1557AE"/>
                </a:solidFill>
                <a:ea typeface="黑体" pitchFamily="49" charset="-122"/>
              </a:rPr>
              <a:t>Design</a:t>
            </a:r>
          </a:p>
        </p:txBody>
      </p:sp>
      <p:sp>
        <p:nvSpPr>
          <p:cNvPr id="2" name="矩形 1"/>
          <p:cNvSpPr/>
          <p:nvPr/>
        </p:nvSpPr>
        <p:spPr>
          <a:xfrm>
            <a:off x="289181" y="1635361"/>
            <a:ext cx="1800493" cy="410882"/>
          </a:xfrm>
          <a:prstGeom prst="rect">
            <a:avLst/>
          </a:prstGeom>
        </p:spPr>
        <p:txBody>
          <a:bodyPr wrap="none">
            <a:spAutoFit/>
          </a:bodyPr>
          <a:lstStyle/>
          <a:p>
            <a:pPr marL="457200" indent="-285750">
              <a:lnSpc>
                <a:spcPct val="115000"/>
              </a:lnSpc>
              <a:spcBef>
                <a:spcPct val="20000"/>
              </a:spcBef>
              <a:buSzPct val="85000"/>
              <a:buFont typeface="Wingdings" panose="05000000000000000000" pitchFamily="2" charset="2"/>
              <a:buChar char="Ø"/>
            </a:pPr>
            <a:r>
              <a:rPr lang="en-US" altLang="zh-CN" dirty="0">
                <a:solidFill>
                  <a:schemeClr val="bg1"/>
                </a:solidFill>
                <a:ea typeface="黑体" pitchFamily="49" charset="-122"/>
              </a:rPr>
              <a:t>Architecture</a:t>
            </a:r>
          </a:p>
        </p:txBody>
      </p:sp>
    </p:spTree>
    <p:extLst>
      <p:ext uri="{BB962C8B-B14F-4D97-AF65-F5344CB8AC3E}">
        <p14:creationId xmlns:p14="http://schemas.microsoft.com/office/powerpoint/2010/main" val="1276644352"/>
      </p:ext>
    </p:extLst>
  </p:cSld>
  <p:clrMapOvr>
    <a:masterClrMapping/>
  </p:clrMapOvr>
  <mc:AlternateContent xmlns:mc="http://schemas.openxmlformats.org/markup-compatibility/2006" xmlns:p14="http://schemas.microsoft.com/office/powerpoint/2010/main">
    <mc:Choice Requires="p14">
      <p:transition p14:dur="0" advTm="77860"/>
    </mc:Choice>
    <mc:Fallback xmlns="">
      <p:transition advTm="7786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10463</TotalTime>
  <Words>12376</Words>
  <Application>Microsoft Office PowerPoint</Application>
  <PresentationFormat>全屏显示(4:3)</PresentationFormat>
  <Paragraphs>1566</Paragraphs>
  <Slides>76</Slides>
  <Notes>66</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76</vt:i4>
      </vt:variant>
    </vt:vector>
  </HeadingPairs>
  <TitlesOfParts>
    <vt:vector size="98" baseType="lpstr">
      <vt:lpstr>Arial Unicode MS</vt:lpstr>
      <vt:lpstr>Monaco</vt:lpstr>
      <vt:lpstr>等线</vt:lpstr>
      <vt:lpstr>等线 Light</vt:lpstr>
      <vt:lpstr>黑体</vt:lpstr>
      <vt:lpstr>楷体</vt:lpstr>
      <vt:lpstr>隶书</vt:lpstr>
      <vt:lpstr>宋体</vt:lpstr>
      <vt:lpstr>微软雅黑</vt:lpstr>
      <vt:lpstr>Arial</vt:lpstr>
      <vt:lpstr>Arial Black</vt:lpstr>
      <vt:lpstr>Berlin Sans FB Demi</vt:lpstr>
      <vt:lpstr>Broadway</vt:lpstr>
      <vt:lpstr>Calibri</vt:lpstr>
      <vt:lpstr>Courier New</vt:lpstr>
      <vt:lpstr>Symbol</vt:lpstr>
      <vt:lpstr>Times</vt:lpstr>
      <vt:lpstr>Times New Roman</vt:lpstr>
      <vt:lpstr>Wingdings</vt:lpstr>
      <vt:lpstr>Office 主题</vt:lpstr>
      <vt:lpstr>自定义设计方案</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师斌</dc:creator>
  <cp:lastModifiedBy>User</cp:lastModifiedBy>
  <cp:revision>494</cp:revision>
  <cp:lastPrinted>2020-03-15T14:14:59Z</cp:lastPrinted>
  <dcterms:created xsi:type="dcterms:W3CDTF">2015-09-04T08:06:26Z</dcterms:created>
  <dcterms:modified xsi:type="dcterms:W3CDTF">2021-12-05T15:00:11Z</dcterms:modified>
</cp:coreProperties>
</file>